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995" r:id="rId2"/>
    <p:sldId id="717" r:id="rId3"/>
    <p:sldId id="946" r:id="rId4"/>
    <p:sldId id="957" r:id="rId5"/>
    <p:sldId id="965" r:id="rId6"/>
    <p:sldId id="982" r:id="rId7"/>
    <p:sldId id="968" r:id="rId8"/>
    <p:sldId id="967" r:id="rId9"/>
    <p:sldId id="966" r:id="rId10"/>
    <p:sldId id="971" r:id="rId11"/>
    <p:sldId id="1013" r:id="rId12"/>
    <p:sldId id="975" r:id="rId13"/>
    <p:sldId id="973" r:id="rId14"/>
    <p:sldId id="933" r:id="rId15"/>
    <p:sldId id="986" r:id="rId16"/>
    <p:sldId id="941" r:id="rId17"/>
    <p:sldId id="942" r:id="rId18"/>
    <p:sldId id="980" r:id="rId19"/>
    <p:sldId id="928" r:id="rId20"/>
    <p:sldId id="918" r:id="rId21"/>
    <p:sldId id="958" r:id="rId22"/>
    <p:sldId id="953" r:id="rId23"/>
    <p:sldId id="954" r:id="rId24"/>
    <p:sldId id="951" r:id="rId25"/>
    <p:sldId id="955" r:id="rId26"/>
    <p:sldId id="930" r:id="rId27"/>
    <p:sldId id="976" r:id="rId28"/>
    <p:sldId id="1012" r:id="rId29"/>
    <p:sldId id="972" r:id="rId30"/>
    <p:sldId id="996" r:id="rId31"/>
    <p:sldId id="959" r:id="rId32"/>
    <p:sldId id="934" r:id="rId33"/>
    <p:sldId id="1004" r:id="rId34"/>
    <p:sldId id="921" r:id="rId35"/>
    <p:sldId id="960" r:id="rId36"/>
    <p:sldId id="989" r:id="rId37"/>
    <p:sldId id="984" r:id="rId38"/>
    <p:sldId id="963" r:id="rId39"/>
    <p:sldId id="964" r:id="rId40"/>
    <p:sldId id="882" r:id="rId41"/>
    <p:sldId id="992" r:id="rId42"/>
    <p:sldId id="1008" r:id="rId43"/>
    <p:sldId id="1009" r:id="rId44"/>
    <p:sldId id="1005" r:id="rId45"/>
    <p:sldId id="993" r:id="rId46"/>
    <p:sldId id="1000" r:id="rId47"/>
    <p:sldId id="949" r:id="rId48"/>
    <p:sldId id="999" r:id="rId49"/>
    <p:sldId id="956" r:id="rId50"/>
    <p:sldId id="983" r:id="rId51"/>
    <p:sldId id="990" r:id="rId52"/>
    <p:sldId id="987" r:id="rId53"/>
    <p:sldId id="1001" r:id="rId54"/>
    <p:sldId id="932" r:id="rId55"/>
    <p:sldId id="1002" r:id="rId56"/>
    <p:sldId id="10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10967E-8034-4407-839C-6447AA4D46FF}">
          <p14:sldIdLst>
            <p14:sldId id="995"/>
            <p14:sldId id="717"/>
            <p14:sldId id="946"/>
            <p14:sldId id="957"/>
            <p14:sldId id="965"/>
            <p14:sldId id="982"/>
            <p14:sldId id="968"/>
            <p14:sldId id="967"/>
            <p14:sldId id="966"/>
            <p14:sldId id="971"/>
            <p14:sldId id="1013"/>
            <p14:sldId id="975"/>
            <p14:sldId id="973"/>
            <p14:sldId id="933"/>
            <p14:sldId id="986"/>
            <p14:sldId id="941"/>
            <p14:sldId id="942"/>
            <p14:sldId id="980"/>
            <p14:sldId id="928"/>
            <p14:sldId id="918"/>
            <p14:sldId id="958"/>
            <p14:sldId id="953"/>
            <p14:sldId id="954"/>
            <p14:sldId id="951"/>
            <p14:sldId id="955"/>
            <p14:sldId id="930"/>
            <p14:sldId id="976"/>
            <p14:sldId id="1012"/>
            <p14:sldId id="972"/>
            <p14:sldId id="996"/>
            <p14:sldId id="959"/>
            <p14:sldId id="934"/>
            <p14:sldId id="1004"/>
            <p14:sldId id="921"/>
            <p14:sldId id="960"/>
            <p14:sldId id="989"/>
            <p14:sldId id="984"/>
            <p14:sldId id="963"/>
            <p14:sldId id="964"/>
            <p14:sldId id="882"/>
            <p14:sldId id="992"/>
            <p14:sldId id="1008"/>
            <p14:sldId id="1009"/>
            <p14:sldId id="1005"/>
            <p14:sldId id="993"/>
            <p14:sldId id="1000"/>
            <p14:sldId id="949"/>
            <p14:sldId id="999"/>
            <p14:sldId id="956"/>
            <p14:sldId id="983"/>
            <p14:sldId id="990"/>
            <p14:sldId id="987"/>
            <p14:sldId id="1001"/>
            <p14:sldId id="932"/>
            <p14:sldId id="1002"/>
            <p14:sldId id="10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F2CC"/>
    <a:srgbClr val="FFFFFF"/>
    <a:srgbClr val="E6D5F3"/>
    <a:srgbClr val="C5E0B4"/>
    <a:srgbClr val="FF8B8B"/>
    <a:srgbClr val="F5FF2D"/>
    <a:srgbClr val="66FF99"/>
    <a:srgbClr val="E2F0D9"/>
    <a:srgbClr val="001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6" autoAdjust="0"/>
    <p:restoredTop sz="78876" autoAdjust="0"/>
  </p:normalViewPr>
  <p:slideViewPr>
    <p:cSldViewPr snapToGrid="0">
      <p:cViewPr varScale="1">
        <p:scale>
          <a:sx n="63" d="100"/>
          <a:sy n="63" d="100"/>
        </p:scale>
        <p:origin x="667" y="62"/>
      </p:cViewPr>
      <p:guideLst/>
    </p:cSldViewPr>
  </p:slideViewPr>
  <p:notesTextViewPr>
    <p:cViewPr>
      <p:scale>
        <a:sx n="170" d="100"/>
        <a:sy n="170" d="100"/>
      </p:scale>
      <p:origin x="0" y="0"/>
    </p:cViewPr>
  </p:notesTextViewPr>
  <p:notesViewPr>
    <p:cSldViewPr snapToGrid="0">
      <p:cViewPr varScale="1">
        <p:scale>
          <a:sx n="144" d="100"/>
          <a:sy n="144" d="100"/>
        </p:scale>
        <p:origin x="43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en.wikipedia.org/wiki/Programming_language_syntax"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Lexical_analysi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Expression_(computer_science)" TargetMode="External"/><Relationship Id="rId5" Type="http://schemas.openxmlformats.org/officeDocument/2006/relationships/hyperlink" Target="https://en.wikipedia.org/wiki/Statement_(computer_science)" TargetMode="External"/><Relationship Id="rId4" Type="http://schemas.openxmlformats.org/officeDocument/2006/relationships/hyperlink" Target="https://en.wikipedia.org/wiki/Computer_language" TargetMode="External"/><Relationship Id="rId9" Type="http://schemas.openxmlformats.org/officeDocument/2006/relationships/hyperlink" Target="https://en.wikipedia.org/wiki/String_(computer_sci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65465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7644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a:t>
            </a:fld>
            <a:endParaRPr lang="en-US"/>
          </a:p>
        </p:txBody>
      </p:sp>
    </p:spTree>
    <p:extLst>
      <p:ext uri="{BB962C8B-B14F-4D97-AF65-F5344CB8AC3E}">
        <p14:creationId xmlns:p14="http://schemas.microsoft.com/office/powerpoint/2010/main" val="1462207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b="0" i="0" kern="1200" dirty="0">
                <a:solidFill>
                  <a:schemeClr val="tx1"/>
                </a:solidFill>
                <a:effectLst/>
                <a:latin typeface="+mn-lt"/>
                <a:ea typeface="+mn-ea"/>
                <a:cs typeface="+mn-cs"/>
              </a:rPr>
              <a:t>Bjarne </a:t>
            </a:r>
            <a:r>
              <a:rPr lang="en-US" sz="1200" b="0" i="0" kern="1200" dirty="0" err="1">
                <a:solidFill>
                  <a:schemeClr val="tx1"/>
                </a:solidFill>
                <a:effectLst/>
                <a:latin typeface="+mn-lt"/>
                <a:ea typeface="+mn-ea"/>
                <a:cs typeface="+mn-cs"/>
              </a:rPr>
              <a:t>Stroustrup</a:t>
            </a:r>
            <a:r>
              <a:rPr lang="en-US" sz="1200" b="0" i="0" kern="1200" dirty="0">
                <a:solidFill>
                  <a:schemeClr val="tx1"/>
                </a:solidFill>
                <a:effectLst/>
                <a:latin typeface="+mn-lt"/>
                <a:ea typeface="+mn-ea"/>
                <a:cs typeface="+mn-cs"/>
              </a:rPr>
              <a:t>: One conclusion I drew from the wildly divergent comments on the HOPL-2 paper – and from many other sources – is that there is no agreement on what a programming language really is and what its main purpose is supposed to be. Is a programming </a:t>
            </a:r>
            <a:r>
              <a:rPr lang="en-US" sz="1200" b="0" i="0" kern="1200" dirty="0" err="1">
                <a:solidFill>
                  <a:schemeClr val="tx1"/>
                </a:solidFill>
                <a:effectLst/>
                <a:latin typeface="+mn-lt"/>
                <a:ea typeface="+mn-ea"/>
                <a:cs typeface="+mn-cs"/>
              </a:rPr>
              <a:t>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guage</a:t>
            </a:r>
            <a:r>
              <a:rPr lang="en-US" sz="1200" b="0" i="0" kern="1200" dirty="0">
                <a:solidFill>
                  <a:schemeClr val="tx1"/>
                </a:solidFill>
                <a:effectLst/>
                <a:latin typeface="+mn-lt"/>
                <a:ea typeface="+mn-ea"/>
                <a:cs typeface="+mn-cs"/>
              </a:rPr>
              <a:t> a tool for instructing machines? A means of communicating between programmers? A vehicle for expressing high-level designs? A notation for algorithms? A way of expressing relationships between concepts? A tool for experimentation? A means of controlling computerized devices? My view is that a general-purpose programming language must be all of those to serve its diverse set of users. The only thing a language cannot be – and survive – is a mere collection of ‘‘neat’’ features.</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88013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sz="1200" dirty="0">
                <a:latin typeface="Consolas" panose="020B0609020204030204" pitchFamily="49" charset="0"/>
              </a:rPr>
              <a:t>Wikipedia: The A-0 system (Arithmetic Language version 0), written by Grace Murray Hopper[1] in 1951 and 1952 for the UNIVAC I, was an early[2] compiler related tool developed for electronic computers.[3] The A-0 functioned more as a loader or linker than the modern notion of a compiler. A program was specified as a sequence of subroutines and its arguments. The subroutines were identified by a numeric code and the arguments to the subroutines were written directly after each subroutine code. The A-0 system converted the specification into machine code that could be fed into the computer a second time to execute the said program.</a:t>
            </a:r>
          </a:p>
          <a:p>
            <a:endParaRPr lang="en-US" sz="1200" dirty="0">
              <a:latin typeface="Consolas" panose="020B0609020204030204" pitchFamily="49" charset="0"/>
            </a:endParaRPr>
          </a:p>
          <a:p>
            <a:r>
              <a:rPr lang="en-US" sz="1200" dirty="0">
                <a:latin typeface="Consolas" panose="020B0609020204030204" pitchFamily="49" charset="0"/>
              </a:rPr>
              <a:t>Grace Brewster Murray Hopper (née Murray; December 9, 1906 – January 1, 1992) was an American computer scientist and United States Navy rear admiral.[1] One of the first programmers of the Harvard Mark I computer, she was a pioneer of computer programming who invented one of the first linkers. Hopper was the first to devise the theory of machine-independent programming languages, and the FLOW-MATIC programming language she created using this theory was later extended to create COBOL, an early high-level programming language still in use today.</a:t>
            </a:r>
          </a:p>
          <a:p>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a:latin typeface="Consolas" panose="020B0609020204030204" pitchFamily="49" charset="0"/>
              </a:rPr>
              <a:t>Wiki: Short Code was one of the first higher-level languages ever developed for an electronic computer.[1] Unlike machine code, Short Code statements represented mathematic expressions rather than a machine instruction. Also known as an automatic programming, the source code was not compiled but executed through an interpreter to simplify the programming process; the execution time was much slower though.</a:t>
            </a:r>
          </a:p>
          <a:p>
            <a:endParaRPr lang="en-US" sz="1200" dirty="0">
              <a:latin typeface="Consolas" panose="020B0609020204030204" pitchFamily="49" charset="0"/>
            </a:endParaRPr>
          </a:p>
          <a:p>
            <a:r>
              <a:rPr lang="en-US" sz="1200" dirty="0">
                <a:latin typeface="Consolas" panose="020B0609020204030204" pitchFamily="49" charset="0"/>
              </a:rPr>
              <a:t>John William Mauchly (August 30, 1907 – January 8, 1980) was an American physicist who, along with J. Presper Eckert, designed ENIAC, the first general-purpose electronic digital computer, as well as EDVAC, BINAC and UNIVAC I, the first commercial computer made in the United States.</a:t>
            </a:r>
          </a:p>
        </p:txBody>
      </p:sp>
    </p:spTree>
    <p:extLst>
      <p:ext uri="{BB962C8B-B14F-4D97-AF65-F5344CB8AC3E}">
        <p14:creationId xmlns:p14="http://schemas.microsoft.com/office/powerpoint/2010/main" val="244592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sz="1200" dirty="0">
              <a:latin typeface="Consolas" panose="020B0609020204030204" pitchFamily="49" charset="0"/>
            </a:endParaRPr>
          </a:p>
        </p:txBody>
      </p:sp>
    </p:spTree>
    <p:extLst>
      <p:ext uri="{BB962C8B-B14F-4D97-AF65-F5344CB8AC3E}">
        <p14:creationId xmlns:p14="http://schemas.microsoft.com/office/powerpoint/2010/main" val="106911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sz="1200" dirty="0">
              <a:latin typeface="Consolas" panose="020B0609020204030204" pitchFamily="49" charset="0"/>
            </a:endParaRPr>
          </a:p>
        </p:txBody>
      </p:sp>
    </p:spTree>
    <p:extLst>
      <p:ext uri="{BB962C8B-B14F-4D97-AF65-F5344CB8AC3E}">
        <p14:creationId xmlns:p14="http://schemas.microsoft.com/office/powerpoint/2010/main" val="111481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sz="1200" dirty="0">
              <a:latin typeface="Consolas" panose="020B0609020204030204" pitchFamily="49" charset="0"/>
            </a:endParaRPr>
          </a:p>
        </p:txBody>
      </p:sp>
    </p:spTree>
    <p:extLst>
      <p:ext uri="{BB962C8B-B14F-4D97-AF65-F5344CB8AC3E}">
        <p14:creationId xmlns:p14="http://schemas.microsoft.com/office/powerpoint/2010/main" val="60456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14667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474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sz="1200" dirty="0">
                <a:latin typeface="Consolas" panose="020B0609020204030204" pitchFamily="49" charset="0"/>
              </a:rPr>
              <a:t>likes(Pet, Thing) &lt;= </a:t>
            </a:r>
            <a:r>
              <a:rPr lang="en-US" sz="1200" dirty="0" err="1">
                <a:latin typeface="Consolas" panose="020B0609020204030204" pitchFamily="49" charset="0"/>
              </a:rPr>
              <a:t>kindof</a:t>
            </a:r>
            <a:r>
              <a:rPr lang="en-US" sz="1200" dirty="0">
                <a:latin typeface="Consolas" panose="020B0609020204030204" pitchFamily="49" charset="0"/>
              </a:rPr>
              <a:t>(Pet, Animal) and likes(Animal, Thing).</a:t>
            </a:r>
          </a:p>
          <a:p>
            <a:endParaRPr lang="en-US" sz="1200" dirty="0">
              <a:latin typeface="Consolas" panose="020B0609020204030204" pitchFamily="49" charset="0"/>
            </a:endParaRPr>
          </a:p>
          <a:p>
            <a:r>
              <a:rPr lang="en-US" sz="1200" dirty="0">
                <a:latin typeface="Consolas" panose="020B0609020204030204" pitchFamily="49" charset="0"/>
              </a:rPr>
              <a:t>likes(dog, bone).</a:t>
            </a:r>
          </a:p>
          <a:p>
            <a:r>
              <a:rPr lang="en-US" sz="1200" dirty="0">
                <a:latin typeface="Consolas" panose="020B0609020204030204" pitchFamily="49" charset="0"/>
              </a:rPr>
              <a:t>likes(dog, walks).</a:t>
            </a:r>
          </a:p>
          <a:p>
            <a:r>
              <a:rPr lang="en-US" sz="1200" dirty="0" err="1">
                <a:latin typeface="Consolas" panose="020B0609020204030204" pitchFamily="49" charset="0"/>
              </a:rPr>
              <a:t>kindof</a:t>
            </a:r>
            <a:r>
              <a:rPr lang="en-US" sz="1200" dirty="0">
                <a:latin typeface="Consolas" panose="020B0609020204030204" pitchFamily="49" charset="0"/>
              </a:rPr>
              <a:t>(fido, dog).</a:t>
            </a:r>
          </a:p>
          <a:p>
            <a:endParaRPr lang="en-US" sz="1200" dirty="0">
              <a:latin typeface="Consolas" panose="020B0609020204030204" pitchFamily="49" charset="0"/>
            </a:endParaRPr>
          </a:p>
          <a:p>
            <a:r>
              <a:rPr lang="en-US" sz="1200" dirty="0">
                <a:latin typeface="Consolas" panose="020B0609020204030204" pitchFamily="49" charset="0"/>
              </a:rPr>
              <a:t>? likes(fido, bone).</a:t>
            </a:r>
          </a:p>
          <a:p>
            <a:endParaRPr lang="en-US" sz="120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Programs are created from "pure" functions – NO variables/iteration! Just constants and recursion!</a:t>
            </a:r>
          </a:p>
          <a:p>
            <a:endParaRPr lang="en-US" sz="1200" dirty="0">
              <a:latin typeface="Consolas" panose="020B0609020204030204" pitchFamily="49" charset="0"/>
            </a:endParaRPr>
          </a:p>
        </p:txBody>
      </p:sp>
    </p:spTree>
    <p:extLst>
      <p:ext uri="{BB962C8B-B14F-4D97-AF65-F5344CB8AC3E}">
        <p14:creationId xmlns:p14="http://schemas.microsoft.com/office/powerpoint/2010/main" val="391008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2886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Similarly, each programming language is the result of dozens of choices.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5924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674382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1812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29</a:t>
            </a:fld>
            <a:endParaRPr lang="en-US"/>
          </a:p>
        </p:txBody>
      </p:sp>
    </p:spTree>
    <p:extLst>
      <p:ext uri="{BB962C8B-B14F-4D97-AF65-F5344CB8AC3E}">
        <p14:creationId xmlns:p14="http://schemas.microsoft.com/office/powerpoint/2010/main" val="119072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64330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sz="2800" dirty="0">
                <a:latin typeface="Corbel" panose="020B0503020204020204" pitchFamily="34" charset="0"/>
                <a:cs typeface="Cordia New" panose="020B0502040204020203" pitchFamily="34" charset="-34"/>
              </a:rPr>
              <a:t>Syntax: </a:t>
            </a:r>
          </a:p>
          <a:p>
            <a:endParaRPr lang="en-US" sz="1200" b="0" i="0" kern="1200" dirty="0">
              <a:solidFill>
                <a:schemeClr val="tx1"/>
              </a:solidFill>
              <a:effectLst/>
              <a:latin typeface="Corbel" panose="020B0503020204020204" pitchFamily="34" charset="0"/>
              <a:ea typeface="+mn-ea"/>
              <a:cs typeface="Cordia New" panose="020B0502040204020203" pitchFamily="34" charset="-34"/>
            </a:endParaRP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Computer science"/>
              </a:rPr>
              <a:t>computer science</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syntax</a:t>
            </a:r>
            <a:r>
              <a:rPr lang="en-US" sz="1200" b="0" i="0"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4" tooltip="Computer language"/>
              </a:rPr>
              <a:t>computer language</a:t>
            </a:r>
            <a:r>
              <a:rPr lang="en-US" sz="1200" b="0" i="0" kern="1200" dirty="0">
                <a:solidFill>
                  <a:schemeClr val="tx1"/>
                </a:solidFill>
                <a:effectLst/>
                <a:latin typeface="+mn-lt"/>
                <a:ea typeface="+mn-ea"/>
                <a:cs typeface="+mn-cs"/>
              </a:rPr>
              <a:t> is the set of rules that defines the combinations of text/visual symbols that are considered to be correctly structured </a:t>
            </a:r>
            <a:r>
              <a:rPr lang="en-US" sz="1200" b="0" i="0" u="none" strike="noStrike" kern="1200" dirty="0">
                <a:solidFill>
                  <a:schemeClr val="tx1"/>
                </a:solidFill>
                <a:effectLst/>
                <a:latin typeface="+mn-lt"/>
                <a:ea typeface="+mn-ea"/>
                <a:cs typeface="+mn-cs"/>
                <a:hlinkClick r:id="rId5" tooltip="Statement (computer science)"/>
              </a:rPr>
              <a:t>statements</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6" tooltip="Expression (computer science)"/>
              </a:rPr>
              <a:t>expressions</a:t>
            </a:r>
            <a:r>
              <a:rPr lang="en-US" sz="1200" b="0" i="0" kern="1200" dirty="0">
                <a:solidFill>
                  <a:schemeClr val="tx1"/>
                </a:solidFill>
                <a:effectLst/>
                <a:latin typeface="+mn-lt"/>
                <a:ea typeface="+mn-ea"/>
                <a:cs typeface="+mn-cs"/>
              </a:rPr>
              <a:t> in that language.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a </a:t>
            </a:r>
            <a:r>
              <a:rPr lang="en-US" sz="1200" b="0" i="0" kern="1200" dirty="0" err="1">
                <a:solidFill>
                  <a:schemeClr val="tx1"/>
                </a:solidFill>
                <a:effectLst/>
                <a:latin typeface="+mn-lt"/>
                <a:ea typeface="+mn-ea"/>
                <a:cs typeface="+mn-cs"/>
              </a:rPr>
              <a:t>lexer</a:t>
            </a:r>
            <a:r>
              <a:rPr lang="en-US" sz="1200" b="0" i="0" kern="1200" dirty="0">
                <a:solidFill>
                  <a:schemeClr val="tx1"/>
                </a:solidFill>
                <a:effectLst/>
                <a:latin typeface="+mn-lt"/>
                <a:ea typeface="+mn-ea"/>
                <a:cs typeface="+mn-cs"/>
              </a:rPr>
              <a:t> turns the linear sequence of characters into a linear sequence of tokens; this is known as "</a:t>
            </a:r>
            <a:r>
              <a:rPr lang="en-US" sz="1200" b="0" i="0" u="none" strike="noStrike" kern="1200" dirty="0">
                <a:solidFill>
                  <a:schemeClr val="tx1"/>
                </a:solidFill>
                <a:effectLst/>
                <a:latin typeface="+mn-lt"/>
                <a:ea typeface="+mn-ea"/>
                <a:cs typeface="+mn-cs"/>
                <a:hlinkClick r:id="rId7" tooltip="Lexical analysis"/>
              </a:rPr>
              <a:t>lexical analysis</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lexing</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parser turns the linear sequence of tokens into a hierarchical syntax tree (e.g., an Abstract Syntax Tree);  </a:t>
            </a:r>
          </a:p>
          <a:p>
            <a:pPr marL="0" indent="0">
              <a:buFont typeface="Arial" panose="020B0604020202020204" pitchFamily="34" charset="0"/>
              <a:buNone/>
            </a:pPr>
            <a:r>
              <a:rPr lang="en-US" sz="1200" b="0" i="0" kern="1200" dirty="0">
                <a:solidFill>
                  <a:schemeClr val="tx1"/>
                </a:solidFill>
                <a:effectLst/>
                <a:latin typeface="+mn-lt"/>
                <a:ea typeface="+mn-ea"/>
                <a:cs typeface="+mn-cs"/>
              </a:rPr>
              <a:t>Thirdly, the contextual analysis resolves names  (and checks types). </a:t>
            </a: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a:p>
            <a:pPr algn="l"/>
            <a:r>
              <a:rPr lang="en-US" sz="1200" b="0" i="0" kern="1200" dirty="0">
                <a:solidFill>
                  <a:schemeClr val="tx1"/>
                </a:solidFill>
                <a:effectLst/>
                <a:latin typeface="+mn-lt"/>
                <a:ea typeface="+mn-ea"/>
                <a:cs typeface="+mn-cs"/>
              </a:rPr>
              <a:t>Semantics: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Semantics defines the meaning of </a:t>
            </a:r>
            <a:r>
              <a:rPr lang="en-US" sz="1200" b="0" i="0" u="none" strike="noStrike" kern="1200" dirty="0">
                <a:solidFill>
                  <a:schemeClr val="tx1"/>
                </a:solidFill>
                <a:effectLst/>
                <a:latin typeface="+mn-lt"/>
                <a:ea typeface="+mn-ea"/>
                <a:cs typeface="+mn-cs"/>
                <a:hlinkClick r:id="rId8" tooltip="Programming language syntax"/>
              </a:rPr>
              <a:t>syntactically</a:t>
            </a:r>
            <a:r>
              <a:rPr lang="en-US" sz="1200" b="0" i="0" kern="1200" dirty="0">
                <a:solidFill>
                  <a:schemeClr val="tx1"/>
                </a:solidFill>
                <a:effectLst/>
                <a:latin typeface="+mn-lt"/>
                <a:ea typeface="+mn-ea"/>
                <a:cs typeface="+mn-cs"/>
              </a:rPr>
              <a:t> valid </a:t>
            </a:r>
            <a:r>
              <a:rPr lang="en-US" sz="1200" b="0" i="0" u="none" strike="noStrike" kern="1200" dirty="0">
                <a:solidFill>
                  <a:schemeClr val="tx1"/>
                </a:solidFill>
                <a:effectLst/>
                <a:latin typeface="+mn-lt"/>
                <a:ea typeface="+mn-ea"/>
                <a:cs typeface="+mn-cs"/>
                <a:hlinkClick r:id="rId9" tooltip="String (computer science)"/>
              </a:rPr>
              <a:t>strings</a:t>
            </a:r>
            <a:r>
              <a:rPr lang="en-US" sz="1200" b="0" i="0" kern="1200" dirty="0">
                <a:solidFill>
                  <a:schemeClr val="tx1"/>
                </a:solidFill>
                <a:effectLst/>
                <a:latin typeface="+mn-lt"/>
                <a:ea typeface="+mn-ea"/>
                <a:cs typeface="+mn-cs"/>
              </a:rPr>
              <a:t> defined by a specific programming language, detailing the computation involved.  It may involve type checking (making sure you don’t try to add a Dog object to a string, for example. The definition may be in </a:t>
            </a:r>
            <a:r>
              <a:rPr lang="en-US" sz="1200" b="0" i="0" kern="1200" dirty="0" err="1">
                <a:solidFill>
                  <a:schemeClr val="tx1"/>
                </a:solidFill>
                <a:effectLst/>
                <a:latin typeface="+mn-lt"/>
                <a:ea typeface="+mn-ea"/>
                <a:cs typeface="+mn-cs"/>
              </a:rPr>
              <a:t>english</a:t>
            </a:r>
            <a:r>
              <a:rPr lang="en-US" sz="1200" b="0" i="0" kern="1200" dirty="0">
                <a:solidFill>
                  <a:schemeClr val="tx1"/>
                </a:solidFill>
                <a:effectLst/>
                <a:latin typeface="+mn-lt"/>
                <a:ea typeface="+mn-ea"/>
                <a:cs typeface="+mn-cs"/>
              </a:rPr>
              <a:t> as we see with C++, or a more formal mathematical definition as we see with the LM language.</a:t>
            </a:r>
          </a:p>
          <a:p>
            <a:pPr algn="l"/>
            <a:endParaRPr lang="en-US" sz="1200" b="0" i="0" kern="1200" dirty="0">
              <a:solidFill>
                <a:schemeClr val="tx1"/>
              </a:solidFill>
              <a:effectLst/>
              <a:latin typeface="+mn-lt"/>
              <a:ea typeface="+mn-ea"/>
              <a:cs typeface="+mn-cs"/>
            </a:endParaRPr>
          </a:p>
          <a:p>
            <a:pPr algn="l"/>
            <a:r>
              <a:rPr lang="en-US" sz="1800" baseline="30000" dirty="0">
                <a:solidFill>
                  <a:srgbClr val="000000"/>
                </a:solidFill>
                <a:latin typeface="Times-Roman"/>
              </a:rPr>
              <a:t>BNF/EBNF grammar notes: Each of the rules in a context-free grammar is known as a production. The symbols on the left-hand sides of the productions are known as variables, or non- terminals. </a:t>
            </a:r>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672642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 –o </a:t>
            </a:r>
            <a:r>
              <a:rPr lang="en-US" sz="1200" dirty="0" err="1">
                <a:solidFill>
                  <a:srgbClr val="7030A0"/>
                </a:solidFill>
              </a:rPr>
              <a:t>final_exec</a:t>
            </a:r>
            <a:r>
              <a:rPr lang="en-US" sz="1200" dirty="0">
                <a:solidFill>
                  <a:srgbClr val="7030A0"/>
                </a:solidFill>
              </a:rPr>
              <a:t> </a:t>
            </a:r>
            <a:r>
              <a:rPr lang="en-US" sz="1200" dirty="0">
                <a:solidFill>
                  <a:srgbClr val="0070C0"/>
                </a:solidFill>
              </a:rPr>
              <a:t>foo.cpp bar.cpp bletch.cpp</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34</a:t>
            </a:fld>
            <a:endParaRPr lang="en-US"/>
          </a:p>
        </p:txBody>
      </p:sp>
    </p:spTree>
    <p:extLst>
      <p:ext uri="{BB962C8B-B14F-4D97-AF65-F5344CB8AC3E}">
        <p14:creationId xmlns:p14="http://schemas.microsoft.com/office/powerpoint/2010/main" val="2190865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30000" dirty="0">
                <a:solidFill>
                  <a:srgbClr val="000000"/>
                </a:solidFill>
                <a:latin typeface="Times-Roman"/>
              </a:rPr>
              <a:t>A context-free grammar is said to define the syntax of the language; parsing </a:t>
            </a:r>
            <a:r>
              <a:rPr lang="en-US" sz="1800" baseline="30000" dirty="0" err="1">
                <a:solidFill>
                  <a:srgbClr val="000000"/>
                </a:solidFill>
                <a:latin typeface="Times-Roman"/>
              </a:rPr>
              <a:t>istherefore</a:t>
            </a:r>
            <a:r>
              <a:rPr lang="en-US" sz="1800" baseline="30000" dirty="0">
                <a:solidFill>
                  <a:srgbClr val="000000"/>
                </a:solidFill>
                <a:latin typeface="Times-Roman"/>
              </a:rPr>
              <a:t> known as syntactic analysis. Parsing organizes tokens into a parse tree that represents higher-level con- structs in terms of their constituents. The ways in which these constituents com- bine are defined by a set of potentially recursive rules known as a context-free grammar. In the process of scanning and parsing, the compiler checks to see that all of the program’s tokens are well formed and that the sequence of tokens conforms to the syntax defined by the context-free grammar. </a:t>
            </a:r>
          </a:p>
          <a:p>
            <a:endParaRPr lang="en-US" sz="1800" baseline="30000" dirty="0">
              <a:solidFill>
                <a:srgbClr val="000000"/>
              </a:solidFill>
              <a:latin typeface="Times-Roman"/>
            </a:endParaRPr>
          </a:p>
          <a:p>
            <a:r>
              <a:rPr lang="en-US" sz="1800" baseline="30000" dirty="0">
                <a:solidFill>
                  <a:srgbClr val="000000"/>
                </a:solidFill>
                <a:latin typeface="Times-Roman"/>
              </a:rPr>
              <a:t>Semantic analysis is the discovery of meaning in a program. The semantic analysis phase of compilation recognizes when multiple occurrences of the same identifier are meant to refer to the same program entity, and ensures that the uses are consistent. In most languages the semantic analyzer tracks the types of both identifiers and expressions, both to verify consistent usage and to guide the generation of code in later phases. To assist in its work, the semantic analyzer typically builds and maintains a symbol table data structure that maps each identifier to the information known about it. Among other things, this information includes the identifier’s type, in- ternal structure (if any), and scope (the portion of the program in which it is valid).Using the symbol table, the semantic analyzer enforces a large variety of rules that are not captured by the hierarchical structure of the context-free grammar and the parse tree. For example, it checks to make sure that</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Every identifier is declared before it is used.</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No identifier is used in an inappropriate context (calling an integer as a sub- routine, adding a string to an integer, referencing a field of the wrong type of record, etc.).</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Subroutine calls provide the correct number and types of arguments.</a:t>
            </a:r>
          </a:p>
          <a:p>
            <a:endParaRPr lang="en-US" sz="1800" baseline="30000" dirty="0">
              <a:solidFill>
                <a:srgbClr val="000000"/>
              </a:solidFill>
              <a:latin typeface="Times-Roman"/>
            </a:endParaRPr>
          </a:p>
          <a:p>
            <a:r>
              <a:rPr lang="en-US" sz="1800" baseline="30000" dirty="0">
                <a:solidFill>
                  <a:srgbClr val="000000"/>
                </a:solidFill>
                <a:latin typeface="Times-Roman"/>
              </a:rPr>
              <a:t>Of course, not all semantic rules can be checked at compile time. Those that can are referred to as the static semantics of the language. Those that must be checked at run time are referred to as the dynamic semantics of the language.</a:t>
            </a:r>
          </a:p>
          <a:p>
            <a:endParaRPr lang="en-US" sz="1800" baseline="30000" dirty="0">
              <a:solidFill>
                <a:srgbClr val="000000"/>
              </a:solidFill>
              <a:latin typeface="Times-Roman"/>
            </a:endParaRPr>
          </a:p>
          <a:p>
            <a:r>
              <a:rPr lang="en-US" sz="1800" baseline="30000" dirty="0">
                <a:solidFill>
                  <a:srgbClr val="000000"/>
                </a:solidFill>
                <a:latin typeface="Times-Roman"/>
              </a:rPr>
              <a:t>A parse tree is sometimes known as a concrete syntax tree, because it demon- </a:t>
            </a:r>
            <a:r>
              <a:rPr lang="en-US" sz="1800" baseline="30000" dirty="0" err="1">
                <a:solidFill>
                  <a:srgbClr val="000000"/>
                </a:solidFill>
                <a:latin typeface="Times-Roman"/>
              </a:rPr>
              <a:t>strates</a:t>
            </a:r>
            <a:r>
              <a:rPr lang="en-US" sz="1800" baseline="30000" dirty="0">
                <a:solidFill>
                  <a:srgbClr val="000000"/>
                </a:solidFill>
                <a:latin typeface="Times-Roman"/>
              </a:rPr>
              <a:t>, completely and concretely, how a particular sequence of tokens can be derived under the rules of the context-free grammar. Once we know that a token sequence is valid, however, much of the information in the parse tree is </a:t>
            </a:r>
            <a:r>
              <a:rPr lang="en-US" sz="1800" baseline="30000" dirty="0" err="1">
                <a:solidFill>
                  <a:srgbClr val="000000"/>
                </a:solidFill>
                <a:latin typeface="Times-Roman"/>
              </a:rPr>
              <a:t>irrele</a:t>
            </a:r>
            <a:r>
              <a:rPr lang="en-US" sz="1800" baseline="30000" dirty="0">
                <a:solidFill>
                  <a:srgbClr val="000000"/>
                </a:solidFill>
                <a:latin typeface="Times-Roman"/>
              </a:rPr>
              <a:t>- </a:t>
            </a:r>
            <a:r>
              <a:rPr lang="en-US" sz="1800" baseline="30000" dirty="0" err="1">
                <a:solidFill>
                  <a:srgbClr val="000000"/>
                </a:solidFill>
                <a:latin typeface="Times-Roman"/>
              </a:rPr>
              <a:t>vant</a:t>
            </a:r>
            <a:r>
              <a:rPr lang="en-US" sz="1800" baseline="30000" dirty="0">
                <a:solidFill>
                  <a:srgbClr val="000000"/>
                </a:solidFill>
                <a:latin typeface="Times-Roman"/>
              </a:rPr>
              <a:t> to further phases of compilation. In the process of checking static semantic rules, the semantic analyzer typically transforms the parse tree into an abstract syntax tree (otherwise known as an AST, or simply a syntax tree) by removing most of the “artificial” nodes in the tree’s interior. The semantic analyzer also annotates the remaining nodes with useful information, such as pointers from identifiers to their symbol table entries. The annotations attached to a particular node are known as its attributes. Using the symbol table, the semantic analyzer enforces a large variety of rules that are not captured by the hierarchical structure of the context-free grammar and the parse tree. For example, it checks to make sure that</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Every identifier is declared before it is used.</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No identifier is used in an inappropriate context (calling an integer as a sub- routine, adding a string to an integer, referencing a field of the wrong type of record, etc.).</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Subroutine calls provide the correct number and types of arguments.</a:t>
            </a:r>
          </a:p>
          <a:p>
            <a:endParaRPr lang="en-US" sz="1800" baseline="30000" dirty="0">
              <a:solidFill>
                <a:srgbClr val="000000"/>
              </a:solidFill>
              <a:latin typeface="Times-Roman"/>
            </a:endParaRPr>
          </a:p>
          <a:p>
            <a:r>
              <a:rPr lang="en-US" sz="1800" baseline="30000" dirty="0">
                <a:solidFill>
                  <a:srgbClr val="000000"/>
                </a:solidFill>
                <a:latin typeface="Times-Roman"/>
              </a:rPr>
              <a:t>We produce an intermediate code representation from the annotated parse tree that can be optimized and easily converted to one of many machine languages.  It's a neutral encoding like:</a:t>
            </a:r>
          </a:p>
          <a:p>
            <a:endParaRPr lang="en-US" sz="1800" baseline="30000" dirty="0">
              <a:solidFill>
                <a:srgbClr val="000000"/>
              </a:solidFill>
              <a:latin typeface="Times-Roman"/>
            </a:endParaRPr>
          </a:p>
          <a:p>
            <a:r>
              <a:rPr lang="en-US" sz="1800" baseline="30000" dirty="0">
                <a:solidFill>
                  <a:srgbClr val="000000"/>
                </a:solidFill>
                <a:latin typeface="Times-Roman"/>
              </a:rPr>
              <a:t>load b</a:t>
            </a:r>
          </a:p>
          <a:p>
            <a:r>
              <a:rPr lang="en-US" sz="1800" baseline="30000" dirty="0">
                <a:solidFill>
                  <a:srgbClr val="000000"/>
                </a:solidFill>
                <a:latin typeface="Times-Roman"/>
              </a:rPr>
              <a:t>load c</a:t>
            </a:r>
          </a:p>
          <a:p>
            <a:r>
              <a:rPr lang="en-US" sz="1800" baseline="30000" dirty="0">
                <a:solidFill>
                  <a:srgbClr val="000000"/>
                </a:solidFill>
                <a:latin typeface="Times-Roman"/>
              </a:rPr>
              <a:t>add b + c</a:t>
            </a:r>
          </a:p>
          <a:p>
            <a:r>
              <a:rPr lang="en-US" sz="1800" baseline="30000" dirty="0">
                <a:solidFill>
                  <a:srgbClr val="000000"/>
                </a:solidFill>
                <a:latin typeface="Times-Roman"/>
              </a:rPr>
              <a:t>store a</a:t>
            </a:r>
          </a:p>
          <a:p>
            <a:endParaRPr lang="en-US" sz="1800" baseline="30000" dirty="0">
              <a:solidFill>
                <a:srgbClr val="000000"/>
              </a:solidFill>
              <a:latin typeface="Times-Roman"/>
            </a:endParaRPr>
          </a:p>
          <a:p>
            <a:r>
              <a:rPr lang="en-US" sz="1800" baseline="30000" dirty="0">
                <a:solidFill>
                  <a:srgbClr val="000000"/>
                </a:solidFill>
                <a:latin typeface="Times-Roman"/>
              </a:rPr>
              <a:t>Which is agnostic of any particular machine language, but</a:t>
            </a:r>
          </a:p>
          <a:p>
            <a:endParaRPr lang="en-US" sz="1800" baseline="30000" dirty="0">
              <a:solidFill>
                <a:srgbClr val="000000"/>
              </a:solidFill>
              <a:latin typeface="Times-Roman"/>
            </a:endParaRPr>
          </a:p>
          <a:p>
            <a:r>
              <a:rPr lang="en-US" sz="1800" baseline="30000" dirty="0">
                <a:solidFill>
                  <a:srgbClr val="000000"/>
                </a:solidFill>
                <a:latin typeface="Times-Roman"/>
              </a:rPr>
              <a:t>The code generation phase of a compiler translates the intermediate form into the target language. Given the information contained in the syntax tree, gen- </a:t>
            </a:r>
            <a:r>
              <a:rPr lang="en-US" sz="1800" baseline="30000" dirty="0" err="1">
                <a:solidFill>
                  <a:srgbClr val="000000"/>
                </a:solidFill>
                <a:latin typeface="Times-Roman"/>
              </a:rPr>
              <a:t>erating</a:t>
            </a:r>
            <a:r>
              <a:rPr lang="en-US" sz="1800" baseline="30000" dirty="0">
                <a:solidFill>
                  <a:srgbClr val="000000"/>
                </a:solidFill>
                <a:latin typeface="Times-Roman"/>
              </a:rPr>
              <a:t> correct code is usually not a difficult task</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35</a:t>
            </a:fld>
            <a:endParaRPr lang="en-US"/>
          </a:p>
        </p:txBody>
      </p:sp>
    </p:spTree>
    <p:extLst>
      <p:ext uri="{BB962C8B-B14F-4D97-AF65-F5344CB8AC3E}">
        <p14:creationId xmlns:p14="http://schemas.microsoft.com/office/powerpoint/2010/main" val="2193537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 –o </a:t>
            </a:r>
            <a:r>
              <a:rPr lang="en-US" sz="1200" dirty="0" err="1">
                <a:solidFill>
                  <a:srgbClr val="7030A0"/>
                </a:solidFill>
              </a:rPr>
              <a:t>final_exec</a:t>
            </a:r>
            <a:r>
              <a:rPr lang="en-US" sz="1200" dirty="0">
                <a:solidFill>
                  <a:srgbClr val="7030A0"/>
                </a:solidFill>
              </a:rPr>
              <a:t> </a:t>
            </a:r>
            <a:r>
              <a:rPr lang="en-US" sz="1200" dirty="0">
                <a:solidFill>
                  <a:srgbClr val="0070C0"/>
                </a:solidFill>
              </a:rPr>
              <a:t>foo.cpp bar.cpp bletch.cpp</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36</a:t>
            </a:fld>
            <a:endParaRPr lang="en-US"/>
          </a:p>
        </p:txBody>
      </p:sp>
    </p:spTree>
    <p:extLst>
      <p:ext uri="{BB962C8B-B14F-4D97-AF65-F5344CB8AC3E}">
        <p14:creationId xmlns:p14="http://schemas.microsoft.com/office/powerpoint/2010/main" val="1892301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37</a:t>
            </a:fld>
            <a:endParaRPr lang="en-US"/>
          </a:p>
        </p:txBody>
      </p:sp>
    </p:spTree>
    <p:extLst>
      <p:ext uri="{BB962C8B-B14F-4D97-AF65-F5344CB8AC3E}">
        <p14:creationId xmlns:p14="http://schemas.microsoft.com/office/powerpoint/2010/main" val="421623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24559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38</a:t>
            </a:fld>
            <a:endParaRPr lang="en-US"/>
          </a:p>
        </p:txBody>
      </p:sp>
    </p:spTree>
    <p:extLst>
      <p:ext uri="{BB962C8B-B14F-4D97-AF65-F5344CB8AC3E}">
        <p14:creationId xmlns:p14="http://schemas.microsoft.com/office/powerpoint/2010/main" val="326301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40</a:t>
            </a:fld>
            <a:endParaRPr lang="en-US"/>
          </a:p>
        </p:txBody>
      </p:sp>
    </p:spTree>
    <p:extLst>
      <p:ext uri="{BB962C8B-B14F-4D97-AF65-F5344CB8AC3E}">
        <p14:creationId xmlns:p14="http://schemas.microsoft.com/office/powerpoint/2010/main" val="1503660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 –o </a:t>
            </a:r>
            <a:r>
              <a:rPr lang="en-US" sz="1200" dirty="0" err="1">
                <a:solidFill>
                  <a:srgbClr val="7030A0"/>
                </a:solidFill>
              </a:rPr>
              <a:t>final_exec</a:t>
            </a:r>
            <a:r>
              <a:rPr lang="en-US" sz="1200" dirty="0">
                <a:solidFill>
                  <a:srgbClr val="7030A0"/>
                </a:solidFill>
              </a:rPr>
              <a:t> </a:t>
            </a:r>
            <a:r>
              <a:rPr lang="en-US" sz="1200" dirty="0">
                <a:solidFill>
                  <a:srgbClr val="0070C0"/>
                </a:solidFill>
              </a:rPr>
              <a:t>foo.cpp bar.cpp bletch.cpp</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46</a:t>
            </a:fld>
            <a:endParaRPr lang="en-US"/>
          </a:p>
        </p:txBody>
      </p:sp>
    </p:spTree>
    <p:extLst>
      <p:ext uri="{BB962C8B-B14F-4D97-AF65-F5344CB8AC3E}">
        <p14:creationId xmlns:p14="http://schemas.microsoft.com/office/powerpoint/2010/main" val="2717426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5409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level of abstraction matters. A compile translates source code in a high-level language like C or C++ into assembly language, which is of a lower-level of abstraction. A </a:t>
            </a:r>
            <a:r>
              <a:rPr lang="en-US" dirty="0" err="1"/>
              <a:t>transpiler</a:t>
            </a:r>
            <a:r>
              <a:rPr lang="en-US" dirty="0"/>
              <a:t> translates between languages of similar abstraction (like C++ to C, or TypeScript to JavaScript).  Or Java to C, for that matter.</a:t>
            </a:r>
          </a:p>
        </p:txBody>
      </p:sp>
      <p:sp>
        <p:nvSpPr>
          <p:cNvPr id="4" name="Slide Number Placeholder 3"/>
          <p:cNvSpPr>
            <a:spLocks noGrp="1"/>
          </p:cNvSpPr>
          <p:nvPr>
            <p:ph type="sldNum" sz="quarter" idx="5"/>
          </p:nvPr>
        </p:nvSpPr>
        <p:spPr/>
        <p:txBody>
          <a:bodyPr/>
          <a:lstStyle/>
          <a:p>
            <a:fld id="{65412767-FFB8-4DC7-B26A-052444C18754}" type="slidenum">
              <a:rPr lang="en-US" smtClean="0"/>
              <a:t>48</a:t>
            </a:fld>
            <a:endParaRPr lang="en-US"/>
          </a:p>
        </p:txBody>
      </p:sp>
    </p:spTree>
    <p:extLst>
      <p:ext uri="{BB962C8B-B14F-4D97-AF65-F5344CB8AC3E}">
        <p14:creationId xmlns:p14="http://schemas.microsoft.com/office/powerpoint/2010/main" val="446362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43281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Go wide</a:t>
            </a:r>
            <a:r>
              <a:rPr lang="en-US" sz="1200" dirty="0"/>
              <a:t>, and survey how different languages chose to tackle key design challenges. </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543250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5571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sz="1200" dirty="0">
                <a:latin typeface="Consolas" panose="020B0609020204030204" pitchFamily="49" charset="0"/>
              </a:rPr>
              <a:t>Faster program development – abstraction of key primitives via simpler syntax (function calls, printing things, arithmetic) makes programs faster to develop</a:t>
            </a:r>
          </a:p>
          <a:p>
            <a:r>
              <a:rPr lang="en-US" sz="1200" dirty="0">
                <a:latin typeface="Consolas" panose="020B0609020204030204" pitchFamily="49" charset="0"/>
              </a:rPr>
              <a:t>Easier to understand high-level programs intent due to the abstraction.</a:t>
            </a:r>
          </a:p>
          <a:p>
            <a:r>
              <a:rPr lang="en-US" sz="1200" dirty="0">
                <a:latin typeface="Consolas" panose="020B0609020204030204" pitchFamily="49" charset="0"/>
              </a:rPr>
              <a:t>Portability of a program from one machine to other not afforded by assembly/machine language.</a:t>
            </a:r>
          </a:p>
        </p:txBody>
      </p:sp>
    </p:spTree>
    <p:extLst>
      <p:ext uri="{BB962C8B-B14F-4D97-AF65-F5344CB8AC3E}">
        <p14:creationId xmlns:p14="http://schemas.microsoft.com/office/powerpoint/2010/main" val="3544977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30000" dirty="0">
                <a:solidFill>
                  <a:srgbClr val="000000"/>
                </a:solidFill>
                <a:latin typeface="Times-Roman"/>
              </a:rPr>
              <a:t>A context-free grammar is said to define the syntax of the language; parsing </a:t>
            </a:r>
            <a:r>
              <a:rPr lang="en-US" sz="1800" baseline="30000" dirty="0" err="1">
                <a:solidFill>
                  <a:srgbClr val="000000"/>
                </a:solidFill>
                <a:latin typeface="Times-Roman"/>
              </a:rPr>
              <a:t>istherefore</a:t>
            </a:r>
            <a:r>
              <a:rPr lang="en-US" sz="1800" baseline="30000" dirty="0">
                <a:solidFill>
                  <a:srgbClr val="000000"/>
                </a:solidFill>
                <a:latin typeface="Times-Roman"/>
              </a:rPr>
              <a:t> known as syntactic analysis. Parsing organizes tokens into a parse tree that represents higher-level con- structs in terms of their constituents. The ways in which these constituents com- bine are defined by a set of potentially recursive rules known as a context-free grammar. In the process of scanning and parsing, the compiler checks to see that all of the program’s tokens are well formed and that the sequence of tokens conforms to the syntax defined by the context-free grammar. </a:t>
            </a:r>
          </a:p>
          <a:p>
            <a:endParaRPr lang="en-US" sz="1800" baseline="30000" dirty="0">
              <a:solidFill>
                <a:srgbClr val="000000"/>
              </a:solidFill>
              <a:latin typeface="Times-Roman"/>
            </a:endParaRPr>
          </a:p>
          <a:p>
            <a:r>
              <a:rPr lang="en-US" sz="1800" baseline="30000" dirty="0">
                <a:solidFill>
                  <a:srgbClr val="000000"/>
                </a:solidFill>
                <a:latin typeface="Times-Roman"/>
              </a:rPr>
              <a:t>Semantic analysis is the discovery of meaning in a program. The semantic analysis phase of compilation recognizes when multiple occurrences of the same identifier are meant to refer to the same program entity, and ensures that the uses are consistent. In most languages the semantic analyzer tracks the types of both identifiers and expressions, both to verify consistent usage and to guide the generation of code in later phases. To assist in its work, the semantic analyzer typically builds and maintains a symbol table data structure that maps each identifier to the information known about it. Among other things, this information includes the identifier’s type, in- ternal structure (if any), and scope (the portion of the program in which it is valid).Using the symbol table, the semantic analyzer enforces a large variety of rules that are not captured by the hierarchical structure of the context-free grammar and the parse tree. For example, it checks to make sure that</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Every identifier is declared before it is used.</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No identifier is used in an inappropriate context (calling an integer as a sub- routine, adding a string to an integer, referencing a field of the wrong type of record, etc.).</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Subroutine calls provide the correct number and types of arguments.</a:t>
            </a:r>
          </a:p>
          <a:p>
            <a:endParaRPr lang="en-US" sz="1800" baseline="30000" dirty="0">
              <a:solidFill>
                <a:srgbClr val="000000"/>
              </a:solidFill>
              <a:latin typeface="Times-Roman"/>
            </a:endParaRPr>
          </a:p>
          <a:p>
            <a:r>
              <a:rPr lang="en-US" sz="1800" baseline="30000" dirty="0">
                <a:solidFill>
                  <a:srgbClr val="000000"/>
                </a:solidFill>
                <a:latin typeface="Times-Roman"/>
              </a:rPr>
              <a:t>Of course, not all semantic rules can be checked at compile time. Those that can are referred to as the static semantics of the language. Those that must be checked at run time are referred to as the dynamic semantics of the language.</a:t>
            </a:r>
          </a:p>
          <a:p>
            <a:endParaRPr lang="en-US" sz="1800" baseline="30000" dirty="0">
              <a:solidFill>
                <a:srgbClr val="000000"/>
              </a:solidFill>
              <a:latin typeface="Times-Roman"/>
            </a:endParaRPr>
          </a:p>
          <a:p>
            <a:r>
              <a:rPr lang="en-US" sz="1800" baseline="30000" dirty="0">
                <a:solidFill>
                  <a:srgbClr val="000000"/>
                </a:solidFill>
                <a:latin typeface="Times-Roman"/>
              </a:rPr>
              <a:t>A parse tree is sometimes known as a concrete syntax tree, because it demon- </a:t>
            </a:r>
            <a:r>
              <a:rPr lang="en-US" sz="1800" baseline="30000" dirty="0" err="1">
                <a:solidFill>
                  <a:srgbClr val="000000"/>
                </a:solidFill>
                <a:latin typeface="Times-Roman"/>
              </a:rPr>
              <a:t>strates</a:t>
            </a:r>
            <a:r>
              <a:rPr lang="en-US" sz="1800" baseline="30000" dirty="0">
                <a:solidFill>
                  <a:srgbClr val="000000"/>
                </a:solidFill>
                <a:latin typeface="Times-Roman"/>
              </a:rPr>
              <a:t>, completely and concretely, how a particular sequence of tokens can be derived under the rules of the context-free grammar. Once we know that a token sequence is valid, however, much of the information in the parse tree is </a:t>
            </a:r>
            <a:r>
              <a:rPr lang="en-US" sz="1800" baseline="30000" dirty="0" err="1">
                <a:solidFill>
                  <a:srgbClr val="000000"/>
                </a:solidFill>
                <a:latin typeface="Times-Roman"/>
              </a:rPr>
              <a:t>irrele</a:t>
            </a:r>
            <a:r>
              <a:rPr lang="en-US" sz="1800" baseline="30000" dirty="0">
                <a:solidFill>
                  <a:srgbClr val="000000"/>
                </a:solidFill>
                <a:latin typeface="Times-Roman"/>
              </a:rPr>
              <a:t>- </a:t>
            </a:r>
            <a:r>
              <a:rPr lang="en-US" sz="1800" baseline="30000" dirty="0" err="1">
                <a:solidFill>
                  <a:srgbClr val="000000"/>
                </a:solidFill>
                <a:latin typeface="Times-Roman"/>
              </a:rPr>
              <a:t>vant</a:t>
            </a:r>
            <a:r>
              <a:rPr lang="en-US" sz="1800" baseline="30000" dirty="0">
                <a:solidFill>
                  <a:srgbClr val="000000"/>
                </a:solidFill>
                <a:latin typeface="Times-Roman"/>
              </a:rPr>
              <a:t> to further phases of compilation. In the process of checking static semantic rules, the semantic analyzer typically transforms the parse tree into an abstract syntax tree (otherwise known as an AST, or simply a syntax tree) by removing most of the “artificial” nodes in the tree’s interior. The semantic analyzer also annotates the remaining nodes with useful information, such as pointers from identifiers to their symbol table entries. The annotations attached to a particular node are known as its attributes. Using the symbol table, the semantic analyzer enforces a large variety of rules that are not captured by the hierarchical structure of the context-free grammar and the parse tree. For example, it checks to make sure that</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Every identifier is declared before it is used.</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No identifier is used in an inappropriate context (calling an integer as a sub- routine, adding a string to an integer, referencing a field of the wrong type of record, etc.).</a:t>
            </a:r>
            <a:r>
              <a:rPr lang="en-US" sz="1800" baseline="30000" dirty="0">
                <a:solidFill>
                  <a:srgbClr val="DFDFDF"/>
                </a:solidFill>
                <a:latin typeface="Helvetica" panose="020B0604020202020204" pitchFamily="34" charset="0"/>
              </a:rPr>
              <a:t>􏰍 </a:t>
            </a:r>
            <a:r>
              <a:rPr lang="en-US" sz="1800" baseline="30000" dirty="0">
                <a:solidFill>
                  <a:srgbClr val="000000"/>
                </a:solidFill>
                <a:latin typeface="Times-Roman"/>
              </a:rPr>
              <a:t>Subroutine calls provide the correct number and types of arguments.</a:t>
            </a:r>
          </a:p>
          <a:p>
            <a:endParaRPr lang="en-US" sz="1800" baseline="30000" dirty="0">
              <a:solidFill>
                <a:srgbClr val="000000"/>
              </a:solidFill>
              <a:latin typeface="Times-Roman"/>
            </a:endParaRPr>
          </a:p>
          <a:p>
            <a:r>
              <a:rPr lang="en-US" sz="1800" baseline="30000" dirty="0">
                <a:solidFill>
                  <a:srgbClr val="000000"/>
                </a:solidFill>
                <a:latin typeface="Times-Roman"/>
              </a:rPr>
              <a:t>The code generation phase of a compiler translates the intermediate form into the target language. Given the information contained in the syntax tree, gen- </a:t>
            </a:r>
            <a:r>
              <a:rPr lang="en-US" sz="1800" baseline="30000" dirty="0" err="1">
                <a:solidFill>
                  <a:srgbClr val="000000"/>
                </a:solidFill>
                <a:latin typeface="Times-Roman"/>
              </a:rPr>
              <a:t>erating</a:t>
            </a:r>
            <a:r>
              <a:rPr lang="en-US" sz="1800" baseline="30000" dirty="0">
                <a:solidFill>
                  <a:srgbClr val="000000"/>
                </a:solidFill>
                <a:latin typeface="Times-Roman"/>
              </a:rPr>
              <a:t> correct code is usually not a difficult task</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53</a:t>
            </a:fld>
            <a:endParaRPr lang="en-US"/>
          </a:p>
        </p:txBody>
      </p:sp>
    </p:spTree>
    <p:extLst>
      <p:ext uri="{BB962C8B-B14F-4D97-AF65-F5344CB8AC3E}">
        <p14:creationId xmlns:p14="http://schemas.microsoft.com/office/powerpoint/2010/main" val="313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2469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LoC means Lines of Code.</a:t>
            </a:r>
          </a:p>
        </p:txBody>
      </p:sp>
    </p:spTree>
    <p:extLst>
      <p:ext uri="{BB962C8B-B14F-4D97-AF65-F5344CB8AC3E}">
        <p14:creationId xmlns:p14="http://schemas.microsoft.com/office/powerpoint/2010/main" val="2804529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55</a:t>
            </a:fld>
            <a:endParaRPr lang="en-US"/>
          </a:p>
        </p:txBody>
      </p:sp>
    </p:spTree>
    <p:extLst>
      <p:ext uri="{BB962C8B-B14F-4D97-AF65-F5344CB8AC3E}">
        <p14:creationId xmlns:p14="http://schemas.microsoft.com/office/powerpoint/2010/main" val="1930754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Once we understand the building-blocks, it's easy to take a new language and grok exactly how it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quarter, we're going to catalog the spectrum of building-blocks that make up literally EVERY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goal in CS131 is to learn this common set of paradigms and ingredients, understanding the implications of 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will give us a deep understanding of how programming languages work, and how to best use them to tackle problems in your work and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33351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2313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6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""strongly typed" language, it is not possible for the programmer to work around the restrictions imposed by the type system." (676 upvotes)</a:t>
            </a:r>
          </a:p>
          <a:p>
            <a:pPr algn="l"/>
            <a:r>
              <a:rPr lang="en-US" sz="1200" dirty="0">
                <a:latin typeface="Corbel" panose="020B0503020204020204" pitchFamily="34" charset="0"/>
                <a:cs typeface="Cordia New" panose="020B0502040204020203" pitchFamily="34" charset="-34"/>
              </a:rPr>
              <a:t>"Strong typing means that the type of a value doesn't change in unexpected ways. " (481 upvotes)</a:t>
            </a:r>
          </a:p>
          <a:p>
            <a:pPr algn="l"/>
            <a:r>
              <a:rPr lang="en-US" sz="1200" dirty="0">
                <a:latin typeface="Corbel" panose="020B0503020204020204" pitchFamily="34" charset="0"/>
                <a:cs typeface="Cordia New" panose="020B0502040204020203" pitchFamily="34" charset="-34"/>
              </a:rPr>
              <a:t>"Strongly typed means that there are restrictions between conversions between types." (31 upvotes)</a:t>
            </a:r>
          </a:p>
          <a:p>
            <a:pPr algn="l"/>
            <a:r>
              <a:rPr lang="en-US" sz="1200" dirty="0">
                <a:latin typeface="Corbel" panose="020B0503020204020204" pitchFamily="34" charset="0"/>
                <a:cs typeface="Cordia New" panose="020B0502040204020203" pitchFamily="34" charset="-34"/>
              </a:rPr>
              <a:t>"Strongly typed means, a variable will not be automatically converted from one type to another." (48 upvotes)</a:t>
            </a:r>
          </a:p>
        </p:txBody>
      </p:sp>
    </p:spTree>
    <p:extLst>
      <p:ext uri="{BB962C8B-B14F-4D97-AF65-F5344CB8AC3E}">
        <p14:creationId xmlns:p14="http://schemas.microsoft.com/office/powerpoint/2010/main" val="292214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2175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11/7/2023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8971657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11/7/2023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climberkip@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utorialspoint.com/prolog" TargetMode="External"/><Relationship Id="rId5" Type="http://schemas.openxmlformats.org/officeDocument/2006/relationships/hyperlink" Target="https://www.w3schools.com/python/" TargetMode="External"/><Relationship Id="rId4" Type="http://schemas.openxmlformats.org/officeDocument/2006/relationships/hyperlink" Target="http://learnyouahaskel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gif"/></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ampuswire.com/p/G8DA58F59"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7.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0.crdownload"/><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0.gif"/></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6.png"/><Relationship Id="rId10" Type="http://schemas.openxmlformats.org/officeDocument/2006/relationships/image" Target="../media/image100.gif"/><Relationship Id="rId4" Type="http://schemas.openxmlformats.org/officeDocument/2006/relationships/image" Target="../media/image95.png"/><Relationship Id="rId9"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1" y="190677"/>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mic Sans MS" panose="030F0702030302020204" pitchFamily="66" charset="0"/>
              </a:rPr>
              <a:t>CS131: Programming Languages</a:t>
            </a:r>
          </a:p>
          <a:p>
            <a:pPr algn="ctr"/>
            <a:r>
              <a:rPr lang="en-US" sz="2800" dirty="0">
                <a:solidFill>
                  <a:schemeClr val="tx2"/>
                </a:solidFill>
                <a:latin typeface="Comic Sans MS" panose="030F0702030302020204" pitchFamily="66" charset="0"/>
              </a:rPr>
              <a:t>Fall 2023</a:t>
            </a:r>
            <a:endParaRPr lang="en-US" sz="2800" dirty="0">
              <a:solidFill>
                <a:srgbClr val="FF0000"/>
              </a:solidFill>
              <a:latin typeface="Comic Sans MS" panose="030F0702030302020204" pitchFamily="66" charset="0"/>
            </a:endParaRPr>
          </a:p>
        </p:txBody>
      </p:sp>
      <p:sp>
        <p:nvSpPr>
          <p:cNvPr id="8" name="Rectangle 11">
            <a:extLst>
              <a:ext uri="{FF2B5EF4-FFF2-40B4-BE49-F238E27FC236}">
                <a16:creationId xmlns:a16="http://schemas.microsoft.com/office/drawing/2014/main" id="{15E72D0B-5184-408C-99E6-984A5262FCB5}"/>
              </a:ext>
            </a:extLst>
          </p:cNvPr>
          <p:cNvSpPr>
            <a:spLocks noChangeArrowheads="1"/>
          </p:cNvSpPr>
          <p:nvPr/>
        </p:nvSpPr>
        <p:spPr bwMode="auto">
          <a:xfrm>
            <a:off x="1889186" y="1395740"/>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Comic Sans MS" panose="030F0702030302020204" pitchFamily="66" charset="0"/>
              </a:rPr>
              <a:t>Carey Nachenberg</a:t>
            </a:r>
          </a:p>
        </p:txBody>
      </p:sp>
      <p:pic>
        <p:nvPicPr>
          <p:cNvPr id="4" name="Picture 3">
            <a:extLst>
              <a:ext uri="{FF2B5EF4-FFF2-40B4-BE49-F238E27FC236}">
                <a16:creationId xmlns:a16="http://schemas.microsoft.com/office/drawing/2014/main" id="{0DB529D0-6E31-4FF2-97AA-38D4DD208E4B}"/>
              </a:ext>
            </a:extLst>
          </p:cNvPr>
          <p:cNvPicPr>
            <a:picLocks noChangeAspect="1"/>
          </p:cNvPicPr>
          <p:nvPr/>
        </p:nvPicPr>
        <p:blipFill>
          <a:blip r:embed="rId3"/>
          <a:stretch>
            <a:fillRect/>
          </a:stretch>
        </p:blipFill>
        <p:spPr>
          <a:xfrm>
            <a:off x="2919412" y="2983436"/>
            <a:ext cx="6353175" cy="3562350"/>
          </a:xfrm>
          <a:prstGeom prst="rect">
            <a:avLst/>
          </a:prstGeom>
        </p:spPr>
      </p:pic>
      <p:sp>
        <p:nvSpPr>
          <p:cNvPr id="6" name="TextBox 5">
            <a:extLst>
              <a:ext uri="{FF2B5EF4-FFF2-40B4-BE49-F238E27FC236}">
                <a16:creationId xmlns:a16="http://schemas.microsoft.com/office/drawing/2014/main" id="{88C2CD4B-9236-436A-A60D-309E237E511D}"/>
              </a:ext>
            </a:extLst>
          </p:cNvPr>
          <p:cNvSpPr txBox="1"/>
          <p:nvPr/>
        </p:nvSpPr>
        <p:spPr>
          <a:xfrm>
            <a:off x="2985101" y="2169408"/>
            <a:ext cx="6096688" cy="276999"/>
          </a:xfrm>
          <a:prstGeom prst="rect">
            <a:avLst/>
          </a:prstGeom>
          <a:noFill/>
        </p:spPr>
        <p:txBody>
          <a:bodyPr wrap="square">
            <a:spAutoFit/>
          </a:bodyPr>
          <a:lstStyle/>
          <a:p>
            <a:pPr algn="ctr"/>
            <a:r>
              <a:rPr lang="en-US" sz="1200" dirty="0">
                <a:latin typeface="Comic Sans MS" panose="030F0702030302020204" pitchFamily="66" charset="0"/>
                <a:hlinkClick r:id="rId4"/>
              </a:rPr>
              <a:t>climberkip@gmail.com</a:t>
            </a:r>
            <a:r>
              <a:rPr lang="en-US" sz="1200" dirty="0">
                <a:latin typeface="Comic Sans MS" panose="030F0702030302020204" pitchFamily="66" charset="0"/>
              </a:rPr>
              <a:t>; ENG VI 299</a:t>
            </a:r>
          </a:p>
        </p:txBody>
      </p:sp>
    </p:spTree>
    <p:extLst>
      <p:ext uri="{BB962C8B-B14F-4D97-AF65-F5344CB8AC3E}">
        <p14:creationId xmlns:p14="http://schemas.microsoft.com/office/powerpoint/2010/main" val="9710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1" y="0"/>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mj-lt"/>
              </a:rPr>
              <a:t>Learning Resources</a:t>
            </a:r>
            <a:endParaRPr lang="en-US" sz="4800" dirty="0">
              <a:solidFill>
                <a:srgbClr val="FF0000"/>
              </a:solidFill>
              <a:latin typeface="+mj-lt"/>
            </a:endParaRPr>
          </a:p>
        </p:txBody>
      </p:sp>
      <p:sp>
        <p:nvSpPr>
          <p:cNvPr id="8" name="Rectangle 11">
            <a:extLst>
              <a:ext uri="{FF2B5EF4-FFF2-40B4-BE49-F238E27FC236}">
                <a16:creationId xmlns:a16="http://schemas.microsoft.com/office/drawing/2014/main" id="{15E72D0B-5184-408C-99E6-984A5262FCB5}"/>
              </a:ext>
            </a:extLst>
          </p:cNvPr>
          <p:cNvSpPr>
            <a:spLocks noChangeArrowheads="1"/>
          </p:cNvSpPr>
          <p:nvPr/>
        </p:nvSpPr>
        <p:spPr bwMode="auto">
          <a:xfrm>
            <a:off x="2197171" y="3307605"/>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endParaRPr lang="en-US" sz="5400" dirty="0">
              <a:solidFill>
                <a:srgbClr val="FF0000"/>
              </a:solidFill>
              <a:latin typeface="Comic Sans MS" panose="030F0702030302020204" pitchFamily="66" charset="0"/>
            </a:endParaRPr>
          </a:p>
        </p:txBody>
      </p:sp>
      <p:sp>
        <p:nvSpPr>
          <p:cNvPr id="9" name="Rectangle 11">
            <a:extLst>
              <a:ext uri="{FF2B5EF4-FFF2-40B4-BE49-F238E27FC236}">
                <a16:creationId xmlns:a16="http://schemas.microsoft.com/office/drawing/2014/main" id="{C7D64C62-5690-420F-A6EB-FBCDB7A2B692}"/>
              </a:ext>
            </a:extLst>
          </p:cNvPr>
          <p:cNvSpPr>
            <a:spLocks noChangeArrowheads="1"/>
          </p:cNvSpPr>
          <p:nvPr/>
        </p:nvSpPr>
        <p:spPr bwMode="auto">
          <a:xfrm>
            <a:off x="798164" y="2227538"/>
            <a:ext cx="10595671"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But... we'll be posting </a:t>
            </a:r>
            <a:r>
              <a:rPr lang="en-US" sz="3200" dirty="0">
                <a:solidFill>
                  <a:srgbClr val="FF0000"/>
                </a:solidFill>
                <a:latin typeface="+mj-lt"/>
              </a:rPr>
              <a:t>slides</a:t>
            </a:r>
            <a:r>
              <a:rPr lang="en-US" sz="3200" dirty="0">
                <a:solidFill>
                  <a:schemeClr val="tx2"/>
                </a:solidFill>
                <a:latin typeface="+mj-lt"/>
              </a:rPr>
              <a:t> and </a:t>
            </a:r>
            <a:r>
              <a:rPr lang="en-US" sz="3200" dirty="0">
                <a:solidFill>
                  <a:srgbClr val="FF0000"/>
                </a:solidFill>
                <a:latin typeface="+mj-lt"/>
              </a:rPr>
              <a:t>lecture notes</a:t>
            </a:r>
            <a:r>
              <a:rPr lang="en-US" sz="3200" dirty="0">
                <a:solidFill>
                  <a:schemeClr val="tx2"/>
                </a:solidFill>
                <a:latin typeface="+mj-lt"/>
              </a:rPr>
              <a:t>, and...</a:t>
            </a:r>
            <a:endParaRPr lang="en-US" sz="3200" dirty="0">
              <a:solidFill>
                <a:srgbClr val="FF0000"/>
              </a:solidFill>
              <a:latin typeface="+mj-lt"/>
            </a:endParaRPr>
          </a:p>
        </p:txBody>
      </p:sp>
      <p:grpSp>
        <p:nvGrpSpPr>
          <p:cNvPr id="4" name="Group 3">
            <a:extLst>
              <a:ext uri="{FF2B5EF4-FFF2-40B4-BE49-F238E27FC236}">
                <a16:creationId xmlns:a16="http://schemas.microsoft.com/office/drawing/2014/main" id="{F151EEF7-F016-4102-BCF8-1EF053303830}"/>
              </a:ext>
            </a:extLst>
          </p:cNvPr>
          <p:cNvGrpSpPr/>
          <p:nvPr/>
        </p:nvGrpSpPr>
        <p:grpSpPr>
          <a:xfrm>
            <a:off x="1143416" y="3325068"/>
            <a:ext cx="4723169" cy="3424599"/>
            <a:chOff x="1632559" y="3377034"/>
            <a:chExt cx="4723169" cy="3424599"/>
          </a:xfrm>
        </p:grpSpPr>
        <p:sp>
          <p:nvSpPr>
            <p:cNvPr id="2" name="Rectangle 1">
              <a:extLst>
                <a:ext uri="{FF2B5EF4-FFF2-40B4-BE49-F238E27FC236}">
                  <a16:creationId xmlns:a16="http://schemas.microsoft.com/office/drawing/2014/main" id="{9BD3C795-931E-4525-A157-40ED93282EBA}"/>
                </a:ext>
              </a:extLst>
            </p:cNvPr>
            <p:cNvSpPr/>
            <p:nvPr/>
          </p:nvSpPr>
          <p:spPr>
            <a:xfrm>
              <a:off x="1632559" y="3429000"/>
              <a:ext cx="4723169" cy="337263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D5A1287-1DCC-4E8C-9938-4C72E14E52D0}"/>
                </a:ext>
              </a:extLst>
            </p:cNvPr>
            <p:cNvSpPr txBox="1"/>
            <p:nvPr/>
          </p:nvSpPr>
          <p:spPr>
            <a:xfrm>
              <a:off x="1833663" y="4769977"/>
              <a:ext cx="4262336" cy="769441"/>
            </a:xfrm>
            <a:prstGeom prst="rect">
              <a:avLst/>
            </a:prstGeom>
            <a:noFill/>
          </p:spPr>
          <p:txBody>
            <a:bodyPr wrap="square">
              <a:spAutoFit/>
            </a:bodyPr>
            <a:lstStyle/>
            <a:p>
              <a:pPr algn="ctr"/>
              <a:r>
                <a:rPr lang="en-US" sz="2400" dirty="0"/>
                <a:t>Rosetta Code</a:t>
              </a:r>
            </a:p>
            <a:p>
              <a:pPr algn="ctr"/>
              <a:r>
                <a:rPr lang="en-US" sz="2000" dirty="0"/>
                <a:t>http://rosettacode.org/</a:t>
              </a:r>
            </a:p>
          </p:txBody>
        </p:sp>
        <p:sp>
          <p:nvSpPr>
            <p:cNvPr id="13" name="TextBox 12">
              <a:extLst>
                <a:ext uri="{FF2B5EF4-FFF2-40B4-BE49-F238E27FC236}">
                  <a16:creationId xmlns:a16="http://schemas.microsoft.com/office/drawing/2014/main" id="{D918881F-D24A-41BA-A5C7-61F8D358341A}"/>
                </a:ext>
              </a:extLst>
            </p:cNvPr>
            <p:cNvSpPr txBox="1"/>
            <p:nvPr/>
          </p:nvSpPr>
          <p:spPr>
            <a:xfrm>
              <a:off x="1833664" y="5749430"/>
              <a:ext cx="4262336" cy="769441"/>
            </a:xfrm>
            <a:prstGeom prst="rect">
              <a:avLst/>
            </a:prstGeom>
            <a:noFill/>
          </p:spPr>
          <p:txBody>
            <a:bodyPr wrap="square">
              <a:spAutoFit/>
            </a:bodyPr>
            <a:lstStyle/>
            <a:p>
              <a:pPr algn="ctr"/>
              <a:r>
                <a:rPr lang="en-US" sz="2400" dirty="0"/>
                <a:t>Hyperpolyglot</a:t>
              </a:r>
            </a:p>
            <a:p>
              <a:pPr algn="ctr"/>
              <a:r>
                <a:rPr lang="en-US" sz="2000" dirty="0"/>
                <a:t>https://hyperpolyglot.org/</a:t>
              </a:r>
            </a:p>
          </p:txBody>
        </p:sp>
        <p:sp>
          <p:nvSpPr>
            <p:cNvPr id="14" name="Rectangle 11">
              <a:extLst>
                <a:ext uri="{FF2B5EF4-FFF2-40B4-BE49-F238E27FC236}">
                  <a16:creationId xmlns:a16="http://schemas.microsoft.com/office/drawing/2014/main" id="{DF7FDD92-EC91-4118-9324-D951862FE6FC}"/>
                </a:ext>
              </a:extLst>
            </p:cNvPr>
            <p:cNvSpPr>
              <a:spLocks noChangeArrowheads="1"/>
            </p:cNvSpPr>
            <p:nvPr/>
          </p:nvSpPr>
          <p:spPr bwMode="auto">
            <a:xfrm>
              <a:off x="1706311" y="3377034"/>
              <a:ext cx="4519561"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solidFill>
                    <a:srgbClr val="0070C0"/>
                  </a:solidFill>
                  <a:latin typeface="+mj-lt"/>
                </a:rPr>
                <a:t>Side-by-side Language Comparisons</a:t>
              </a:r>
            </a:p>
          </p:txBody>
        </p:sp>
      </p:grpSp>
      <p:grpSp>
        <p:nvGrpSpPr>
          <p:cNvPr id="20" name="Group 19">
            <a:extLst>
              <a:ext uri="{FF2B5EF4-FFF2-40B4-BE49-F238E27FC236}">
                <a16:creationId xmlns:a16="http://schemas.microsoft.com/office/drawing/2014/main" id="{F0DDB229-995E-4A49-9605-0A800EDE849D}"/>
              </a:ext>
            </a:extLst>
          </p:cNvPr>
          <p:cNvGrpSpPr/>
          <p:nvPr/>
        </p:nvGrpSpPr>
        <p:grpSpPr>
          <a:xfrm>
            <a:off x="2867488" y="913312"/>
            <a:ext cx="6316704" cy="1582615"/>
            <a:chOff x="2370019" y="944991"/>
            <a:chExt cx="6316704" cy="1582615"/>
          </a:xfrm>
        </p:grpSpPr>
        <p:pic>
          <p:nvPicPr>
            <p:cNvPr id="10" name="Picture 9">
              <a:extLst>
                <a:ext uri="{FF2B5EF4-FFF2-40B4-BE49-F238E27FC236}">
                  <a16:creationId xmlns:a16="http://schemas.microsoft.com/office/drawing/2014/main" id="{90B4593D-79BB-49CC-AB76-E574212905E3}"/>
                </a:ext>
              </a:extLst>
            </p:cNvPr>
            <p:cNvPicPr>
              <a:picLocks noChangeAspect="1"/>
            </p:cNvPicPr>
            <p:nvPr/>
          </p:nvPicPr>
          <p:blipFill rotWithShape="1">
            <a:blip r:embed="rId3"/>
            <a:srcRect l="23033" r="23333"/>
            <a:stretch/>
          </p:blipFill>
          <p:spPr>
            <a:xfrm>
              <a:off x="2370019" y="944991"/>
              <a:ext cx="1131756" cy="1582615"/>
            </a:xfrm>
            <a:prstGeom prst="rect">
              <a:avLst/>
            </a:prstGeom>
            <a:ln>
              <a:noFill/>
            </a:ln>
            <a:effectLst>
              <a:softEdge rad="112500"/>
            </a:effectLst>
          </p:spPr>
        </p:pic>
        <p:sp>
          <p:nvSpPr>
            <p:cNvPr id="7" name="Rectangle 11">
              <a:extLst>
                <a:ext uri="{FF2B5EF4-FFF2-40B4-BE49-F238E27FC236}">
                  <a16:creationId xmlns:a16="http://schemas.microsoft.com/office/drawing/2014/main" id="{D04AB47D-D3AA-41CC-9304-38480EC3EDDD}"/>
                </a:ext>
              </a:extLst>
            </p:cNvPr>
            <p:cNvSpPr>
              <a:spLocks noChangeArrowheads="1"/>
            </p:cNvSpPr>
            <p:nvPr/>
          </p:nvSpPr>
          <p:spPr bwMode="auto">
            <a:xfrm>
              <a:off x="3353818" y="1168763"/>
              <a:ext cx="5332905"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There is no required textbook</a:t>
              </a:r>
            </a:p>
            <a:p>
              <a:pPr algn="ctr"/>
              <a:r>
                <a:rPr lang="en-US" sz="3200" dirty="0">
                  <a:solidFill>
                    <a:schemeClr val="tx2"/>
                  </a:solidFill>
                  <a:latin typeface="+mj-lt"/>
                </a:rPr>
                <a:t>(I couldn't find any good ones!)</a:t>
              </a:r>
            </a:p>
          </p:txBody>
        </p:sp>
      </p:grpSp>
      <p:sp>
        <p:nvSpPr>
          <p:cNvPr id="19" name="TextBox 18">
            <a:extLst>
              <a:ext uri="{FF2B5EF4-FFF2-40B4-BE49-F238E27FC236}">
                <a16:creationId xmlns:a16="http://schemas.microsoft.com/office/drawing/2014/main" id="{EF35BBF5-107C-478D-9450-95C1D2F8D9F3}"/>
              </a:ext>
            </a:extLst>
          </p:cNvPr>
          <p:cNvSpPr txBox="1"/>
          <p:nvPr/>
        </p:nvSpPr>
        <p:spPr>
          <a:xfrm>
            <a:off x="2867488" y="767485"/>
            <a:ext cx="1045479" cy="1862048"/>
          </a:xfrm>
          <a:prstGeom prst="rect">
            <a:avLst/>
          </a:prstGeom>
          <a:noFill/>
        </p:spPr>
        <p:txBody>
          <a:bodyPr wrap="none" rtlCol="0">
            <a:spAutoFit/>
          </a:bodyPr>
          <a:lstStyle/>
          <a:p>
            <a:r>
              <a:rPr lang="en-US" sz="11500" dirty="0">
                <a:solidFill>
                  <a:srgbClr val="FF0000"/>
                </a:solidFill>
              </a:rPr>
              <a:t>X</a:t>
            </a:r>
          </a:p>
        </p:txBody>
      </p:sp>
      <p:grpSp>
        <p:nvGrpSpPr>
          <p:cNvPr id="23" name="Group 22">
            <a:extLst>
              <a:ext uri="{FF2B5EF4-FFF2-40B4-BE49-F238E27FC236}">
                <a16:creationId xmlns:a16="http://schemas.microsoft.com/office/drawing/2014/main" id="{5B37D555-C81B-420B-93F4-52F4DB8DE2FB}"/>
              </a:ext>
            </a:extLst>
          </p:cNvPr>
          <p:cNvGrpSpPr/>
          <p:nvPr/>
        </p:nvGrpSpPr>
        <p:grpSpPr>
          <a:xfrm>
            <a:off x="6232090" y="3377034"/>
            <a:ext cx="4998775" cy="3372633"/>
            <a:chOff x="6721368" y="3468380"/>
            <a:chExt cx="4998775" cy="3372633"/>
          </a:xfrm>
        </p:grpSpPr>
        <p:grpSp>
          <p:nvGrpSpPr>
            <p:cNvPr id="21" name="Group 20">
              <a:extLst>
                <a:ext uri="{FF2B5EF4-FFF2-40B4-BE49-F238E27FC236}">
                  <a16:creationId xmlns:a16="http://schemas.microsoft.com/office/drawing/2014/main" id="{2644E334-0A9E-45E7-8A91-3B7ADFAA70EA}"/>
                </a:ext>
              </a:extLst>
            </p:cNvPr>
            <p:cNvGrpSpPr/>
            <p:nvPr/>
          </p:nvGrpSpPr>
          <p:grpSpPr>
            <a:xfrm>
              <a:off x="6721368" y="3468380"/>
              <a:ext cx="4998775" cy="3372633"/>
              <a:chOff x="6721368" y="3468380"/>
              <a:chExt cx="4998775" cy="3372633"/>
            </a:xfrm>
          </p:grpSpPr>
          <p:sp>
            <p:nvSpPr>
              <p:cNvPr id="5" name="Rectangle 4">
                <a:extLst>
                  <a:ext uri="{FF2B5EF4-FFF2-40B4-BE49-F238E27FC236}">
                    <a16:creationId xmlns:a16="http://schemas.microsoft.com/office/drawing/2014/main" id="{05FF6B0C-98C1-48D5-9E6A-48C4D5251FBE}"/>
                  </a:ext>
                </a:extLst>
              </p:cNvPr>
              <p:cNvSpPr/>
              <p:nvPr/>
            </p:nvSpPr>
            <p:spPr>
              <a:xfrm>
                <a:off x="6859172" y="3468380"/>
                <a:ext cx="4723169" cy="33726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864C6F22-ACB6-46E8-BD6B-A610B5D268D4}"/>
                  </a:ext>
                </a:extLst>
              </p:cNvPr>
              <p:cNvSpPr>
                <a:spLocks noChangeArrowheads="1"/>
              </p:cNvSpPr>
              <p:nvPr/>
            </p:nvSpPr>
            <p:spPr bwMode="auto">
              <a:xfrm>
                <a:off x="7590185" y="3491855"/>
                <a:ext cx="3261146" cy="8996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solidFill>
                      <a:srgbClr val="0070C0"/>
                    </a:solidFill>
                    <a:latin typeface="+mj-lt"/>
                  </a:rPr>
                  <a:t>Gentle Language Introductions</a:t>
                </a:r>
              </a:p>
            </p:txBody>
          </p:sp>
          <p:sp>
            <p:nvSpPr>
              <p:cNvPr id="17" name="TextBox 16">
                <a:extLst>
                  <a:ext uri="{FF2B5EF4-FFF2-40B4-BE49-F238E27FC236}">
                    <a16:creationId xmlns:a16="http://schemas.microsoft.com/office/drawing/2014/main" id="{41A95AC6-C138-4E81-9B00-D9848FDA481F}"/>
                  </a:ext>
                </a:extLst>
              </p:cNvPr>
              <p:cNvSpPr txBox="1"/>
              <p:nvPr/>
            </p:nvSpPr>
            <p:spPr>
              <a:xfrm>
                <a:off x="6721368" y="4424636"/>
                <a:ext cx="4998775" cy="1585049"/>
              </a:xfrm>
              <a:prstGeom prst="rect">
                <a:avLst/>
              </a:prstGeom>
              <a:noFill/>
            </p:spPr>
            <p:txBody>
              <a:bodyPr wrap="square">
                <a:spAutoFit/>
              </a:bodyPr>
              <a:lstStyle/>
              <a:p>
                <a:pPr algn="ctr"/>
                <a:r>
                  <a:rPr lang="en-US" sz="2400" dirty="0"/>
                  <a:t>Learn You a Haskell for Great Good</a:t>
                </a:r>
              </a:p>
              <a:p>
                <a:pPr algn="ctr"/>
                <a:r>
                  <a:rPr lang="en-US" sz="2000" dirty="0">
                    <a:hlinkClick r:id="rId4"/>
                  </a:rPr>
                  <a:t>http://learnyouahaskell.com/</a:t>
                </a:r>
                <a:endParaRPr lang="en-US" sz="2000" dirty="0"/>
              </a:p>
              <a:p>
                <a:pPr algn="ctr"/>
                <a:endParaRPr lang="en-US" sz="800" dirty="0"/>
              </a:p>
              <a:p>
                <a:pPr algn="ctr"/>
                <a:r>
                  <a:rPr lang="en-US" sz="2400" dirty="0"/>
                  <a:t>W3 Schools Python Intro</a:t>
                </a:r>
              </a:p>
              <a:p>
                <a:pPr algn="ctr"/>
                <a:r>
                  <a:rPr lang="en-US" sz="2000" dirty="0">
                    <a:hlinkClick r:id="rId5"/>
                  </a:rPr>
                  <a:t>https://www.w3schools.com/python/</a:t>
                </a:r>
                <a:r>
                  <a:rPr lang="en-US" sz="2000" dirty="0"/>
                  <a:t> </a:t>
                </a:r>
              </a:p>
            </p:txBody>
          </p:sp>
        </p:grpSp>
        <p:sp>
          <p:nvSpPr>
            <p:cNvPr id="24" name="TextBox 23">
              <a:extLst>
                <a:ext uri="{FF2B5EF4-FFF2-40B4-BE49-F238E27FC236}">
                  <a16:creationId xmlns:a16="http://schemas.microsoft.com/office/drawing/2014/main" id="{9EA9F82B-9753-4D6A-A178-DFB29A2EAE73}"/>
                </a:ext>
              </a:extLst>
            </p:cNvPr>
            <p:cNvSpPr txBox="1"/>
            <p:nvPr/>
          </p:nvSpPr>
          <p:spPr>
            <a:xfrm>
              <a:off x="7004422" y="6043239"/>
              <a:ext cx="4432668" cy="769441"/>
            </a:xfrm>
            <a:prstGeom prst="rect">
              <a:avLst/>
            </a:prstGeom>
            <a:noFill/>
          </p:spPr>
          <p:txBody>
            <a:bodyPr wrap="square">
              <a:spAutoFit/>
            </a:bodyPr>
            <a:lstStyle/>
            <a:p>
              <a:pPr algn="ctr"/>
              <a:r>
                <a:rPr lang="en-US" sz="2400" dirty="0" err="1"/>
                <a:t>tutorialspoint</a:t>
              </a:r>
              <a:endParaRPr lang="en-US" sz="2400" dirty="0"/>
            </a:p>
            <a:p>
              <a:pPr algn="ctr"/>
              <a:r>
                <a:rPr lang="en-US" sz="2000" dirty="0">
                  <a:hlinkClick r:id="rId6"/>
                </a:rPr>
                <a:t>https://www.tutorialspoint.com/prolog</a:t>
              </a:r>
              <a:r>
                <a:rPr lang="en-US" sz="2000" dirty="0"/>
                <a:t> </a:t>
              </a:r>
            </a:p>
          </p:txBody>
        </p:sp>
      </p:grpSp>
    </p:spTree>
    <p:extLst>
      <p:ext uri="{BB962C8B-B14F-4D97-AF65-F5344CB8AC3E}">
        <p14:creationId xmlns:p14="http://schemas.microsoft.com/office/powerpoint/2010/main" val="13781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1000" fill="hold"/>
                                        <p:tgtEl>
                                          <p:spTgt spid="19"/>
                                        </p:tgtEl>
                                        <p:attrNameLst>
                                          <p:attrName>ppt_w</p:attrName>
                                        </p:attrNameLst>
                                      </p:cBhvr>
                                      <p:tavLst>
                                        <p:tav tm="0">
                                          <p:val>
                                            <p:fltVal val="0"/>
                                          </p:val>
                                        </p:tav>
                                        <p:tav tm="100000">
                                          <p:val>
                                            <p:strVal val="#ppt_w"/>
                                          </p:val>
                                        </p:tav>
                                      </p:tavLst>
                                    </p:anim>
                                    <p:anim calcmode="lin" valueType="num">
                                      <p:cBhvr>
                                        <p:cTn id="11" dur="1000" fill="hold"/>
                                        <p:tgtEl>
                                          <p:spTgt spid="19"/>
                                        </p:tgtEl>
                                        <p:attrNameLst>
                                          <p:attrName>ppt_h</p:attrName>
                                        </p:attrNameLst>
                                      </p:cBhvr>
                                      <p:tavLst>
                                        <p:tav tm="0">
                                          <p:val>
                                            <p:fltVal val="0"/>
                                          </p:val>
                                        </p:tav>
                                        <p:tav tm="100000">
                                          <p:val>
                                            <p:strVal val="#ppt_h"/>
                                          </p:val>
                                        </p:tav>
                                      </p:tavLst>
                                    </p:anim>
                                    <p:anim calcmode="lin" valueType="num">
                                      <p:cBhvr>
                                        <p:cTn id="12" dur="1000" fill="hold"/>
                                        <p:tgtEl>
                                          <p:spTgt spid="19"/>
                                        </p:tgtEl>
                                        <p:attrNameLst>
                                          <p:attrName>style.rotation</p:attrName>
                                        </p:attrNameLst>
                                      </p:cBhvr>
                                      <p:tavLst>
                                        <p:tav tm="0">
                                          <p:val>
                                            <p:fltVal val="90"/>
                                          </p:val>
                                        </p:tav>
                                        <p:tav tm="100000">
                                          <p:val>
                                            <p:fltVal val="0"/>
                                          </p:val>
                                        </p:tav>
                                      </p:tavLst>
                                    </p:anim>
                                    <p:animEffect transition="in" filter="fade">
                                      <p:cBhvr>
                                        <p:cTn id="13" dur="1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1" y="0"/>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mj-lt"/>
              </a:rPr>
              <a:t>Attention Note Takers!</a:t>
            </a:r>
            <a:endParaRPr lang="en-US" sz="4800" dirty="0">
              <a:solidFill>
                <a:srgbClr val="FF0000"/>
              </a:solidFill>
              <a:latin typeface="+mj-lt"/>
            </a:endParaRPr>
          </a:p>
        </p:txBody>
      </p:sp>
      <p:sp>
        <p:nvSpPr>
          <p:cNvPr id="8" name="Rectangle 11">
            <a:extLst>
              <a:ext uri="{FF2B5EF4-FFF2-40B4-BE49-F238E27FC236}">
                <a16:creationId xmlns:a16="http://schemas.microsoft.com/office/drawing/2014/main" id="{15E72D0B-5184-408C-99E6-984A5262FCB5}"/>
              </a:ext>
            </a:extLst>
          </p:cNvPr>
          <p:cNvSpPr>
            <a:spLocks noChangeArrowheads="1"/>
          </p:cNvSpPr>
          <p:nvPr/>
        </p:nvSpPr>
        <p:spPr bwMode="auto">
          <a:xfrm>
            <a:off x="2197171" y="3307605"/>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endParaRPr lang="en-US" sz="5400" dirty="0">
              <a:solidFill>
                <a:srgbClr val="FF0000"/>
              </a:solidFill>
              <a:latin typeface="Comic Sans MS" panose="030F0702030302020204" pitchFamily="66" charset="0"/>
            </a:endParaRPr>
          </a:p>
        </p:txBody>
      </p:sp>
      <p:grpSp>
        <p:nvGrpSpPr>
          <p:cNvPr id="11" name="Group 10">
            <a:extLst>
              <a:ext uri="{FF2B5EF4-FFF2-40B4-BE49-F238E27FC236}">
                <a16:creationId xmlns:a16="http://schemas.microsoft.com/office/drawing/2014/main" id="{B96A8690-C15D-405E-8B9B-B534B5F7D3DD}"/>
              </a:ext>
            </a:extLst>
          </p:cNvPr>
          <p:cNvGrpSpPr/>
          <p:nvPr/>
        </p:nvGrpSpPr>
        <p:grpSpPr>
          <a:xfrm>
            <a:off x="1907229" y="1179693"/>
            <a:ext cx="9306731" cy="1914579"/>
            <a:chOff x="1907229" y="1179693"/>
            <a:chExt cx="9306731" cy="1914579"/>
          </a:xfrm>
        </p:grpSpPr>
        <p:sp>
          <p:nvSpPr>
            <p:cNvPr id="9" name="Rectangle 11">
              <a:extLst>
                <a:ext uri="{FF2B5EF4-FFF2-40B4-BE49-F238E27FC236}">
                  <a16:creationId xmlns:a16="http://schemas.microsoft.com/office/drawing/2014/main" id="{C7D64C62-5690-420F-A6EB-FBCDB7A2B692}"/>
                </a:ext>
              </a:extLst>
            </p:cNvPr>
            <p:cNvSpPr>
              <a:spLocks noChangeArrowheads="1"/>
            </p:cNvSpPr>
            <p:nvPr/>
          </p:nvSpPr>
          <p:spPr bwMode="auto">
            <a:xfrm>
              <a:off x="4730222" y="1507284"/>
              <a:ext cx="648373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Many students are used to taking detailed notes during lecture...</a:t>
              </a:r>
              <a:endParaRPr lang="en-US" sz="3200" dirty="0">
                <a:solidFill>
                  <a:srgbClr val="FF0000"/>
                </a:solidFill>
                <a:latin typeface="+mj-lt"/>
              </a:endParaRPr>
            </a:p>
          </p:txBody>
        </p:sp>
        <p:pic>
          <p:nvPicPr>
            <p:cNvPr id="6" name="Picture 5">
              <a:extLst>
                <a:ext uri="{FF2B5EF4-FFF2-40B4-BE49-F238E27FC236}">
                  <a16:creationId xmlns:a16="http://schemas.microsoft.com/office/drawing/2014/main" id="{E9510AA5-F454-4001-98FC-BC38C536FF4D}"/>
                </a:ext>
              </a:extLst>
            </p:cNvPr>
            <p:cNvPicPr>
              <a:picLocks noChangeAspect="1"/>
            </p:cNvPicPr>
            <p:nvPr/>
          </p:nvPicPr>
          <p:blipFill>
            <a:blip r:embed="rId3"/>
            <a:stretch>
              <a:fillRect/>
            </a:stretch>
          </p:blipFill>
          <p:spPr>
            <a:xfrm>
              <a:off x="1907229" y="1179693"/>
              <a:ext cx="2870764" cy="1914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1" name="Group 40">
            <a:extLst>
              <a:ext uri="{FF2B5EF4-FFF2-40B4-BE49-F238E27FC236}">
                <a16:creationId xmlns:a16="http://schemas.microsoft.com/office/drawing/2014/main" id="{798AA46D-1C2A-4504-BEB7-9289E1399B01}"/>
              </a:ext>
            </a:extLst>
          </p:cNvPr>
          <p:cNvGrpSpPr/>
          <p:nvPr/>
        </p:nvGrpSpPr>
        <p:grpSpPr>
          <a:xfrm>
            <a:off x="756045" y="2948820"/>
            <a:ext cx="10457915" cy="1945231"/>
            <a:chOff x="756045" y="2948820"/>
            <a:chExt cx="10457915" cy="1945231"/>
          </a:xfrm>
        </p:grpSpPr>
        <p:sp>
          <p:nvSpPr>
            <p:cNvPr id="25" name="Rectangle 11">
              <a:extLst>
                <a:ext uri="{FF2B5EF4-FFF2-40B4-BE49-F238E27FC236}">
                  <a16:creationId xmlns:a16="http://schemas.microsoft.com/office/drawing/2014/main" id="{24C67575-4EA6-414E-B0F5-B173C86FA659}"/>
                </a:ext>
              </a:extLst>
            </p:cNvPr>
            <p:cNvSpPr>
              <a:spLocks noChangeArrowheads="1"/>
            </p:cNvSpPr>
            <p:nvPr/>
          </p:nvSpPr>
          <p:spPr bwMode="auto">
            <a:xfrm>
              <a:off x="756045" y="3421863"/>
              <a:ext cx="752206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If that's you, you may find it difficult to keep up since I show lots of code examples.</a:t>
              </a:r>
              <a:endParaRPr lang="en-US" sz="3200" dirty="0">
                <a:solidFill>
                  <a:srgbClr val="FF0000"/>
                </a:solidFill>
                <a:latin typeface="+mj-lt"/>
              </a:endParaRPr>
            </a:p>
          </p:txBody>
        </p:sp>
        <p:pic>
          <p:nvPicPr>
            <p:cNvPr id="30" name="Picture 29">
              <a:extLst>
                <a:ext uri="{FF2B5EF4-FFF2-40B4-BE49-F238E27FC236}">
                  <a16:creationId xmlns:a16="http://schemas.microsoft.com/office/drawing/2014/main" id="{078CA7D5-0A07-4D2A-8CD6-753314265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97" y="2948820"/>
              <a:ext cx="2744263" cy="1945231"/>
            </a:xfrm>
            <a:prstGeom prst="rect">
              <a:avLst/>
            </a:prstGeom>
          </p:spPr>
        </p:pic>
      </p:grpSp>
      <p:grpSp>
        <p:nvGrpSpPr>
          <p:cNvPr id="40" name="Group 39">
            <a:extLst>
              <a:ext uri="{FF2B5EF4-FFF2-40B4-BE49-F238E27FC236}">
                <a16:creationId xmlns:a16="http://schemas.microsoft.com/office/drawing/2014/main" id="{34BBE82A-C889-46E9-82B6-5A93B87E720C}"/>
              </a:ext>
            </a:extLst>
          </p:cNvPr>
          <p:cNvGrpSpPr/>
          <p:nvPr/>
        </p:nvGrpSpPr>
        <p:grpSpPr>
          <a:xfrm>
            <a:off x="539756" y="4379399"/>
            <a:ext cx="10703036" cy="2715979"/>
            <a:chOff x="539756" y="4379399"/>
            <a:chExt cx="10703036" cy="2715979"/>
          </a:xfrm>
        </p:grpSpPr>
        <p:grpSp>
          <p:nvGrpSpPr>
            <p:cNvPr id="39" name="Group 38">
              <a:extLst>
                <a:ext uri="{FF2B5EF4-FFF2-40B4-BE49-F238E27FC236}">
                  <a16:creationId xmlns:a16="http://schemas.microsoft.com/office/drawing/2014/main" id="{00DDFBDB-703C-4414-8A86-B060E71016EF}"/>
                </a:ext>
              </a:extLst>
            </p:cNvPr>
            <p:cNvGrpSpPr/>
            <p:nvPr/>
          </p:nvGrpSpPr>
          <p:grpSpPr>
            <a:xfrm>
              <a:off x="539756" y="4379399"/>
              <a:ext cx="2634997" cy="2715979"/>
              <a:chOff x="3714750" y="1047750"/>
              <a:chExt cx="4762500" cy="4762500"/>
            </a:xfrm>
          </p:grpSpPr>
          <p:grpSp>
            <p:nvGrpSpPr>
              <p:cNvPr id="36" name="Group 35">
                <a:extLst>
                  <a:ext uri="{FF2B5EF4-FFF2-40B4-BE49-F238E27FC236}">
                    <a16:creationId xmlns:a16="http://schemas.microsoft.com/office/drawing/2014/main" id="{775870D2-1CB4-4D0E-B00D-D36D6860B4B2}"/>
                  </a:ext>
                </a:extLst>
              </p:cNvPr>
              <p:cNvGrpSpPr/>
              <p:nvPr/>
            </p:nvGrpSpPr>
            <p:grpSpPr>
              <a:xfrm>
                <a:off x="3714750" y="1047750"/>
                <a:ext cx="4762500" cy="4762500"/>
                <a:chOff x="3714750" y="1047750"/>
                <a:chExt cx="4762500" cy="4762500"/>
              </a:xfrm>
            </p:grpSpPr>
            <p:pic>
              <p:nvPicPr>
                <p:cNvPr id="35" name="Picture 34">
                  <a:extLst>
                    <a:ext uri="{FF2B5EF4-FFF2-40B4-BE49-F238E27FC236}">
                      <a16:creationId xmlns:a16="http://schemas.microsoft.com/office/drawing/2014/main" id="{2178FD8E-F1CC-4541-98F6-C4C1C1A3FA90}"/>
                    </a:ext>
                  </a:extLst>
                </p:cNvPr>
                <p:cNvPicPr>
                  <a:picLocks noChangeAspect="1"/>
                </p:cNvPicPr>
                <p:nvPr/>
              </p:nvPicPr>
              <p:blipFill>
                <a:blip r:embed="rId5"/>
                <a:stretch>
                  <a:fillRect/>
                </a:stretch>
              </p:blipFill>
              <p:spPr>
                <a:xfrm rot="5400000">
                  <a:off x="3714750" y="1047750"/>
                  <a:ext cx="4762500" cy="4762500"/>
                </a:xfrm>
                <a:prstGeom prst="rect">
                  <a:avLst/>
                </a:prstGeom>
              </p:spPr>
            </p:pic>
            <p:pic>
              <p:nvPicPr>
                <p:cNvPr id="33" name="Picture 32">
                  <a:extLst>
                    <a:ext uri="{FF2B5EF4-FFF2-40B4-BE49-F238E27FC236}">
                      <a16:creationId xmlns:a16="http://schemas.microsoft.com/office/drawing/2014/main" id="{B2A2FF7F-4984-4B2B-B57E-FAB6D9D0808A}"/>
                    </a:ext>
                  </a:extLst>
                </p:cNvPr>
                <p:cNvPicPr>
                  <a:picLocks noChangeAspect="1"/>
                </p:cNvPicPr>
                <p:nvPr/>
              </p:nvPicPr>
              <p:blipFill>
                <a:blip r:embed="rId6"/>
                <a:stretch>
                  <a:fillRect/>
                </a:stretch>
              </p:blipFill>
              <p:spPr>
                <a:xfrm>
                  <a:off x="4332254" y="2071211"/>
                  <a:ext cx="3664256" cy="2700293"/>
                </a:xfrm>
                <a:prstGeom prst="rect">
                  <a:avLst/>
                </a:prstGeom>
              </p:spPr>
            </p:pic>
          </p:grpSp>
          <p:pic>
            <p:nvPicPr>
              <p:cNvPr id="38" name="Picture 37">
                <a:extLst>
                  <a:ext uri="{FF2B5EF4-FFF2-40B4-BE49-F238E27FC236}">
                    <a16:creationId xmlns:a16="http://schemas.microsoft.com/office/drawing/2014/main" id="{E971C497-B6F7-4377-ADA0-3269776538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5955" y="2873232"/>
                <a:ext cx="2662801" cy="2662802"/>
              </a:xfrm>
              <a:prstGeom prst="rect">
                <a:avLst/>
              </a:prstGeom>
            </p:spPr>
          </p:pic>
        </p:grpSp>
        <p:sp>
          <p:nvSpPr>
            <p:cNvPr id="32" name="Rectangle 11">
              <a:extLst>
                <a:ext uri="{FF2B5EF4-FFF2-40B4-BE49-F238E27FC236}">
                  <a16:creationId xmlns:a16="http://schemas.microsoft.com/office/drawing/2014/main" id="{15AAFC6D-44D3-4416-80BB-F490D4F64E97}"/>
                </a:ext>
              </a:extLst>
            </p:cNvPr>
            <p:cNvSpPr>
              <a:spLocks noChangeArrowheads="1"/>
            </p:cNvSpPr>
            <p:nvPr/>
          </p:nvSpPr>
          <p:spPr bwMode="auto">
            <a:xfrm>
              <a:off x="2954274" y="519003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Suggestion: Download our lecture notes or slides ahead of time and take notes on them...</a:t>
              </a:r>
              <a:endParaRPr lang="en-US" sz="3200" dirty="0">
                <a:solidFill>
                  <a:srgbClr val="FF0000"/>
                </a:solidFill>
                <a:latin typeface="+mj-lt"/>
              </a:endParaRPr>
            </a:p>
          </p:txBody>
        </p:sp>
      </p:grpSp>
      <p:sp>
        <p:nvSpPr>
          <p:cNvPr id="42" name="Arrow: Up 41">
            <a:extLst>
              <a:ext uri="{FF2B5EF4-FFF2-40B4-BE49-F238E27FC236}">
                <a16:creationId xmlns:a16="http://schemas.microsoft.com/office/drawing/2014/main" id="{1C1997D4-3737-48FB-9C6D-71EF4E8C97D2}"/>
              </a:ext>
            </a:extLst>
          </p:cNvPr>
          <p:cNvSpPr/>
          <p:nvPr/>
        </p:nvSpPr>
        <p:spPr>
          <a:xfrm rot="20716301">
            <a:off x="9919978" y="4503533"/>
            <a:ext cx="2170444" cy="895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br>
              <a:rPr lang="en-US" dirty="0"/>
            </a:br>
            <a:r>
              <a:rPr lang="en-US" dirty="0"/>
              <a:t>examples</a:t>
            </a:r>
          </a:p>
        </p:txBody>
      </p:sp>
    </p:spTree>
    <p:extLst>
      <p:ext uri="{BB962C8B-B14F-4D97-AF65-F5344CB8AC3E}">
        <p14:creationId xmlns:p14="http://schemas.microsoft.com/office/powerpoint/2010/main" val="815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42" presetClass="path" presetSubtype="0" repeatCount="7000" fill="hold" grpId="1" nodeType="withEffect">
                                  <p:stCondLst>
                                    <p:cond delay="0"/>
                                  </p:stCondLst>
                                  <p:childTnLst>
                                    <p:animMotion origin="layout" path="M -4.16667E-6 -7.40741E-7 L -0.15299 0.05023 " pathEditMode="relative" rAng="0" ptsTypes="AA">
                                      <p:cBhvr>
                                        <p:cTn id="15" dur="2000" fill="hold"/>
                                        <p:tgtEl>
                                          <p:spTgt spid="42"/>
                                        </p:tgtEl>
                                        <p:attrNameLst>
                                          <p:attrName>ppt_x</p:attrName>
                                          <p:attrName>ppt_y</p:attrName>
                                        </p:attrNameLst>
                                      </p:cBhvr>
                                      <p:rCtr x="-7656" y="2500"/>
                                    </p:animMotion>
                                  </p:childTnLst>
                                </p:cTn>
                              </p:par>
                            </p:childTnLst>
                          </p:cTn>
                        </p:par>
                        <p:par>
                          <p:cTn id="16" fill="hold">
                            <p:stCondLst>
                              <p:cond delay="14000"/>
                            </p:stCondLst>
                            <p:childTnLst>
                              <p:par>
                                <p:cTn id="17" presetID="1" presetClass="exit" presetSubtype="0" fill="hold" grpId="2" nodeType="afterEffect">
                                  <p:stCondLst>
                                    <p:cond delay="0"/>
                                  </p:stCondLst>
                                  <p:childTnLst>
                                    <p:set>
                                      <p:cBhvr>
                                        <p:cTn id="18" dur="1" fill="hold">
                                          <p:stCondLst>
                                            <p:cond delay="0"/>
                                          </p:stCondLst>
                                        </p:cTn>
                                        <p:tgtEl>
                                          <p:spTgt spid="4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2"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61C1109-4B14-4297-840E-2D18D022E7E8}"/>
              </a:ext>
            </a:extLst>
          </p:cNvPr>
          <p:cNvPicPr>
            <a:picLocks noChangeAspect="1"/>
          </p:cNvPicPr>
          <p:nvPr/>
        </p:nvPicPr>
        <p:blipFill rotWithShape="1">
          <a:blip r:embed="rId3"/>
          <a:srcRect b="7896"/>
          <a:stretch/>
        </p:blipFill>
        <p:spPr>
          <a:xfrm>
            <a:off x="3005167" y="394923"/>
            <a:ext cx="6350000" cy="6316493"/>
          </a:xfrm>
          <a:prstGeom prst="rect">
            <a:avLst/>
          </a:prstGeom>
        </p:spPr>
      </p:pic>
      <p:sp>
        <p:nvSpPr>
          <p:cNvPr id="2" name="Title 1">
            <a:extLst>
              <a:ext uri="{FF2B5EF4-FFF2-40B4-BE49-F238E27FC236}">
                <a16:creationId xmlns:a16="http://schemas.microsoft.com/office/drawing/2014/main" id="{CE5921B3-FA44-4940-BBC7-055B1C7733C8}"/>
              </a:ext>
            </a:extLst>
          </p:cNvPr>
          <p:cNvSpPr>
            <a:spLocks noGrp="1"/>
          </p:cNvSpPr>
          <p:nvPr>
            <p:ph type="title"/>
          </p:nvPr>
        </p:nvSpPr>
        <p:spPr/>
        <p:txBody>
          <a:bodyPr/>
          <a:lstStyle/>
          <a:p>
            <a:r>
              <a:rPr lang="en-US" dirty="0"/>
              <a:t>Our Course Roadmap</a:t>
            </a:r>
          </a:p>
        </p:txBody>
      </p:sp>
      <p:grpSp>
        <p:nvGrpSpPr>
          <p:cNvPr id="35" name="Group 34">
            <a:extLst>
              <a:ext uri="{FF2B5EF4-FFF2-40B4-BE49-F238E27FC236}">
                <a16:creationId xmlns:a16="http://schemas.microsoft.com/office/drawing/2014/main" id="{B02B9EAA-2929-4195-A92E-F1784ABDB4A5}"/>
              </a:ext>
            </a:extLst>
          </p:cNvPr>
          <p:cNvGrpSpPr/>
          <p:nvPr/>
        </p:nvGrpSpPr>
        <p:grpSpPr>
          <a:xfrm>
            <a:off x="3007786" y="52066"/>
            <a:ext cx="2187270" cy="2010693"/>
            <a:chOff x="0" y="3040641"/>
            <a:chExt cx="2924371" cy="2104213"/>
          </a:xfrm>
        </p:grpSpPr>
        <p:pic>
          <p:nvPicPr>
            <p:cNvPr id="36" name="Picture 35" descr="Shape, rectangle&#10;&#10;Description automatically generated">
              <a:extLst>
                <a:ext uri="{FF2B5EF4-FFF2-40B4-BE49-F238E27FC236}">
                  <a16:creationId xmlns:a16="http://schemas.microsoft.com/office/drawing/2014/main" id="{39888DBB-BFC9-4E6D-A4FA-A1779516B2B2}"/>
                </a:ext>
              </a:extLst>
            </p:cNvPr>
            <p:cNvPicPr>
              <a:picLocks noChangeAspect="1"/>
            </p:cNvPicPr>
            <p:nvPr/>
          </p:nvPicPr>
          <p:blipFill rotWithShape="1">
            <a:blip r:embed="rId4">
              <a:extLst>
                <a:ext uri="{28A0092B-C50C-407E-A947-70E740481C1C}">
                  <a14:useLocalDpi xmlns:a14="http://schemas.microsoft.com/office/drawing/2010/main" val="0"/>
                </a:ext>
              </a:extLst>
            </a:blip>
            <a:srcRect b="22134"/>
            <a:stretch/>
          </p:blipFill>
          <p:spPr>
            <a:xfrm>
              <a:off x="159812" y="3096906"/>
              <a:ext cx="2570975" cy="2047948"/>
            </a:xfrm>
            <a:prstGeom prst="rect">
              <a:avLst/>
            </a:prstGeom>
          </p:spPr>
        </p:pic>
        <p:sp>
          <p:nvSpPr>
            <p:cNvPr id="37" name="Rectangle 36">
              <a:extLst>
                <a:ext uri="{FF2B5EF4-FFF2-40B4-BE49-F238E27FC236}">
                  <a16:creationId xmlns:a16="http://schemas.microsoft.com/office/drawing/2014/main" id="{652D9836-03BB-4D23-9F59-DEA0AA2BE8A6}"/>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Logic</a:t>
              </a:r>
              <a:br>
                <a:rPr lang="en-US" sz="1800" dirty="0">
                  <a:solidFill>
                    <a:schemeClr val="bg1"/>
                  </a:solidFill>
                </a:rPr>
              </a:br>
              <a:r>
                <a:rPr lang="en-US" sz="1800" dirty="0">
                  <a:solidFill>
                    <a:schemeClr val="bg1"/>
                  </a:solidFill>
                </a:rPr>
                <a:t> Programming </a:t>
              </a:r>
            </a:p>
            <a:p>
              <a:pPr algn="ctr"/>
              <a:r>
                <a:rPr lang="en-US" sz="1800" dirty="0">
                  <a:solidFill>
                    <a:schemeClr val="bg1"/>
                  </a:solidFill>
                </a:rPr>
                <a:t>with Prolog</a:t>
              </a:r>
            </a:p>
          </p:txBody>
        </p:sp>
      </p:grpSp>
      <p:grpSp>
        <p:nvGrpSpPr>
          <p:cNvPr id="29" name="Group 28">
            <a:extLst>
              <a:ext uri="{FF2B5EF4-FFF2-40B4-BE49-F238E27FC236}">
                <a16:creationId xmlns:a16="http://schemas.microsoft.com/office/drawing/2014/main" id="{75CB0065-E5FF-4559-AAEC-D6374BF39F44}"/>
              </a:ext>
            </a:extLst>
          </p:cNvPr>
          <p:cNvGrpSpPr/>
          <p:nvPr/>
        </p:nvGrpSpPr>
        <p:grpSpPr>
          <a:xfrm>
            <a:off x="5538814" y="1640862"/>
            <a:ext cx="2187270" cy="2208813"/>
            <a:chOff x="0" y="3040641"/>
            <a:chExt cx="2924371" cy="2578851"/>
          </a:xfrm>
        </p:grpSpPr>
        <p:pic>
          <p:nvPicPr>
            <p:cNvPr id="30" name="Picture 29" descr="Shape, rectangle&#10;&#10;Description automatically generated">
              <a:extLst>
                <a:ext uri="{FF2B5EF4-FFF2-40B4-BE49-F238E27FC236}">
                  <a16:creationId xmlns:a16="http://schemas.microsoft.com/office/drawing/2014/main" id="{BC162084-0E09-4E7C-BF85-DA52A82D6C51}"/>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236700" y="3197057"/>
              <a:ext cx="2570975" cy="2422435"/>
            </a:xfrm>
            <a:prstGeom prst="rect">
              <a:avLst/>
            </a:prstGeom>
          </p:spPr>
        </p:pic>
        <p:sp>
          <p:nvSpPr>
            <p:cNvPr id="31" name="Rectangle 30">
              <a:extLst>
                <a:ext uri="{FF2B5EF4-FFF2-40B4-BE49-F238E27FC236}">
                  <a16:creationId xmlns:a16="http://schemas.microsoft.com/office/drawing/2014/main" id="{84555185-A80E-4FF2-8725-43F73C309D59}"/>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Object Oriented Programming</a:t>
              </a:r>
            </a:p>
          </p:txBody>
        </p:sp>
      </p:grpSp>
      <p:grpSp>
        <p:nvGrpSpPr>
          <p:cNvPr id="26" name="Group 25">
            <a:extLst>
              <a:ext uri="{FF2B5EF4-FFF2-40B4-BE49-F238E27FC236}">
                <a16:creationId xmlns:a16="http://schemas.microsoft.com/office/drawing/2014/main" id="{EDB027EF-507D-4639-BB3F-823D85111E3C}"/>
              </a:ext>
            </a:extLst>
          </p:cNvPr>
          <p:cNvGrpSpPr/>
          <p:nvPr/>
        </p:nvGrpSpPr>
        <p:grpSpPr>
          <a:xfrm>
            <a:off x="2186336" y="2424884"/>
            <a:ext cx="2487923" cy="2348869"/>
            <a:chOff x="0" y="3040641"/>
            <a:chExt cx="2924371" cy="2478700"/>
          </a:xfrm>
        </p:grpSpPr>
        <p:pic>
          <p:nvPicPr>
            <p:cNvPr id="27" name="Picture 26" descr="Shape, rectangle&#10;&#10;Description automatically generated">
              <a:extLst>
                <a:ext uri="{FF2B5EF4-FFF2-40B4-BE49-F238E27FC236}">
                  <a16:creationId xmlns:a16="http://schemas.microsoft.com/office/drawing/2014/main" id="{DE1201F7-D8AF-4F79-A127-95E512BB77E9}"/>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159812" y="3096906"/>
              <a:ext cx="2570975" cy="2422435"/>
            </a:xfrm>
            <a:prstGeom prst="rect">
              <a:avLst/>
            </a:prstGeom>
          </p:spPr>
        </p:pic>
        <p:sp>
          <p:nvSpPr>
            <p:cNvPr id="28" name="Rectangle 27">
              <a:extLst>
                <a:ext uri="{FF2B5EF4-FFF2-40B4-BE49-F238E27FC236}">
                  <a16:creationId xmlns:a16="http://schemas.microsoft.com/office/drawing/2014/main" id="{3500FF38-A8E9-4944-9252-C3229692D328}"/>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Things </a:t>
              </a:r>
              <a:br>
                <a:rPr lang="en-US" sz="1800" dirty="0">
                  <a:solidFill>
                    <a:schemeClr val="bg1"/>
                  </a:solidFill>
                </a:rPr>
              </a:br>
              <a:r>
                <a:rPr lang="en-US" sz="1800" dirty="0">
                  <a:solidFill>
                    <a:schemeClr val="bg1"/>
                  </a:solidFill>
                </a:rPr>
                <a:t>Functions</a:t>
              </a:r>
            </a:p>
          </p:txBody>
        </p:sp>
      </p:grpSp>
      <p:grpSp>
        <p:nvGrpSpPr>
          <p:cNvPr id="19" name="Group 18">
            <a:extLst>
              <a:ext uri="{FF2B5EF4-FFF2-40B4-BE49-F238E27FC236}">
                <a16:creationId xmlns:a16="http://schemas.microsoft.com/office/drawing/2014/main" id="{3A4D7D5B-2738-41E6-8862-F8912D5DBD4C}"/>
              </a:ext>
            </a:extLst>
          </p:cNvPr>
          <p:cNvGrpSpPr/>
          <p:nvPr/>
        </p:nvGrpSpPr>
        <p:grpSpPr>
          <a:xfrm>
            <a:off x="1639506" y="5009315"/>
            <a:ext cx="2924371" cy="2478700"/>
            <a:chOff x="0" y="3040641"/>
            <a:chExt cx="2924371" cy="2478700"/>
          </a:xfrm>
        </p:grpSpPr>
        <p:pic>
          <p:nvPicPr>
            <p:cNvPr id="18" name="Picture 17" descr="Shape, rectangle&#10;&#10;Description automatically generated">
              <a:extLst>
                <a:ext uri="{FF2B5EF4-FFF2-40B4-BE49-F238E27FC236}">
                  <a16:creationId xmlns:a16="http://schemas.microsoft.com/office/drawing/2014/main" id="{B52B68DB-A9A2-41AB-937D-AE01295EB9E7}"/>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159812" y="3096906"/>
              <a:ext cx="2570975" cy="2422435"/>
            </a:xfrm>
            <a:prstGeom prst="rect">
              <a:avLst/>
            </a:prstGeom>
          </p:spPr>
        </p:pic>
        <p:sp>
          <p:nvSpPr>
            <p:cNvPr id="3" name="Rectangle 2">
              <a:extLst>
                <a:ext uri="{FF2B5EF4-FFF2-40B4-BE49-F238E27FC236}">
                  <a16:creationId xmlns:a16="http://schemas.microsoft.com/office/drawing/2014/main" id="{B601793A-424B-482A-B0EF-CCC6119C7822}"/>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Functional Programming with Haskell</a:t>
              </a:r>
            </a:p>
          </p:txBody>
        </p:sp>
      </p:grpSp>
      <p:grpSp>
        <p:nvGrpSpPr>
          <p:cNvPr id="23" name="Group 22">
            <a:extLst>
              <a:ext uri="{FF2B5EF4-FFF2-40B4-BE49-F238E27FC236}">
                <a16:creationId xmlns:a16="http://schemas.microsoft.com/office/drawing/2014/main" id="{C393EC71-0E39-47A8-9C04-29F79376DF64}"/>
              </a:ext>
            </a:extLst>
          </p:cNvPr>
          <p:cNvGrpSpPr/>
          <p:nvPr/>
        </p:nvGrpSpPr>
        <p:grpSpPr>
          <a:xfrm>
            <a:off x="8628302" y="3367651"/>
            <a:ext cx="2441081" cy="2130776"/>
            <a:chOff x="0" y="3040641"/>
            <a:chExt cx="2924371" cy="2478700"/>
          </a:xfrm>
        </p:grpSpPr>
        <p:pic>
          <p:nvPicPr>
            <p:cNvPr id="24" name="Picture 23" descr="Shape, rectangle&#10;&#10;Description automatically generated">
              <a:extLst>
                <a:ext uri="{FF2B5EF4-FFF2-40B4-BE49-F238E27FC236}">
                  <a16:creationId xmlns:a16="http://schemas.microsoft.com/office/drawing/2014/main" id="{876C2A06-7D9D-4900-9ABE-25B6B016E067}"/>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159812" y="3096906"/>
              <a:ext cx="2570975" cy="2422435"/>
            </a:xfrm>
            <a:prstGeom prst="rect">
              <a:avLst/>
            </a:prstGeom>
          </p:spPr>
        </p:pic>
        <p:sp>
          <p:nvSpPr>
            <p:cNvPr id="25" name="Rectangle 24">
              <a:extLst>
                <a:ext uri="{FF2B5EF4-FFF2-40B4-BE49-F238E27FC236}">
                  <a16:creationId xmlns:a16="http://schemas.microsoft.com/office/drawing/2014/main" id="{6100B01F-C522-4576-A478-8D6F20C3E2FB}"/>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Data Structures &amp; Types</a:t>
              </a:r>
            </a:p>
          </p:txBody>
        </p:sp>
      </p:grpSp>
      <p:grpSp>
        <p:nvGrpSpPr>
          <p:cNvPr id="20" name="Group 19">
            <a:extLst>
              <a:ext uri="{FF2B5EF4-FFF2-40B4-BE49-F238E27FC236}">
                <a16:creationId xmlns:a16="http://schemas.microsoft.com/office/drawing/2014/main" id="{DC2E9C38-3824-438D-A503-C27B89FF3DF0}"/>
              </a:ext>
            </a:extLst>
          </p:cNvPr>
          <p:cNvGrpSpPr/>
          <p:nvPr/>
        </p:nvGrpSpPr>
        <p:grpSpPr>
          <a:xfrm>
            <a:off x="6180167" y="4433039"/>
            <a:ext cx="2710551" cy="2295551"/>
            <a:chOff x="0" y="3040641"/>
            <a:chExt cx="2924371" cy="2478700"/>
          </a:xfrm>
        </p:grpSpPr>
        <p:pic>
          <p:nvPicPr>
            <p:cNvPr id="21" name="Picture 20" descr="Shape, rectangle&#10;&#10;Description automatically generated">
              <a:extLst>
                <a:ext uri="{FF2B5EF4-FFF2-40B4-BE49-F238E27FC236}">
                  <a16:creationId xmlns:a16="http://schemas.microsoft.com/office/drawing/2014/main" id="{4BB3296E-90CD-4E57-BC96-242D921CCF09}"/>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159812" y="3096906"/>
              <a:ext cx="2570975" cy="2422435"/>
            </a:xfrm>
            <a:prstGeom prst="rect">
              <a:avLst/>
            </a:prstGeom>
          </p:spPr>
        </p:pic>
        <p:sp>
          <p:nvSpPr>
            <p:cNvPr id="22" name="Rectangle 21">
              <a:extLst>
                <a:ext uri="{FF2B5EF4-FFF2-40B4-BE49-F238E27FC236}">
                  <a16:creationId xmlns:a16="http://schemas.microsoft.com/office/drawing/2014/main" id="{D44C90E0-A9E2-4418-96C5-5D2C3467B748}"/>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Deep Dive </a:t>
              </a:r>
              <a:br>
                <a:rPr lang="en-US" sz="1800" dirty="0">
                  <a:solidFill>
                    <a:schemeClr val="bg1"/>
                  </a:solidFill>
                </a:rPr>
              </a:br>
              <a:r>
                <a:rPr lang="en-US" sz="1800" dirty="0">
                  <a:solidFill>
                    <a:schemeClr val="bg1"/>
                  </a:solidFill>
                </a:rPr>
                <a:t>into Python</a:t>
              </a:r>
            </a:p>
          </p:txBody>
        </p:sp>
      </p:grpSp>
      <p:grpSp>
        <p:nvGrpSpPr>
          <p:cNvPr id="32" name="Group 31">
            <a:extLst>
              <a:ext uri="{FF2B5EF4-FFF2-40B4-BE49-F238E27FC236}">
                <a16:creationId xmlns:a16="http://schemas.microsoft.com/office/drawing/2014/main" id="{8884B8AB-2B09-4463-909C-B60BB6EF76BC}"/>
              </a:ext>
            </a:extLst>
          </p:cNvPr>
          <p:cNvGrpSpPr/>
          <p:nvPr/>
        </p:nvGrpSpPr>
        <p:grpSpPr>
          <a:xfrm>
            <a:off x="7556518" y="353172"/>
            <a:ext cx="1968215" cy="2172343"/>
            <a:chOff x="0" y="3040641"/>
            <a:chExt cx="2924371" cy="2478700"/>
          </a:xfrm>
        </p:grpSpPr>
        <p:pic>
          <p:nvPicPr>
            <p:cNvPr id="33" name="Picture 32" descr="Shape, rectangle&#10;&#10;Description automatically generated">
              <a:extLst>
                <a:ext uri="{FF2B5EF4-FFF2-40B4-BE49-F238E27FC236}">
                  <a16:creationId xmlns:a16="http://schemas.microsoft.com/office/drawing/2014/main" id="{F226F436-788A-4718-86AD-59F0F47E15BE}"/>
                </a:ext>
              </a:extLst>
            </p:cNvPr>
            <p:cNvPicPr>
              <a:picLocks noChangeAspect="1"/>
            </p:cNvPicPr>
            <p:nvPr/>
          </p:nvPicPr>
          <p:blipFill rotWithShape="1">
            <a:blip r:embed="rId4">
              <a:extLst>
                <a:ext uri="{28A0092B-C50C-407E-A947-70E740481C1C}">
                  <a14:useLocalDpi xmlns:a14="http://schemas.microsoft.com/office/drawing/2010/main" val="0"/>
                </a:ext>
              </a:extLst>
            </a:blip>
            <a:srcRect b="7896"/>
            <a:stretch/>
          </p:blipFill>
          <p:spPr>
            <a:xfrm>
              <a:off x="159812" y="3096906"/>
              <a:ext cx="2570975" cy="2422435"/>
            </a:xfrm>
            <a:prstGeom prst="rect">
              <a:avLst/>
            </a:prstGeom>
          </p:spPr>
        </p:pic>
        <p:sp>
          <p:nvSpPr>
            <p:cNvPr id="34" name="Rectangle 33">
              <a:extLst>
                <a:ext uri="{FF2B5EF4-FFF2-40B4-BE49-F238E27FC236}">
                  <a16:creationId xmlns:a16="http://schemas.microsoft.com/office/drawing/2014/main" id="{4F89080E-BADC-43BE-8679-959441B1C4ED}"/>
                </a:ext>
              </a:extLst>
            </p:cNvPr>
            <p:cNvSpPr/>
            <p:nvPr/>
          </p:nvSpPr>
          <p:spPr>
            <a:xfrm>
              <a:off x="0" y="3040641"/>
              <a:ext cx="2924371" cy="1143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Control </a:t>
              </a:r>
              <a:br>
                <a:rPr lang="en-US" sz="1800" dirty="0">
                  <a:solidFill>
                    <a:schemeClr val="bg1"/>
                  </a:solidFill>
                </a:rPr>
              </a:br>
              <a:r>
                <a:rPr lang="en-US" sz="1800" dirty="0">
                  <a:solidFill>
                    <a:schemeClr val="bg1"/>
                  </a:solidFill>
                </a:rPr>
                <a:t>Structures</a:t>
              </a:r>
            </a:p>
          </p:txBody>
        </p:sp>
      </p:grpSp>
      <p:grpSp>
        <p:nvGrpSpPr>
          <p:cNvPr id="10" name="Group 9">
            <a:extLst>
              <a:ext uri="{FF2B5EF4-FFF2-40B4-BE49-F238E27FC236}">
                <a16:creationId xmlns:a16="http://schemas.microsoft.com/office/drawing/2014/main" id="{5E51190A-DB00-4723-B6CD-F69E12C06F9D}"/>
              </a:ext>
            </a:extLst>
          </p:cNvPr>
          <p:cNvGrpSpPr/>
          <p:nvPr/>
        </p:nvGrpSpPr>
        <p:grpSpPr>
          <a:xfrm>
            <a:off x="-2953344" y="180155"/>
            <a:ext cx="2895600" cy="1466850"/>
            <a:chOff x="2150486" y="1066800"/>
            <a:chExt cx="2895600" cy="1466850"/>
          </a:xfrm>
        </p:grpSpPr>
        <p:pic>
          <p:nvPicPr>
            <p:cNvPr id="7" name="Picture 6">
              <a:extLst>
                <a:ext uri="{FF2B5EF4-FFF2-40B4-BE49-F238E27FC236}">
                  <a16:creationId xmlns:a16="http://schemas.microsoft.com/office/drawing/2014/main" id="{9C271199-0D25-43B2-BD57-263EEE7150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486" y="1066800"/>
              <a:ext cx="2895600" cy="1466850"/>
            </a:xfrm>
            <a:prstGeom prst="rect">
              <a:avLst/>
            </a:prstGeom>
          </p:spPr>
        </p:pic>
        <p:sp>
          <p:nvSpPr>
            <p:cNvPr id="9" name="Rectangle 8">
              <a:extLst>
                <a:ext uri="{FF2B5EF4-FFF2-40B4-BE49-F238E27FC236}">
                  <a16:creationId xmlns:a16="http://schemas.microsoft.com/office/drawing/2014/main" id="{2BEFDC3C-7491-4BFD-93F1-F13C8B2E6146}"/>
                </a:ext>
              </a:extLst>
            </p:cNvPr>
            <p:cNvSpPr/>
            <p:nvPr/>
          </p:nvSpPr>
          <p:spPr>
            <a:xfrm>
              <a:off x="2638769" y="1559859"/>
              <a:ext cx="1969090" cy="59914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E092E1-C052-4046-A332-5E848252A501}"/>
                </a:ext>
              </a:extLst>
            </p:cNvPr>
            <p:cNvSpPr txBox="1"/>
            <p:nvPr/>
          </p:nvSpPr>
          <p:spPr>
            <a:xfrm>
              <a:off x="2322297" y="1484052"/>
              <a:ext cx="2539264" cy="707886"/>
            </a:xfrm>
            <a:prstGeom prst="rect">
              <a:avLst/>
            </a:prstGeom>
            <a:noFill/>
          </p:spPr>
          <p:txBody>
            <a:bodyPr wrap="square" rtlCol="0">
              <a:spAutoFit/>
            </a:bodyPr>
            <a:lstStyle/>
            <a:p>
              <a:pPr algn="ctr"/>
              <a:r>
                <a:rPr lang="en-US" sz="2000" dirty="0"/>
                <a:t>What is functional programming?</a:t>
              </a:r>
            </a:p>
          </p:txBody>
        </p:sp>
      </p:grpSp>
    </p:spTree>
    <p:extLst>
      <p:ext uri="{BB962C8B-B14F-4D97-AF65-F5344CB8AC3E}">
        <p14:creationId xmlns:p14="http://schemas.microsoft.com/office/powerpoint/2010/main" val="21599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txBody>
          <a:bodyPr/>
          <a:lstStyle/>
          <a:p>
            <a:endParaRPr lang="en-US"/>
          </a:p>
        </p:txBody>
      </p:sp>
      <p:sp useBgFill="1">
        <p:nvSpPr>
          <p:cNvPr id="13" name="Freeform: Shape 1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5" name="Freeform: Shape 1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5921B3-FA44-4940-BBC7-055B1C7733C8}"/>
              </a:ext>
            </a:extLst>
          </p:cNvPr>
          <p:cNvSpPr>
            <a:spLocks noGrp="1"/>
          </p:cNvSpPr>
          <p:nvPr>
            <p:ph type="title"/>
          </p:nvPr>
        </p:nvSpPr>
        <p:spPr>
          <a:xfrm>
            <a:off x="457201" y="723406"/>
            <a:ext cx="3234018" cy="3826728"/>
          </a:xfrm>
        </p:spPr>
        <p:txBody>
          <a:bodyPr vert="horz" lIns="91440" tIns="45720" rIns="91440" bIns="45720" rtlCol="0" anchor="b">
            <a:normAutofit/>
          </a:bodyPr>
          <a:lstStyle/>
          <a:p>
            <a:r>
              <a:rPr lang="en-US" sz="6400" kern="1200" dirty="0">
                <a:solidFill>
                  <a:schemeClr val="tx1"/>
                </a:solidFill>
                <a:latin typeface="+mj-lt"/>
                <a:ea typeface="+mj-ea"/>
                <a:cs typeface="+mj-cs"/>
              </a:rPr>
              <a:t>Ok, let's go!</a:t>
            </a:r>
          </a:p>
        </p:txBody>
      </p:sp>
      <p:pic>
        <p:nvPicPr>
          <p:cNvPr id="4" name="Picture 3">
            <a:extLst>
              <a:ext uri="{FF2B5EF4-FFF2-40B4-BE49-F238E27FC236}">
                <a16:creationId xmlns:a16="http://schemas.microsoft.com/office/drawing/2014/main" id="{18835BB7-62E4-41CF-A84A-6EEA1CE3180D}"/>
              </a:ext>
            </a:extLst>
          </p:cNvPr>
          <p:cNvPicPr>
            <a:picLocks noChangeAspect="1"/>
          </p:cNvPicPr>
          <p:nvPr/>
        </p:nvPicPr>
        <p:blipFill>
          <a:blip r:embed="rId2"/>
          <a:stretch>
            <a:fillRect/>
          </a:stretch>
        </p:blipFill>
        <p:spPr>
          <a:xfrm>
            <a:off x="4916251" y="1008803"/>
            <a:ext cx="6631341" cy="4840394"/>
          </a:xfrm>
          <a:prstGeom prst="rect">
            <a:avLst/>
          </a:prstGeom>
        </p:spPr>
      </p:pic>
    </p:spTree>
    <p:extLst>
      <p:ext uri="{BB962C8B-B14F-4D97-AF65-F5344CB8AC3E}">
        <p14:creationId xmlns:p14="http://schemas.microsoft.com/office/powerpoint/2010/main" val="307714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67BA48-146A-E16B-1651-8072C44A8F00}"/>
              </a:ext>
            </a:extLst>
          </p:cNvPr>
          <p:cNvGrpSpPr/>
          <p:nvPr/>
        </p:nvGrpSpPr>
        <p:grpSpPr>
          <a:xfrm>
            <a:off x="1403025" y="465845"/>
            <a:ext cx="10519456" cy="1143000"/>
            <a:chOff x="917578" y="-4627"/>
            <a:chExt cx="10519456" cy="1143000"/>
          </a:xfrm>
        </p:grpSpPr>
        <p:sp>
          <p:nvSpPr>
            <p:cNvPr id="13323" name="Rectangle 11"/>
            <p:cNvSpPr>
              <a:spLocks noChangeArrowheads="1"/>
            </p:cNvSpPr>
            <p:nvPr/>
          </p:nvSpPr>
          <p:spPr bwMode="auto">
            <a:xfrm>
              <a:off x="917578" y="-4627"/>
              <a:ext cx="105194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What is a Programming Language?</a:t>
              </a:r>
              <a:endParaRPr lang="en-US" sz="4000" dirty="0">
                <a:solidFill>
                  <a:srgbClr val="FF0000"/>
                </a:solidFill>
                <a:latin typeface="Corbel" panose="020B0503020204020204" pitchFamily="34" charset="0"/>
              </a:endParaRPr>
            </a:p>
          </p:txBody>
        </p:sp>
        <p:pic>
          <p:nvPicPr>
            <p:cNvPr id="6" name="Picture 5" descr="Shape&#10;&#10;Description automatically generated with low confidence">
              <a:extLst>
                <a:ext uri="{FF2B5EF4-FFF2-40B4-BE49-F238E27FC236}">
                  <a16:creationId xmlns:a16="http://schemas.microsoft.com/office/drawing/2014/main" id="{480281BE-C5C9-A029-F9E5-C3D4203D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144" y="-3849"/>
              <a:ext cx="1065534" cy="1065534"/>
            </a:xfrm>
            <a:prstGeom prst="rect">
              <a:avLst/>
            </a:prstGeom>
            <a:ln>
              <a:noFill/>
            </a:ln>
            <a:effectLst>
              <a:outerShdw blurRad="292100" dist="139700" dir="2700000" algn="tl" rotWithShape="0">
                <a:srgbClr val="333333">
                  <a:alpha val="65000"/>
                </a:srgbClr>
              </a:outerShdw>
            </a:effectLst>
          </p:spPr>
        </p:pic>
      </p:grpSp>
      <p:sp>
        <p:nvSpPr>
          <p:cNvPr id="8" name="Rectangle 7">
            <a:extLst>
              <a:ext uri="{FF2B5EF4-FFF2-40B4-BE49-F238E27FC236}">
                <a16:creationId xmlns:a16="http://schemas.microsoft.com/office/drawing/2014/main" id="{F8154916-93E3-C041-8468-310AE76133D9}"/>
              </a:ext>
            </a:extLst>
          </p:cNvPr>
          <p:cNvSpPr/>
          <p:nvPr/>
        </p:nvSpPr>
        <p:spPr>
          <a:xfrm>
            <a:off x="2346376" y="1829397"/>
            <a:ext cx="755813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9" name="Rectangle 8">
            <a:extLst>
              <a:ext uri="{FF2B5EF4-FFF2-40B4-BE49-F238E27FC236}">
                <a16:creationId xmlns:a16="http://schemas.microsoft.com/office/drawing/2014/main" id="{0D42A008-E9A9-FE17-95E0-DE8880F6AECE}"/>
              </a:ext>
            </a:extLst>
          </p:cNvPr>
          <p:cNvSpPr/>
          <p:nvPr/>
        </p:nvSpPr>
        <p:spPr>
          <a:xfrm>
            <a:off x="2345584" y="1834966"/>
            <a:ext cx="75609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a:extLst>
              <a:ext uri="{FF2B5EF4-FFF2-40B4-BE49-F238E27FC236}">
                <a16:creationId xmlns:a16="http://schemas.microsoft.com/office/drawing/2014/main" id="{31F605CD-8B11-EE48-2047-B1008330B6F2}"/>
              </a:ext>
            </a:extLst>
          </p:cNvPr>
          <p:cNvSpPr/>
          <p:nvPr/>
        </p:nvSpPr>
        <p:spPr>
          <a:xfrm>
            <a:off x="997654" y="4804806"/>
            <a:ext cx="10255575" cy="830997"/>
          </a:xfrm>
          <a:prstGeom prst="rect">
            <a:avLst/>
          </a:prstGeom>
        </p:spPr>
        <p:txBody>
          <a:bodyPr wrap="square">
            <a:spAutoFit/>
          </a:bodyPr>
          <a:lstStyle/>
          <a:p>
            <a:pPr algn="ctr"/>
            <a:r>
              <a:rPr lang="en-US" sz="2400" dirty="0">
                <a:solidFill>
                  <a:srgbClr val="222222"/>
                </a:solidFill>
                <a:latin typeface="+mj-lt"/>
              </a:rPr>
              <a:t>In CS131, we'll be focusing on high-level, "universal" languages like C++ and Python – that is, those capable of implementing pretty much any valid program.</a:t>
            </a:r>
          </a:p>
        </p:txBody>
      </p:sp>
      <p:grpSp>
        <p:nvGrpSpPr>
          <p:cNvPr id="7" name="Group 6">
            <a:extLst>
              <a:ext uri="{FF2B5EF4-FFF2-40B4-BE49-F238E27FC236}">
                <a16:creationId xmlns:a16="http://schemas.microsoft.com/office/drawing/2014/main" id="{CA1BD7F9-CD7E-4E97-80A2-FE49C4BB38AF}"/>
              </a:ext>
            </a:extLst>
          </p:cNvPr>
          <p:cNvGrpSpPr/>
          <p:nvPr/>
        </p:nvGrpSpPr>
        <p:grpSpPr>
          <a:xfrm>
            <a:off x="997654" y="2127318"/>
            <a:ext cx="10211619" cy="875222"/>
            <a:chOff x="310403" y="2223026"/>
            <a:chExt cx="10211619" cy="875222"/>
          </a:xfrm>
        </p:grpSpPr>
        <p:sp>
          <p:nvSpPr>
            <p:cNvPr id="5" name="Rectangle 4">
              <a:extLst>
                <a:ext uri="{FF2B5EF4-FFF2-40B4-BE49-F238E27FC236}">
                  <a16:creationId xmlns:a16="http://schemas.microsoft.com/office/drawing/2014/main" id="{BD4F6FC2-86F3-CD4D-C9FC-3FE91A543B5B}"/>
                </a:ext>
              </a:extLst>
            </p:cNvPr>
            <p:cNvSpPr/>
            <p:nvPr/>
          </p:nvSpPr>
          <p:spPr>
            <a:xfrm>
              <a:off x="1704344" y="2223026"/>
              <a:ext cx="8817678" cy="830997"/>
            </a:xfrm>
            <a:prstGeom prst="rect">
              <a:avLst/>
            </a:prstGeom>
          </p:spPr>
          <p:txBody>
            <a:bodyPr wrap="square">
              <a:spAutoFit/>
            </a:bodyPr>
            <a:lstStyle/>
            <a:p>
              <a:pPr algn="ctr"/>
              <a:r>
                <a:rPr lang="en-US" sz="2400" dirty="0">
                  <a:latin typeface="+mj-lt"/>
                </a:rPr>
                <a:t>A programming language is a structured system of communication designed to express computations in an abstract manner. </a:t>
              </a:r>
            </a:p>
          </p:txBody>
        </p:sp>
        <p:pic>
          <p:nvPicPr>
            <p:cNvPr id="4" name="Picture 3">
              <a:extLst>
                <a:ext uri="{FF2B5EF4-FFF2-40B4-BE49-F238E27FC236}">
                  <a16:creationId xmlns:a16="http://schemas.microsoft.com/office/drawing/2014/main" id="{2B143FEF-9337-41BB-9C35-2DD53AD27038}"/>
                </a:ext>
              </a:extLst>
            </p:cNvPr>
            <p:cNvPicPr>
              <a:picLocks noChangeAspect="1"/>
            </p:cNvPicPr>
            <p:nvPr/>
          </p:nvPicPr>
          <p:blipFill>
            <a:blip r:embed="rId4"/>
            <a:stretch>
              <a:fillRect/>
            </a:stretch>
          </p:blipFill>
          <p:spPr>
            <a:xfrm>
              <a:off x="310403" y="2267575"/>
              <a:ext cx="1483345" cy="830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8" name="Group 27">
            <a:extLst>
              <a:ext uri="{FF2B5EF4-FFF2-40B4-BE49-F238E27FC236}">
                <a16:creationId xmlns:a16="http://schemas.microsoft.com/office/drawing/2014/main" id="{9A896FE9-9776-4A40-A9AA-8F7B395D0DD0}"/>
              </a:ext>
            </a:extLst>
          </p:cNvPr>
          <p:cNvGrpSpPr/>
          <p:nvPr/>
        </p:nvGrpSpPr>
        <p:grpSpPr>
          <a:xfrm>
            <a:off x="1306438" y="3366471"/>
            <a:ext cx="9295906" cy="939894"/>
            <a:chOff x="1521591" y="3382704"/>
            <a:chExt cx="9295906" cy="939894"/>
          </a:xfrm>
        </p:grpSpPr>
        <p:sp>
          <p:nvSpPr>
            <p:cNvPr id="13" name="Rectangle 12">
              <a:extLst>
                <a:ext uri="{FF2B5EF4-FFF2-40B4-BE49-F238E27FC236}">
                  <a16:creationId xmlns:a16="http://schemas.microsoft.com/office/drawing/2014/main" id="{41EACB7F-C2EC-40C1-8FB5-FB76977F7739}"/>
                </a:ext>
              </a:extLst>
            </p:cNvPr>
            <p:cNvSpPr/>
            <p:nvPr/>
          </p:nvSpPr>
          <p:spPr>
            <a:xfrm>
              <a:off x="1521591" y="3463777"/>
              <a:ext cx="7592368" cy="830997"/>
            </a:xfrm>
            <a:prstGeom prst="rect">
              <a:avLst/>
            </a:prstGeom>
          </p:spPr>
          <p:txBody>
            <a:bodyPr wrap="square">
              <a:spAutoFit/>
            </a:bodyPr>
            <a:lstStyle/>
            <a:p>
              <a:pPr algn="ctr"/>
              <a:r>
                <a:rPr lang="en-US" sz="2400" dirty="0">
                  <a:latin typeface="+mj-lt"/>
                </a:rPr>
                <a:t>A programming language can be used to define programs that specify the behavior of a computer. </a:t>
              </a:r>
            </a:p>
          </p:txBody>
        </p:sp>
        <p:pic>
          <p:nvPicPr>
            <p:cNvPr id="12" name="Picture 11">
              <a:extLst>
                <a:ext uri="{FF2B5EF4-FFF2-40B4-BE49-F238E27FC236}">
                  <a16:creationId xmlns:a16="http://schemas.microsoft.com/office/drawing/2014/main" id="{C2113901-955B-4231-B445-7E9B371C6EB8}"/>
                </a:ext>
              </a:extLst>
            </p:cNvPr>
            <p:cNvPicPr>
              <a:picLocks noChangeAspect="1"/>
            </p:cNvPicPr>
            <p:nvPr/>
          </p:nvPicPr>
          <p:blipFill>
            <a:blip r:embed="rId5"/>
            <a:stretch>
              <a:fillRect/>
            </a:stretch>
          </p:blipFill>
          <p:spPr>
            <a:xfrm>
              <a:off x="9139114" y="3382704"/>
              <a:ext cx="1678383" cy="939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3316" name="Group 13315">
            <a:extLst>
              <a:ext uri="{FF2B5EF4-FFF2-40B4-BE49-F238E27FC236}">
                <a16:creationId xmlns:a16="http://schemas.microsoft.com/office/drawing/2014/main" id="{A7273355-C106-4FD3-AE90-3AA4C4FAAC5E}"/>
              </a:ext>
            </a:extLst>
          </p:cNvPr>
          <p:cNvGrpSpPr/>
          <p:nvPr/>
        </p:nvGrpSpPr>
        <p:grpSpPr>
          <a:xfrm>
            <a:off x="6064625" y="2695612"/>
            <a:ext cx="5702158" cy="1349320"/>
            <a:chOff x="6064625" y="2695612"/>
            <a:chExt cx="5702158" cy="1349320"/>
          </a:xfrm>
        </p:grpSpPr>
        <p:sp>
          <p:nvSpPr>
            <p:cNvPr id="30" name="Speech Bubble: Rectangle with Corners Rounded 23">
              <a:extLst>
                <a:ext uri="{FF2B5EF4-FFF2-40B4-BE49-F238E27FC236}">
                  <a16:creationId xmlns:a16="http://schemas.microsoft.com/office/drawing/2014/main" id="{D91936C7-27F9-4948-A12E-D8801E01A393}"/>
                </a:ext>
              </a:extLst>
            </p:cNvPr>
            <p:cNvSpPr/>
            <p:nvPr/>
          </p:nvSpPr>
          <p:spPr>
            <a:xfrm>
              <a:off x="6064625" y="2695612"/>
              <a:ext cx="5702158" cy="1349320"/>
            </a:xfrm>
            <a:prstGeom prst="wedgeRoundRectCallout">
              <a:avLst>
                <a:gd name="adj1" fmla="val -49445"/>
                <a:gd name="adj2" fmla="val -897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mj-lt"/>
                </a:rPr>
                <a:t>                 When you see this </a:t>
              </a:r>
              <a:r>
                <a:rPr lang="en-US" sz="2200" dirty="0">
                  <a:solidFill>
                    <a:srgbClr val="FF8B8B"/>
                  </a:solidFill>
                  <a:latin typeface="+mj-lt"/>
                </a:rPr>
                <a:t>bar</a:t>
              </a:r>
              <a:r>
                <a:rPr lang="en-US" sz="2200" dirty="0">
                  <a:solidFill>
                    <a:schemeClr val="bg1"/>
                  </a:solidFill>
                  <a:latin typeface="+mj-lt"/>
                </a:rPr>
                <a:t>, it means:</a:t>
              </a:r>
              <a:br>
                <a:rPr lang="en-US" sz="2200" dirty="0">
                  <a:solidFill>
                    <a:schemeClr val="bg1"/>
                  </a:solidFill>
                  <a:latin typeface="+mj-lt"/>
                </a:rPr>
              </a:br>
              <a:endParaRPr lang="en-US" sz="2200" dirty="0">
                <a:solidFill>
                  <a:schemeClr val="bg1"/>
                </a:solidFill>
                <a:latin typeface="+mj-lt"/>
              </a:endParaRPr>
            </a:p>
            <a:p>
              <a:pPr algn="ctr"/>
              <a:endParaRPr lang="en-US" sz="2200" dirty="0">
                <a:solidFill>
                  <a:schemeClr val="bg1"/>
                </a:solidFill>
                <a:latin typeface="+mj-lt"/>
              </a:endParaRPr>
            </a:p>
            <a:p>
              <a:pPr algn="ctr"/>
              <a:endParaRPr lang="en-US" sz="1050" dirty="0">
                <a:solidFill>
                  <a:schemeClr val="bg1"/>
                </a:solidFill>
                <a:latin typeface="+mj-lt"/>
              </a:endParaRPr>
            </a:p>
          </p:txBody>
        </p:sp>
        <p:grpSp>
          <p:nvGrpSpPr>
            <p:cNvPr id="13315" name="Group 13314">
              <a:extLst>
                <a:ext uri="{FF2B5EF4-FFF2-40B4-BE49-F238E27FC236}">
                  <a16:creationId xmlns:a16="http://schemas.microsoft.com/office/drawing/2014/main" id="{5EAA18B7-86C3-4750-92A6-71A643B26585}"/>
                </a:ext>
              </a:extLst>
            </p:cNvPr>
            <p:cNvGrpSpPr/>
            <p:nvPr/>
          </p:nvGrpSpPr>
          <p:grpSpPr>
            <a:xfrm>
              <a:off x="6243903" y="2957740"/>
              <a:ext cx="5360480" cy="982470"/>
              <a:chOff x="6243903" y="2957740"/>
              <a:chExt cx="5360480" cy="982470"/>
            </a:xfrm>
          </p:grpSpPr>
          <p:pic>
            <p:nvPicPr>
              <p:cNvPr id="13313" name="Picture 13312" descr="Icon&#10;&#10;Description automatically generated">
                <a:extLst>
                  <a:ext uri="{FF2B5EF4-FFF2-40B4-BE49-F238E27FC236}">
                    <a16:creationId xmlns:a16="http://schemas.microsoft.com/office/drawing/2014/main" id="{5B07332B-CB64-4ACC-AE5F-DC5DBCB8A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903" y="2957740"/>
                <a:ext cx="968469" cy="968469"/>
              </a:xfrm>
              <a:prstGeom prst="rect">
                <a:avLst/>
              </a:prstGeom>
            </p:spPr>
          </p:pic>
          <p:sp>
            <p:nvSpPr>
              <p:cNvPr id="36" name="TextBox 35">
                <a:extLst>
                  <a:ext uri="{FF2B5EF4-FFF2-40B4-BE49-F238E27FC236}">
                    <a16:creationId xmlns:a16="http://schemas.microsoft.com/office/drawing/2014/main" id="{31C2FDAF-8C4C-40D5-AFC9-06D58AF3237F}"/>
                  </a:ext>
                </a:extLst>
              </p:cNvPr>
              <p:cNvSpPr txBox="1"/>
              <p:nvPr/>
            </p:nvSpPr>
            <p:spPr>
              <a:xfrm>
                <a:off x="7141080" y="3232324"/>
                <a:ext cx="4463303" cy="707886"/>
              </a:xfrm>
              <a:prstGeom prst="rect">
                <a:avLst/>
              </a:prstGeom>
              <a:noFill/>
            </p:spPr>
            <p:txBody>
              <a:bodyPr wrap="square">
                <a:spAutoFit/>
              </a:bodyPr>
              <a:lstStyle/>
              <a:p>
                <a:pPr algn="ctr"/>
                <a:r>
                  <a:rPr lang="en-US" sz="2000" dirty="0">
                    <a:solidFill>
                      <a:schemeClr val="bg1"/>
                    </a:solidFill>
                    <a:latin typeface="+mj-lt"/>
                  </a:rPr>
                  <a:t>You have 1 minute to discuss with your neighbor and come up with an answer.</a:t>
                </a:r>
              </a:p>
            </p:txBody>
          </p:sp>
        </p:grpSp>
      </p:grpSp>
    </p:spTree>
    <p:extLst>
      <p:ext uri="{BB962C8B-B14F-4D97-AF65-F5344CB8AC3E}">
        <p14:creationId xmlns:p14="http://schemas.microsoft.com/office/powerpoint/2010/main" val="41280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wipe(up)">
                                      <p:cBhvr>
                                        <p:cTn id="11" dur="500"/>
                                        <p:tgtEl>
                                          <p:spTgt spid="133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316"/>
                                        </p:tgtEl>
                                        <p:attrNameLst>
                                          <p:attrName>style.visibility</p:attrName>
                                        </p:attrNameLst>
                                      </p:cBhvr>
                                      <p:to>
                                        <p:strVal val="hidden"/>
                                      </p:to>
                                    </p:set>
                                  </p:childTnLst>
                                </p:cTn>
                              </p:par>
                            </p:childTnLst>
                          </p:cTn>
                        </p:par>
                        <p:par>
                          <p:cTn id="16" fill="hold">
                            <p:stCondLst>
                              <p:cond delay="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9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81CBAE1C-4341-4736-8DF1-72EDFA1E7702}"/>
              </a:ext>
            </a:extLst>
          </p:cNvPr>
          <p:cNvSpPr>
            <a:spLocks noChangeArrowheads="1"/>
          </p:cNvSpPr>
          <p:nvPr/>
        </p:nvSpPr>
        <p:spPr bwMode="auto">
          <a:xfrm>
            <a:off x="1401557" y="180089"/>
            <a:ext cx="929887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What were the world's first </a:t>
            </a:r>
            <a:r>
              <a:rPr lang="en-US" sz="4000" i="1" dirty="0">
                <a:latin typeface="Corbel" panose="020B0503020204020204" pitchFamily="34" charset="0"/>
              </a:rPr>
              <a:t>high-level </a:t>
            </a:r>
            <a:r>
              <a:rPr lang="en-US" sz="4000" dirty="0">
                <a:latin typeface="Corbel" panose="020B0503020204020204" pitchFamily="34" charset="0"/>
              </a:rPr>
              <a:t>programming languages?</a:t>
            </a:r>
          </a:p>
        </p:txBody>
      </p:sp>
      <p:grpSp>
        <p:nvGrpSpPr>
          <p:cNvPr id="29" name="Group 28">
            <a:extLst>
              <a:ext uri="{FF2B5EF4-FFF2-40B4-BE49-F238E27FC236}">
                <a16:creationId xmlns:a16="http://schemas.microsoft.com/office/drawing/2014/main" id="{EA62D30F-6F41-46A1-94B9-647DBD56C10E}"/>
              </a:ext>
            </a:extLst>
          </p:cNvPr>
          <p:cNvGrpSpPr/>
          <p:nvPr/>
        </p:nvGrpSpPr>
        <p:grpSpPr>
          <a:xfrm>
            <a:off x="6395365" y="1828273"/>
            <a:ext cx="5173681" cy="3058692"/>
            <a:chOff x="6440374" y="2188766"/>
            <a:chExt cx="5173681" cy="3058692"/>
          </a:xfrm>
        </p:grpSpPr>
        <p:sp>
          <p:nvSpPr>
            <p:cNvPr id="21" name="Rectangle 11">
              <a:extLst>
                <a:ext uri="{FF2B5EF4-FFF2-40B4-BE49-F238E27FC236}">
                  <a16:creationId xmlns:a16="http://schemas.microsoft.com/office/drawing/2014/main" id="{88D64C44-7BCA-4B71-88CE-631D170DE08F}"/>
                </a:ext>
              </a:extLst>
            </p:cNvPr>
            <p:cNvSpPr>
              <a:spLocks noChangeArrowheads="1"/>
            </p:cNvSpPr>
            <p:nvPr/>
          </p:nvSpPr>
          <p:spPr bwMode="auto">
            <a:xfrm>
              <a:off x="6440374" y="2188766"/>
              <a:ext cx="5173681"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mj-lt"/>
                </a:rPr>
                <a:t>First Compiled Language:</a:t>
              </a:r>
              <a:br>
                <a:rPr lang="en-US" sz="2800" dirty="0">
                  <a:latin typeface="+mj-lt"/>
                </a:rPr>
              </a:br>
              <a:r>
                <a:rPr lang="en-US" sz="2800" dirty="0">
                  <a:latin typeface="+mj-lt"/>
                </a:rPr>
                <a:t>  </a:t>
              </a:r>
              <a:r>
                <a:rPr lang="en-US" sz="2800" dirty="0">
                  <a:solidFill>
                    <a:srgbClr val="00B0F0"/>
                  </a:solidFill>
                  <a:latin typeface="Consolas" panose="020B0609020204030204" pitchFamily="49" charset="0"/>
                </a:rPr>
                <a:t>A-0</a:t>
              </a:r>
            </a:p>
            <a:p>
              <a:pPr algn="ctr"/>
              <a:r>
                <a:rPr lang="en-US" sz="2800" dirty="0">
                  <a:latin typeface="+mj-lt"/>
                </a:rPr>
                <a:t>Grace  Hopper '51</a:t>
              </a:r>
            </a:p>
          </p:txBody>
        </p:sp>
        <p:pic>
          <p:nvPicPr>
            <p:cNvPr id="3" name="Picture 2">
              <a:extLst>
                <a:ext uri="{FF2B5EF4-FFF2-40B4-BE49-F238E27FC236}">
                  <a16:creationId xmlns:a16="http://schemas.microsoft.com/office/drawing/2014/main" id="{1E93DAE1-79E8-4E32-9F27-37B3F236147F}"/>
                </a:ext>
              </a:extLst>
            </p:cNvPr>
            <p:cNvPicPr>
              <a:picLocks noChangeAspect="1"/>
            </p:cNvPicPr>
            <p:nvPr/>
          </p:nvPicPr>
          <p:blipFill rotWithShape="1">
            <a:blip r:embed="rId3"/>
            <a:srcRect b="42678"/>
            <a:stretch/>
          </p:blipFill>
          <p:spPr>
            <a:xfrm>
              <a:off x="7735174" y="3399608"/>
              <a:ext cx="2584082" cy="184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2" name="TextBox 21">
            <a:extLst>
              <a:ext uri="{FF2B5EF4-FFF2-40B4-BE49-F238E27FC236}">
                <a16:creationId xmlns:a16="http://schemas.microsoft.com/office/drawing/2014/main" id="{21860B27-9CEA-4E55-8DA2-0E8F527F7D93}"/>
              </a:ext>
            </a:extLst>
          </p:cNvPr>
          <p:cNvSpPr txBox="1"/>
          <p:nvPr/>
        </p:nvSpPr>
        <p:spPr>
          <a:xfrm>
            <a:off x="6067484" y="5437571"/>
            <a:ext cx="5829444" cy="1200329"/>
          </a:xfrm>
          <a:prstGeom prst="rect">
            <a:avLst/>
          </a:prstGeom>
          <a:noFill/>
        </p:spPr>
        <p:txBody>
          <a:bodyPr wrap="square">
            <a:spAutoFit/>
          </a:bodyPr>
          <a:lstStyle/>
          <a:p>
            <a:pPr algn="ctr"/>
            <a:r>
              <a:rPr lang="en-US" sz="2400" dirty="0"/>
              <a:t>A program was a sequence of subroutine calls with arguments. The compiler converted the program into machine code.</a:t>
            </a:r>
          </a:p>
        </p:txBody>
      </p:sp>
      <p:grpSp>
        <p:nvGrpSpPr>
          <p:cNvPr id="27" name="Group 26">
            <a:extLst>
              <a:ext uri="{FF2B5EF4-FFF2-40B4-BE49-F238E27FC236}">
                <a16:creationId xmlns:a16="http://schemas.microsoft.com/office/drawing/2014/main" id="{D38F2592-E0C4-448F-B8A3-E12995E6D983}"/>
              </a:ext>
            </a:extLst>
          </p:cNvPr>
          <p:cNvGrpSpPr/>
          <p:nvPr/>
        </p:nvGrpSpPr>
        <p:grpSpPr>
          <a:xfrm>
            <a:off x="94402" y="1828273"/>
            <a:ext cx="5173681" cy="3058692"/>
            <a:chOff x="94402" y="2188766"/>
            <a:chExt cx="5173681" cy="3058692"/>
          </a:xfrm>
        </p:grpSpPr>
        <p:sp>
          <p:nvSpPr>
            <p:cNvPr id="23" name="Rectangle 11">
              <a:extLst>
                <a:ext uri="{FF2B5EF4-FFF2-40B4-BE49-F238E27FC236}">
                  <a16:creationId xmlns:a16="http://schemas.microsoft.com/office/drawing/2014/main" id="{009998F0-6586-4E50-96B8-2856239B17DA}"/>
                </a:ext>
              </a:extLst>
            </p:cNvPr>
            <p:cNvSpPr>
              <a:spLocks noChangeArrowheads="1"/>
            </p:cNvSpPr>
            <p:nvPr/>
          </p:nvSpPr>
          <p:spPr bwMode="auto">
            <a:xfrm>
              <a:off x="94402" y="2188766"/>
              <a:ext cx="5173681"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mj-lt"/>
                </a:rPr>
                <a:t>First Interpreted Language: </a:t>
              </a:r>
              <a:r>
                <a:rPr lang="en-US" sz="2800" dirty="0" err="1">
                  <a:solidFill>
                    <a:srgbClr val="00B0F0"/>
                  </a:solidFill>
                  <a:latin typeface="+mj-lt"/>
                </a:rPr>
                <a:t>Shortcode</a:t>
              </a:r>
              <a:r>
                <a:rPr lang="en-US" sz="2800" dirty="0">
                  <a:latin typeface="+mj-lt"/>
                </a:rPr>
                <a:t> </a:t>
              </a:r>
            </a:p>
            <a:p>
              <a:pPr algn="ctr"/>
              <a:r>
                <a:rPr lang="en-US" sz="2800" dirty="0">
                  <a:latin typeface="+mj-lt"/>
                </a:rPr>
                <a:t>John Mauchly '49</a:t>
              </a:r>
            </a:p>
          </p:txBody>
        </p:sp>
        <p:pic>
          <p:nvPicPr>
            <p:cNvPr id="24" name="Picture 23">
              <a:extLst>
                <a:ext uri="{FF2B5EF4-FFF2-40B4-BE49-F238E27FC236}">
                  <a16:creationId xmlns:a16="http://schemas.microsoft.com/office/drawing/2014/main" id="{12F29624-207F-4A09-B8B4-7211F3D52589}"/>
                </a:ext>
              </a:extLst>
            </p:cNvPr>
            <p:cNvPicPr>
              <a:picLocks noChangeAspect="1"/>
            </p:cNvPicPr>
            <p:nvPr/>
          </p:nvPicPr>
          <p:blipFill>
            <a:blip r:embed="rId4"/>
            <a:stretch>
              <a:fillRect/>
            </a:stretch>
          </p:blipFill>
          <p:spPr>
            <a:xfrm>
              <a:off x="1447757" y="3399608"/>
              <a:ext cx="2466975" cy="184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8" name="TextBox 27">
            <a:extLst>
              <a:ext uri="{FF2B5EF4-FFF2-40B4-BE49-F238E27FC236}">
                <a16:creationId xmlns:a16="http://schemas.microsoft.com/office/drawing/2014/main" id="{16496F09-F7BC-4B20-9D68-DCFA46434096}"/>
              </a:ext>
            </a:extLst>
          </p:cNvPr>
          <p:cNvSpPr txBox="1"/>
          <p:nvPr/>
        </p:nvSpPr>
        <p:spPr>
          <a:xfrm>
            <a:off x="205054" y="5437571"/>
            <a:ext cx="4952378" cy="1200329"/>
          </a:xfrm>
          <a:prstGeom prst="rect">
            <a:avLst/>
          </a:prstGeom>
          <a:noFill/>
        </p:spPr>
        <p:txBody>
          <a:bodyPr wrap="square">
            <a:spAutoFit/>
          </a:bodyPr>
          <a:lstStyle/>
          <a:p>
            <a:pPr algn="ctr"/>
            <a:r>
              <a:rPr lang="en-US" sz="2400" dirty="0">
                <a:latin typeface="Corbel (Body)"/>
              </a:rPr>
              <a:t>A program was a set of statements – each a math expression you wanted to compute.</a:t>
            </a:r>
          </a:p>
        </p:txBody>
      </p:sp>
    </p:spTree>
    <p:extLst>
      <p:ext uri="{BB962C8B-B14F-4D97-AF65-F5344CB8AC3E}">
        <p14:creationId xmlns:p14="http://schemas.microsoft.com/office/powerpoint/2010/main" val="17953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688270" y="586890"/>
            <a:ext cx="376519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Corbel" panose="020B0503020204020204" pitchFamily="34" charset="0"/>
              </a:rPr>
              <a:t>How many different languages exist?</a:t>
            </a:r>
          </a:p>
        </p:txBody>
      </p:sp>
      <p:sp>
        <p:nvSpPr>
          <p:cNvPr id="55" name="Rectangle 54">
            <a:extLst>
              <a:ext uri="{FF2B5EF4-FFF2-40B4-BE49-F238E27FC236}">
                <a16:creationId xmlns:a16="http://schemas.microsoft.com/office/drawing/2014/main" id="{5DF63D15-0809-4BBE-9579-008277704276}"/>
              </a:ext>
            </a:extLst>
          </p:cNvPr>
          <p:cNvSpPr/>
          <p:nvPr/>
        </p:nvSpPr>
        <p:spPr>
          <a:xfrm>
            <a:off x="303350" y="2043620"/>
            <a:ext cx="4535036" cy="954107"/>
          </a:xfrm>
          <a:prstGeom prst="rect">
            <a:avLst/>
          </a:prstGeom>
        </p:spPr>
        <p:txBody>
          <a:bodyPr wrap="square">
            <a:spAutoFit/>
          </a:bodyPr>
          <a:lstStyle/>
          <a:p>
            <a:pPr algn="ctr"/>
            <a:r>
              <a:rPr lang="en-US" sz="2800" dirty="0">
                <a:latin typeface="+mj-lt"/>
              </a:rPr>
              <a:t>Wikipedia lists </a:t>
            </a:r>
            <a:r>
              <a:rPr lang="en-US" sz="2800" dirty="0">
                <a:solidFill>
                  <a:srgbClr val="FF0000"/>
                </a:solidFill>
                <a:latin typeface="+mj-lt"/>
              </a:rPr>
              <a:t>687</a:t>
            </a:r>
            <a:r>
              <a:rPr lang="en-US" sz="2800" dirty="0">
                <a:latin typeface="+mj-lt"/>
              </a:rPr>
              <a:t> different programming languages!</a:t>
            </a:r>
          </a:p>
        </p:txBody>
      </p:sp>
      <p:sp>
        <p:nvSpPr>
          <p:cNvPr id="10" name="Rectangle 9">
            <a:extLst>
              <a:ext uri="{FF2B5EF4-FFF2-40B4-BE49-F238E27FC236}">
                <a16:creationId xmlns:a16="http://schemas.microsoft.com/office/drawing/2014/main" id="{5F1AF1B9-2F5C-4E90-A7CD-5EB2E8F5E558}"/>
              </a:ext>
            </a:extLst>
          </p:cNvPr>
          <p:cNvSpPr/>
          <p:nvPr/>
        </p:nvSpPr>
        <p:spPr>
          <a:xfrm>
            <a:off x="100975" y="3459779"/>
            <a:ext cx="4939786" cy="584775"/>
          </a:xfrm>
          <a:prstGeom prst="rect">
            <a:avLst/>
          </a:prstGeom>
        </p:spPr>
        <p:txBody>
          <a:bodyPr wrap="square">
            <a:spAutoFit/>
          </a:bodyPr>
          <a:lstStyle/>
          <a:p>
            <a:pPr algn="ctr"/>
            <a:r>
              <a:rPr lang="en-US" sz="3200" dirty="0">
                <a:latin typeface="+mj-lt"/>
              </a:rPr>
              <a:t>But there are </a:t>
            </a:r>
            <a:r>
              <a:rPr lang="en-US" sz="3200" dirty="0">
                <a:solidFill>
                  <a:srgbClr val="FF0000"/>
                </a:solidFill>
                <a:latin typeface="+mj-lt"/>
              </a:rPr>
              <a:t>thousands</a:t>
            </a:r>
            <a:r>
              <a:rPr lang="en-US" sz="3200" dirty="0">
                <a:latin typeface="+mj-lt"/>
              </a:rPr>
              <a:t>!</a:t>
            </a:r>
          </a:p>
        </p:txBody>
      </p:sp>
      <p:pic>
        <p:nvPicPr>
          <p:cNvPr id="31" name="Picture 30">
            <a:extLst>
              <a:ext uri="{FF2B5EF4-FFF2-40B4-BE49-F238E27FC236}">
                <a16:creationId xmlns:a16="http://schemas.microsoft.com/office/drawing/2014/main" id="{6D42091E-A0B6-432B-B4AF-150C4B0F51C2}"/>
              </a:ext>
            </a:extLst>
          </p:cNvPr>
          <p:cNvPicPr>
            <a:picLocks noChangeAspect="1"/>
          </p:cNvPicPr>
          <p:nvPr/>
        </p:nvPicPr>
        <p:blipFill>
          <a:blip r:embed="rId3"/>
          <a:stretch>
            <a:fillRect/>
          </a:stretch>
        </p:blipFill>
        <p:spPr>
          <a:xfrm>
            <a:off x="5040761" y="0"/>
            <a:ext cx="7151239" cy="6858000"/>
          </a:xfrm>
          <a:prstGeom prst="rect">
            <a:avLst/>
          </a:prstGeom>
        </p:spPr>
      </p:pic>
      <p:sp>
        <p:nvSpPr>
          <p:cNvPr id="34" name="Rectangle 33">
            <a:extLst>
              <a:ext uri="{FF2B5EF4-FFF2-40B4-BE49-F238E27FC236}">
                <a16:creationId xmlns:a16="http://schemas.microsoft.com/office/drawing/2014/main" id="{43F011CB-2A2B-47F1-9C9F-F26E187ADF4A}"/>
              </a:ext>
            </a:extLst>
          </p:cNvPr>
          <p:cNvSpPr/>
          <p:nvPr/>
        </p:nvSpPr>
        <p:spPr>
          <a:xfrm>
            <a:off x="100975" y="4506606"/>
            <a:ext cx="4939786" cy="1569660"/>
          </a:xfrm>
          <a:prstGeom prst="rect">
            <a:avLst/>
          </a:prstGeom>
        </p:spPr>
        <p:txBody>
          <a:bodyPr wrap="square">
            <a:spAutoFit/>
          </a:bodyPr>
          <a:lstStyle/>
          <a:p>
            <a:pPr algn="ctr"/>
            <a:r>
              <a:rPr lang="en-US" sz="3200" dirty="0">
                <a:latin typeface="+mj-lt"/>
              </a:rPr>
              <a:t>Here's a nice visualization showing how interconnected they are!</a:t>
            </a:r>
          </a:p>
        </p:txBody>
      </p:sp>
    </p:spTree>
    <p:extLst>
      <p:ext uri="{BB962C8B-B14F-4D97-AF65-F5344CB8AC3E}">
        <p14:creationId xmlns:p14="http://schemas.microsoft.com/office/powerpoint/2010/main" val="16681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40521" y="-114275"/>
            <a:ext cx="1011095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Why So Many Languages?</a:t>
            </a:r>
            <a:endParaRPr lang="en-US" sz="4000" dirty="0">
              <a:solidFill>
                <a:srgbClr val="FF0000"/>
              </a:solidFill>
              <a:latin typeface="Corbel" panose="020B0503020204020204" pitchFamily="34" charset="0"/>
            </a:endParaRPr>
          </a:p>
        </p:txBody>
      </p:sp>
      <p:sp>
        <p:nvSpPr>
          <p:cNvPr id="55" name="Rectangle 54">
            <a:extLst>
              <a:ext uri="{FF2B5EF4-FFF2-40B4-BE49-F238E27FC236}">
                <a16:creationId xmlns:a16="http://schemas.microsoft.com/office/drawing/2014/main" id="{5DF63D15-0809-4BBE-9579-008277704276}"/>
              </a:ext>
            </a:extLst>
          </p:cNvPr>
          <p:cNvSpPr/>
          <p:nvPr/>
        </p:nvSpPr>
        <p:spPr>
          <a:xfrm>
            <a:off x="1086831" y="1089304"/>
            <a:ext cx="10018338" cy="1077218"/>
          </a:xfrm>
          <a:prstGeom prst="rect">
            <a:avLst/>
          </a:prstGeom>
        </p:spPr>
        <p:txBody>
          <a:bodyPr wrap="square">
            <a:spAutoFit/>
          </a:bodyPr>
          <a:lstStyle/>
          <a:p>
            <a:pPr algn="ctr"/>
            <a:r>
              <a:rPr lang="en-US" sz="3200" dirty="0">
                <a:latin typeface="+mj-lt"/>
              </a:rPr>
              <a:t>Each language is designed to address a particular category of </a:t>
            </a:r>
            <a:r>
              <a:rPr lang="en-US" sz="3200" dirty="0">
                <a:solidFill>
                  <a:srgbClr val="FF0000"/>
                </a:solidFill>
                <a:latin typeface="+mj-lt"/>
              </a:rPr>
              <a:t>problem</a:t>
            </a:r>
            <a:r>
              <a:rPr lang="en-US" sz="3200" dirty="0">
                <a:latin typeface="+mj-lt"/>
              </a:rPr>
              <a:t>, </a:t>
            </a:r>
            <a:r>
              <a:rPr lang="en-US" sz="3200" dirty="0">
                <a:solidFill>
                  <a:srgbClr val="0070C0"/>
                </a:solidFill>
                <a:latin typeface="+mj-lt"/>
              </a:rPr>
              <a:t>research area</a:t>
            </a:r>
            <a:r>
              <a:rPr lang="en-US" sz="3200" dirty="0">
                <a:latin typeface="+mj-lt"/>
              </a:rPr>
              <a:t>, or </a:t>
            </a:r>
            <a:r>
              <a:rPr lang="en-US" sz="3200" dirty="0">
                <a:solidFill>
                  <a:srgbClr val="C00000"/>
                </a:solidFill>
                <a:latin typeface="+mj-lt"/>
              </a:rPr>
              <a:t>business domain</a:t>
            </a:r>
            <a:r>
              <a:rPr lang="en-US" sz="3200" dirty="0">
                <a:latin typeface="+mj-lt"/>
              </a:rPr>
              <a:t>.</a:t>
            </a:r>
          </a:p>
        </p:txBody>
      </p:sp>
      <p:grpSp>
        <p:nvGrpSpPr>
          <p:cNvPr id="2" name="Group 1">
            <a:extLst>
              <a:ext uri="{FF2B5EF4-FFF2-40B4-BE49-F238E27FC236}">
                <a16:creationId xmlns:a16="http://schemas.microsoft.com/office/drawing/2014/main" id="{8E15C1B5-FB83-4D99-B5E0-69845AF61A31}"/>
              </a:ext>
            </a:extLst>
          </p:cNvPr>
          <p:cNvGrpSpPr/>
          <p:nvPr/>
        </p:nvGrpSpPr>
        <p:grpSpPr>
          <a:xfrm>
            <a:off x="592841" y="4834407"/>
            <a:ext cx="11006317" cy="1673836"/>
            <a:chOff x="98851" y="5497330"/>
            <a:chExt cx="11006317" cy="1673836"/>
          </a:xfrm>
        </p:grpSpPr>
        <p:pic>
          <p:nvPicPr>
            <p:cNvPr id="9" name="Picture 8">
              <a:extLst>
                <a:ext uri="{FF2B5EF4-FFF2-40B4-BE49-F238E27FC236}">
                  <a16:creationId xmlns:a16="http://schemas.microsoft.com/office/drawing/2014/main" id="{65FE75CF-232B-4181-A9E5-A3A5B1EAC54A}"/>
                </a:ext>
              </a:extLst>
            </p:cNvPr>
            <p:cNvPicPr>
              <a:picLocks noChangeAspect="1"/>
            </p:cNvPicPr>
            <p:nvPr/>
          </p:nvPicPr>
          <p:blipFill rotWithShape="1">
            <a:blip r:embed="rId3"/>
            <a:srcRect b="13433"/>
            <a:stretch/>
          </p:blipFill>
          <p:spPr>
            <a:xfrm>
              <a:off x="98851" y="5497330"/>
              <a:ext cx="2362200" cy="1673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F709707D-6B9A-43BD-B550-A3F912E99159}"/>
                </a:ext>
              </a:extLst>
            </p:cNvPr>
            <p:cNvSpPr/>
            <p:nvPr/>
          </p:nvSpPr>
          <p:spPr>
            <a:xfrm>
              <a:off x="2461051" y="5588851"/>
              <a:ext cx="8644117" cy="1569660"/>
            </a:xfrm>
            <a:prstGeom prst="rect">
              <a:avLst/>
            </a:prstGeom>
          </p:spPr>
          <p:txBody>
            <a:bodyPr wrap="square">
              <a:spAutoFit/>
            </a:bodyPr>
            <a:lstStyle/>
            <a:p>
              <a:pPr algn="ctr"/>
              <a:r>
                <a:rPr lang="en-US" sz="3200" dirty="0">
                  <a:latin typeface="+mj-lt"/>
                </a:rPr>
                <a:t>There are also thousands of </a:t>
              </a:r>
              <a:r>
                <a:rPr lang="en-US" sz="3200" dirty="0">
                  <a:solidFill>
                    <a:srgbClr val="FF0000"/>
                  </a:solidFill>
                  <a:latin typeface="+mj-lt"/>
                </a:rPr>
                <a:t>Domain-Specific Languages </a:t>
              </a:r>
              <a:r>
                <a:rPr lang="en-US" sz="3200" dirty="0">
                  <a:latin typeface="+mj-lt"/>
                </a:rPr>
                <a:t>(DSLs) that folks have designed to accelerate problem-solving for specific use cases! </a:t>
              </a:r>
            </a:p>
          </p:txBody>
        </p:sp>
      </p:grpSp>
      <p:sp>
        <p:nvSpPr>
          <p:cNvPr id="12" name="Rectangle 11">
            <a:extLst>
              <a:ext uri="{FF2B5EF4-FFF2-40B4-BE49-F238E27FC236}">
                <a16:creationId xmlns:a16="http://schemas.microsoft.com/office/drawing/2014/main" id="{FD4BFDAF-C33C-4871-925F-8E090D03E95E}"/>
              </a:ext>
            </a:extLst>
          </p:cNvPr>
          <p:cNvSpPr/>
          <p:nvPr/>
        </p:nvSpPr>
        <p:spPr>
          <a:xfrm>
            <a:off x="1133142" y="2570873"/>
            <a:ext cx="10018338" cy="584775"/>
          </a:xfrm>
          <a:prstGeom prst="rect">
            <a:avLst/>
          </a:prstGeom>
        </p:spPr>
        <p:txBody>
          <a:bodyPr wrap="square">
            <a:spAutoFit/>
          </a:bodyPr>
          <a:lstStyle/>
          <a:p>
            <a:pPr algn="ctr"/>
            <a:r>
              <a:rPr lang="en-US" sz="3200" dirty="0">
                <a:solidFill>
                  <a:srgbClr val="FF0000"/>
                </a:solidFill>
                <a:latin typeface="+mj-lt"/>
              </a:rPr>
              <a:t>JavaScript</a:t>
            </a:r>
            <a:r>
              <a:rPr lang="en-US" sz="3200" dirty="0">
                <a:latin typeface="+mj-lt"/>
              </a:rPr>
              <a:t> was designed for </a:t>
            </a:r>
            <a:r>
              <a:rPr lang="en-US" sz="3200" dirty="0">
                <a:solidFill>
                  <a:srgbClr val="FF0000"/>
                </a:solidFill>
                <a:latin typeface="+mj-lt"/>
              </a:rPr>
              <a:t>front-end </a:t>
            </a:r>
            <a:r>
              <a:rPr lang="en-US" sz="3200" dirty="0">
                <a:latin typeface="+mj-lt"/>
              </a:rPr>
              <a:t>use cases</a:t>
            </a:r>
          </a:p>
        </p:txBody>
      </p:sp>
      <p:sp>
        <p:nvSpPr>
          <p:cNvPr id="14" name="Rectangle 13">
            <a:extLst>
              <a:ext uri="{FF2B5EF4-FFF2-40B4-BE49-F238E27FC236}">
                <a16:creationId xmlns:a16="http://schemas.microsoft.com/office/drawing/2014/main" id="{79FFCFE0-1D42-4CBE-BE1D-FEC72535869C}"/>
              </a:ext>
            </a:extLst>
          </p:cNvPr>
          <p:cNvSpPr/>
          <p:nvPr/>
        </p:nvSpPr>
        <p:spPr>
          <a:xfrm>
            <a:off x="1181100" y="3190602"/>
            <a:ext cx="10018338" cy="584775"/>
          </a:xfrm>
          <a:prstGeom prst="rect">
            <a:avLst/>
          </a:prstGeom>
        </p:spPr>
        <p:txBody>
          <a:bodyPr wrap="square">
            <a:spAutoFit/>
          </a:bodyPr>
          <a:lstStyle/>
          <a:p>
            <a:pPr algn="ctr"/>
            <a:r>
              <a:rPr lang="en-US" sz="3200" dirty="0" err="1">
                <a:solidFill>
                  <a:srgbClr val="0070C0"/>
                </a:solidFill>
                <a:latin typeface="+mj-lt"/>
              </a:rPr>
              <a:t>Simula</a:t>
            </a:r>
            <a:r>
              <a:rPr lang="en-US" sz="3200" dirty="0">
                <a:latin typeface="+mj-lt"/>
              </a:rPr>
              <a:t> was developed to build </a:t>
            </a:r>
            <a:r>
              <a:rPr lang="en-US" sz="3200" dirty="0">
                <a:solidFill>
                  <a:srgbClr val="0070C0"/>
                </a:solidFill>
                <a:latin typeface="+mj-lt"/>
              </a:rPr>
              <a:t>simulations</a:t>
            </a:r>
          </a:p>
        </p:txBody>
      </p:sp>
      <p:sp>
        <p:nvSpPr>
          <p:cNvPr id="15" name="Rectangle 14">
            <a:extLst>
              <a:ext uri="{FF2B5EF4-FFF2-40B4-BE49-F238E27FC236}">
                <a16:creationId xmlns:a16="http://schemas.microsoft.com/office/drawing/2014/main" id="{7548C2C2-603A-46F7-966F-A43BDF41887F}"/>
              </a:ext>
            </a:extLst>
          </p:cNvPr>
          <p:cNvSpPr/>
          <p:nvPr/>
        </p:nvSpPr>
        <p:spPr>
          <a:xfrm>
            <a:off x="1086831" y="3810330"/>
            <a:ext cx="10421895" cy="584775"/>
          </a:xfrm>
          <a:prstGeom prst="rect">
            <a:avLst/>
          </a:prstGeom>
        </p:spPr>
        <p:txBody>
          <a:bodyPr wrap="square">
            <a:spAutoFit/>
          </a:bodyPr>
          <a:lstStyle/>
          <a:p>
            <a:pPr algn="ctr"/>
            <a:r>
              <a:rPr lang="en-US" sz="3200" dirty="0">
                <a:solidFill>
                  <a:srgbClr val="C00000"/>
                </a:solidFill>
                <a:latin typeface="+mj-lt"/>
              </a:rPr>
              <a:t>SQL</a:t>
            </a:r>
            <a:r>
              <a:rPr lang="en-US" sz="3200" dirty="0">
                <a:latin typeface="+mj-lt"/>
              </a:rPr>
              <a:t> was designed to </a:t>
            </a:r>
            <a:r>
              <a:rPr lang="en-US" sz="3200" dirty="0">
                <a:solidFill>
                  <a:srgbClr val="C00000"/>
                </a:solidFill>
                <a:latin typeface="+mj-lt"/>
              </a:rPr>
              <a:t>query databases</a:t>
            </a:r>
          </a:p>
        </p:txBody>
      </p:sp>
    </p:spTree>
    <p:extLst>
      <p:ext uri="{BB962C8B-B14F-4D97-AF65-F5344CB8AC3E}">
        <p14:creationId xmlns:p14="http://schemas.microsoft.com/office/powerpoint/2010/main" val="250292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2"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DF63D15-0809-4BBE-9579-008277704276}"/>
              </a:ext>
            </a:extLst>
          </p:cNvPr>
          <p:cNvSpPr/>
          <p:nvPr/>
        </p:nvSpPr>
        <p:spPr>
          <a:xfrm>
            <a:off x="2638926" y="863694"/>
            <a:ext cx="6914148" cy="1077218"/>
          </a:xfrm>
          <a:prstGeom prst="rect">
            <a:avLst/>
          </a:prstGeom>
        </p:spPr>
        <p:txBody>
          <a:bodyPr wrap="square">
            <a:spAutoFit/>
          </a:bodyPr>
          <a:lstStyle/>
          <a:p>
            <a:pPr algn="ctr"/>
            <a:r>
              <a:rPr lang="en-US" sz="3200" dirty="0">
                <a:latin typeface="+mj-lt"/>
              </a:rPr>
              <a:t>How much can a language's design impact problem-solving speed?</a:t>
            </a:r>
          </a:p>
        </p:txBody>
      </p:sp>
      <p:sp>
        <p:nvSpPr>
          <p:cNvPr id="10" name="Rectangle 9">
            <a:extLst>
              <a:ext uri="{FF2B5EF4-FFF2-40B4-BE49-F238E27FC236}">
                <a16:creationId xmlns:a16="http://schemas.microsoft.com/office/drawing/2014/main" id="{5F1AF1B9-2F5C-4E90-A7CD-5EB2E8F5E558}"/>
              </a:ext>
            </a:extLst>
          </p:cNvPr>
          <p:cNvSpPr/>
          <p:nvPr/>
        </p:nvSpPr>
        <p:spPr>
          <a:xfrm>
            <a:off x="1086831" y="5543665"/>
            <a:ext cx="10018338" cy="584775"/>
          </a:xfrm>
          <a:prstGeom prst="rect">
            <a:avLst/>
          </a:prstGeom>
        </p:spPr>
        <p:txBody>
          <a:bodyPr wrap="square">
            <a:spAutoFit/>
          </a:bodyPr>
          <a:lstStyle/>
          <a:p>
            <a:pPr algn="ctr"/>
            <a:r>
              <a:rPr lang="en-US" sz="3200" dirty="0">
                <a:latin typeface="+mj-lt"/>
              </a:rPr>
              <a:t>Let's find out! </a:t>
            </a:r>
          </a:p>
        </p:txBody>
      </p:sp>
      <p:pic>
        <p:nvPicPr>
          <p:cNvPr id="5" name="Picture 4" descr="A person wearing sunglasses&#10;&#10;Description automatically generated with medium confidence">
            <a:extLst>
              <a:ext uri="{FF2B5EF4-FFF2-40B4-BE49-F238E27FC236}">
                <a16:creationId xmlns:a16="http://schemas.microsoft.com/office/drawing/2014/main" id="{8A399CA0-70D9-48DB-B3C5-CAA00C48C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2610583"/>
            <a:ext cx="4762500" cy="184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59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32C39-187A-4234-8F57-3DF068F519A8}"/>
              </a:ext>
            </a:extLst>
          </p:cNvPr>
          <p:cNvSpPr txBox="1"/>
          <p:nvPr/>
        </p:nvSpPr>
        <p:spPr>
          <a:xfrm>
            <a:off x="1038025" y="1153169"/>
            <a:ext cx="10397304" cy="830997"/>
          </a:xfrm>
          <a:prstGeom prst="rect">
            <a:avLst/>
          </a:prstGeom>
          <a:noFill/>
        </p:spPr>
        <p:txBody>
          <a:bodyPr wrap="square" rtlCol="0">
            <a:spAutoFit/>
          </a:bodyPr>
          <a:lstStyle/>
          <a:p>
            <a:pPr algn="ctr"/>
            <a:r>
              <a:rPr lang="en-US" sz="2400" dirty="0"/>
              <a:t>Given an </a:t>
            </a:r>
            <a:r>
              <a:rPr lang="en-US" sz="2400" dirty="0">
                <a:solidFill>
                  <a:srgbClr val="00B050"/>
                </a:solidFill>
              </a:rPr>
              <a:t>array of sentences</a:t>
            </a:r>
            <a:r>
              <a:rPr lang="en-US" sz="2400" dirty="0"/>
              <a:t> and an </a:t>
            </a:r>
            <a:r>
              <a:rPr lang="en-US" sz="2400" dirty="0">
                <a:solidFill>
                  <a:srgbClr val="C00000"/>
                </a:solidFill>
              </a:rPr>
              <a:t>array</a:t>
            </a:r>
            <a:r>
              <a:rPr lang="en-US" sz="2400" dirty="0"/>
              <a:t> </a:t>
            </a:r>
            <a:r>
              <a:rPr lang="en-US" sz="2400" dirty="0">
                <a:solidFill>
                  <a:srgbClr val="C00000"/>
                </a:solidFill>
              </a:rPr>
              <a:t>holding an English dictionary</a:t>
            </a:r>
            <a:r>
              <a:rPr lang="en-US" sz="2400" dirty="0"/>
              <a:t>, what's the minimum number of lines of code it would take to build a spell checker? </a:t>
            </a:r>
          </a:p>
        </p:txBody>
      </p:sp>
      <p:grpSp>
        <p:nvGrpSpPr>
          <p:cNvPr id="5" name="Group 4">
            <a:extLst>
              <a:ext uri="{FF2B5EF4-FFF2-40B4-BE49-F238E27FC236}">
                <a16:creationId xmlns:a16="http://schemas.microsoft.com/office/drawing/2014/main" id="{EB9B1DA6-C456-AF4B-5F72-7E20F7D39070}"/>
              </a:ext>
            </a:extLst>
          </p:cNvPr>
          <p:cNvGrpSpPr/>
          <p:nvPr/>
        </p:nvGrpSpPr>
        <p:grpSpPr>
          <a:xfrm>
            <a:off x="6928339" y="2857889"/>
            <a:ext cx="4771292" cy="1319784"/>
            <a:chOff x="6928339" y="2857889"/>
            <a:chExt cx="4771292" cy="1319784"/>
          </a:xfrm>
        </p:grpSpPr>
        <p:sp>
          <p:nvSpPr>
            <p:cNvPr id="6" name="Rectangle 5">
              <a:extLst>
                <a:ext uri="{FF2B5EF4-FFF2-40B4-BE49-F238E27FC236}">
                  <a16:creationId xmlns:a16="http://schemas.microsoft.com/office/drawing/2014/main" id="{3FDEAA5A-9EFE-1941-D663-BE192E51013C}"/>
                </a:ext>
              </a:extLst>
            </p:cNvPr>
            <p:cNvSpPr/>
            <p:nvPr/>
          </p:nvSpPr>
          <p:spPr>
            <a:xfrm>
              <a:off x="7294097" y="3022469"/>
              <a:ext cx="4405534" cy="3850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 must </a:t>
              </a:r>
              <a:r>
                <a:rPr lang="en-US" sz="2000" dirty="0" err="1">
                  <a:solidFill>
                    <a:schemeClr val="tx1"/>
                  </a:solidFill>
                </a:rPr>
                <a:t>admyt</a:t>
              </a:r>
              <a:r>
                <a:rPr lang="en-US" sz="2000" dirty="0">
                  <a:solidFill>
                    <a:srgbClr val="FF0000"/>
                  </a:solidFill>
                </a:rPr>
                <a:t>,</a:t>
              </a:r>
              <a:r>
                <a:rPr lang="en-US" sz="2000" dirty="0">
                  <a:solidFill>
                    <a:schemeClr val="tx1"/>
                  </a:solidFill>
                </a:rPr>
                <a:t> it is lit”</a:t>
              </a:r>
            </a:p>
          </p:txBody>
        </p:sp>
        <p:sp>
          <p:nvSpPr>
            <p:cNvPr id="8" name="Rectangle 7">
              <a:extLst>
                <a:ext uri="{FF2B5EF4-FFF2-40B4-BE49-F238E27FC236}">
                  <a16:creationId xmlns:a16="http://schemas.microsoft.com/office/drawing/2014/main" id="{D9E10D43-D13C-795F-BD6A-9DA9557D2C87}"/>
                </a:ext>
              </a:extLst>
            </p:cNvPr>
            <p:cNvSpPr/>
            <p:nvPr/>
          </p:nvSpPr>
          <p:spPr>
            <a:xfrm>
              <a:off x="7294097" y="3407537"/>
              <a:ext cx="4405534" cy="3850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“So LYT</a:t>
              </a:r>
              <a:r>
                <a:rPr lang="en-US" sz="2000" dirty="0">
                  <a:solidFill>
                    <a:srgbClr val="FF0000"/>
                  </a:solidFill>
                </a:rPr>
                <a:t>... </a:t>
              </a:r>
              <a:r>
                <a:rPr lang="en-US" sz="2000" dirty="0">
                  <a:solidFill>
                    <a:schemeClr val="tx1"/>
                  </a:solidFill>
                </a:rPr>
                <a:t>I can't take it</a:t>
              </a:r>
              <a:r>
                <a:rPr lang="en-US" sz="2000" dirty="0">
                  <a:solidFill>
                    <a:srgbClr val="FF0000"/>
                  </a:solidFill>
                </a:rPr>
                <a:t>!</a:t>
              </a:r>
              <a:r>
                <a:rPr lang="en-US" sz="2000" dirty="0">
                  <a:solidFill>
                    <a:schemeClr val="tx1"/>
                  </a:solidFill>
                </a:rPr>
                <a:t>”</a:t>
              </a:r>
            </a:p>
          </p:txBody>
        </p:sp>
        <p:sp>
          <p:nvSpPr>
            <p:cNvPr id="9" name="Rectangle 8">
              <a:extLst>
                <a:ext uri="{FF2B5EF4-FFF2-40B4-BE49-F238E27FC236}">
                  <a16:creationId xmlns:a16="http://schemas.microsoft.com/office/drawing/2014/main" id="{A3E8F7C9-07B8-D4B8-BE05-00FECDB23862}"/>
                </a:ext>
              </a:extLst>
            </p:cNvPr>
            <p:cNvSpPr/>
            <p:nvPr/>
          </p:nvSpPr>
          <p:spPr>
            <a:xfrm>
              <a:off x="7294097" y="3792605"/>
              <a:ext cx="4405534" cy="3850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t>
              </a:r>
              <a:r>
                <a:rPr lang="en-US" sz="2000" dirty="0" err="1">
                  <a:solidFill>
                    <a:schemeClr val="tx1"/>
                  </a:solidFill>
                </a:rPr>
                <a:t>Lyt</a:t>
              </a:r>
              <a:r>
                <a:rPr lang="en-US" sz="2000" dirty="0">
                  <a:solidFill>
                    <a:srgbClr val="FF0000"/>
                  </a:solidFill>
                </a:rPr>
                <a:t>;</a:t>
              </a:r>
              <a:r>
                <a:rPr lang="en-US" sz="2000" dirty="0">
                  <a:solidFill>
                    <a:schemeClr val="tx1"/>
                  </a:solidFill>
                </a:rPr>
                <a:t> </a:t>
              </a:r>
              <a:r>
                <a:rPr lang="en-US" sz="2000" dirty="0" err="1">
                  <a:solidFill>
                    <a:schemeClr val="tx1"/>
                  </a:solidFill>
                </a:rPr>
                <a:t>AdMyT</a:t>
              </a:r>
              <a:r>
                <a:rPr lang="en-US" sz="2000" dirty="0">
                  <a:solidFill>
                    <a:schemeClr val="tx1"/>
                  </a:solidFill>
                </a:rPr>
                <a:t> it</a:t>
              </a:r>
              <a:r>
                <a:rPr lang="en-US" sz="2000" dirty="0">
                  <a:solidFill>
                    <a:srgbClr val="C00000"/>
                  </a:solidFill>
                </a:rPr>
                <a:t>!</a:t>
              </a:r>
              <a:r>
                <a:rPr lang="en-US" sz="2000" dirty="0">
                  <a:solidFill>
                    <a:schemeClr val="tx1"/>
                  </a:solidFill>
                </a:rPr>
                <a:t>"</a:t>
              </a:r>
            </a:p>
          </p:txBody>
        </p:sp>
        <p:sp>
          <p:nvSpPr>
            <p:cNvPr id="3" name="TextBox 2">
              <a:extLst>
                <a:ext uri="{FF2B5EF4-FFF2-40B4-BE49-F238E27FC236}">
                  <a16:creationId xmlns:a16="http://schemas.microsoft.com/office/drawing/2014/main" id="{3F36701D-43B0-E091-757E-52266037298B}"/>
                </a:ext>
              </a:extLst>
            </p:cNvPr>
            <p:cNvSpPr txBox="1"/>
            <p:nvPr/>
          </p:nvSpPr>
          <p:spPr>
            <a:xfrm>
              <a:off x="6928339" y="2857889"/>
              <a:ext cx="330540" cy="523220"/>
            </a:xfrm>
            <a:prstGeom prst="rect">
              <a:avLst/>
            </a:prstGeom>
            <a:noFill/>
          </p:spPr>
          <p:txBody>
            <a:bodyPr wrap="none" rtlCol="0">
              <a:spAutoFit/>
            </a:bodyPr>
            <a:lstStyle/>
            <a:p>
              <a:r>
                <a:rPr lang="en-US" sz="2800" dirty="0">
                  <a:solidFill>
                    <a:srgbClr val="00B050"/>
                  </a:solidFill>
                </a:rPr>
                <a:t>s</a:t>
              </a:r>
            </a:p>
          </p:txBody>
        </p:sp>
      </p:grpSp>
      <p:grpSp>
        <p:nvGrpSpPr>
          <p:cNvPr id="4" name="Group 3">
            <a:extLst>
              <a:ext uri="{FF2B5EF4-FFF2-40B4-BE49-F238E27FC236}">
                <a16:creationId xmlns:a16="http://schemas.microsoft.com/office/drawing/2014/main" id="{0A46F401-0985-1D1E-B40A-A1A087B28D55}"/>
              </a:ext>
            </a:extLst>
          </p:cNvPr>
          <p:cNvGrpSpPr/>
          <p:nvPr/>
        </p:nvGrpSpPr>
        <p:grpSpPr>
          <a:xfrm>
            <a:off x="6928339" y="4275965"/>
            <a:ext cx="2508738" cy="2154366"/>
            <a:chOff x="6928339" y="4275965"/>
            <a:chExt cx="2508738" cy="2154366"/>
          </a:xfrm>
        </p:grpSpPr>
        <p:sp>
          <p:nvSpPr>
            <p:cNvPr id="10" name="Rectangle 9">
              <a:extLst>
                <a:ext uri="{FF2B5EF4-FFF2-40B4-BE49-F238E27FC236}">
                  <a16:creationId xmlns:a16="http://schemas.microsoft.com/office/drawing/2014/main" id="{C547AF70-D064-61A9-57B4-A9BED49E8553}"/>
                </a:ext>
              </a:extLst>
            </p:cNvPr>
            <p:cNvSpPr/>
            <p:nvPr/>
          </p:nvSpPr>
          <p:spPr>
            <a:xfrm>
              <a:off x="7294097" y="4440545"/>
              <a:ext cx="2142980" cy="38506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a:t>
              </a:r>
            </a:p>
          </p:txBody>
        </p:sp>
        <p:sp>
          <p:nvSpPr>
            <p:cNvPr id="11" name="Rectangle 10">
              <a:extLst>
                <a:ext uri="{FF2B5EF4-FFF2-40B4-BE49-F238E27FC236}">
                  <a16:creationId xmlns:a16="http://schemas.microsoft.com/office/drawing/2014/main" id="{D095BCA0-4205-0C3A-5982-3A6D8EFBC203}"/>
                </a:ext>
              </a:extLst>
            </p:cNvPr>
            <p:cNvSpPr/>
            <p:nvPr/>
          </p:nvSpPr>
          <p:spPr>
            <a:xfrm>
              <a:off x="7294097" y="4825613"/>
              <a:ext cx="2142980" cy="38506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“aardvark”</a:t>
              </a:r>
            </a:p>
          </p:txBody>
        </p:sp>
        <p:sp>
          <p:nvSpPr>
            <p:cNvPr id="12" name="Rectangle 11">
              <a:extLst>
                <a:ext uri="{FF2B5EF4-FFF2-40B4-BE49-F238E27FC236}">
                  <a16:creationId xmlns:a16="http://schemas.microsoft.com/office/drawing/2014/main" id="{0E968AED-B2F8-8460-7B8C-A615BB1A6771}"/>
                </a:ext>
              </a:extLst>
            </p:cNvPr>
            <p:cNvSpPr/>
            <p:nvPr/>
          </p:nvSpPr>
          <p:spPr>
            <a:xfrm>
              <a:off x="7294097" y="5210681"/>
              <a:ext cx="2142980" cy="38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t>
              </a:r>
            </a:p>
          </p:txBody>
        </p:sp>
        <p:sp>
          <p:nvSpPr>
            <p:cNvPr id="13" name="TextBox 12">
              <a:extLst>
                <a:ext uri="{FF2B5EF4-FFF2-40B4-BE49-F238E27FC236}">
                  <a16:creationId xmlns:a16="http://schemas.microsoft.com/office/drawing/2014/main" id="{74E362A5-F84F-B64E-8F0C-35E1A34455B4}"/>
                </a:ext>
              </a:extLst>
            </p:cNvPr>
            <p:cNvSpPr txBox="1"/>
            <p:nvPr/>
          </p:nvSpPr>
          <p:spPr>
            <a:xfrm>
              <a:off x="6928339" y="4275965"/>
              <a:ext cx="377026" cy="523220"/>
            </a:xfrm>
            <a:prstGeom prst="rect">
              <a:avLst/>
            </a:prstGeom>
            <a:noFill/>
          </p:spPr>
          <p:txBody>
            <a:bodyPr wrap="none" rtlCol="0">
              <a:spAutoFit/>
            </a:bodyPr>
            <a:lstStyle/>
            <a:p>
              <a:r>
                <a:rPr lang="en-US" sz="2800" dirty="0">
                  <a:solidFill>
                    <a:srgbClr val="C00000"/>
                  </a:solidFill>
                </a:rPr>
                <a:t>d</a:t>
              </a:r>
            </a:p>
          </p:txBody>
        </p:sp>
        <p:sp>
          <p:nvSpPr>
            <p:cNvPr id="15" name="Rectangle 14">
              <a:extLst>
                <a:ext uri="{FF2B5EF4-FFF2-40B4-BE49-F238E27FC236}">
                  <a16:creationId xmlns:a16="http://schemas.microsoft.com/office/drawing/2014/main" id="{6D186333-2C1A-D9F6-9C8A-88E9CFE49157}"/>
                </a:ext>
              </a:extLst>
            </p:cNvPr>
            <p:cNvSpPr/>
            <p:nvPr/>
          </p:nvSpPr>
          <p:spPr>
            <a:xfrm>
              <a:off x="7294097" y="5660195"/>
              <a:ext cx="2142980" cy="38506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“zygote”</a:t>
              </a:r>
            </a:p>
          </p:txBody>
        </p:sp>
        <p:sp>
          <p:nvSpPr>
            <p:cNvPr id="16" name="Rectangle 15">
              <a:extLst>
                <a:ext uri="{FF2B5EF4-FFF2-40B4-BE49-F238E27FC236}">
                  <a16:creationId xmlns:a16="http://schemas.microsoft.com/office/drawing/2014/main" id="{35739AE5-ECEF-6789-346B-06120CB4176E}"/>
                </a:ext>
              </a:extLst>
            </p:cNvPr>
            <p:cNvSpPr/>
            <p:nvPr/>
          </p:nvSpPr>
          <p:spPr>
            <a:xfrm>
              <a:off x="7294097" y="6045263"/>
              <a:ext cx="2142980" cy="38506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t>
              </a:r>
              <a:r>
                <a:rPr lang="en-US" sz="2000" dirty="0" err="1">
                  <a:solidFill>
                    <a:schemeClr val="tx1"/>
                  </a:solidFill>
                </a:rPr>
                <a:t>zyther</a:t>
              </a:r>
              <a:r>
                <a:rPr lang="en-US" sz="2000" dirty="0">
                  <a:solidFill>
                    <a:schemeClr val="tx1"/>
                  </a:solidFill>
                </a:rPr>
                <a:t>”</a:t>
              </a:r>
            </a:p>
          </p:txBody>
        </p:sp>
      </p:grpSp>
      <p:sp>
        <p:nvSpPr>
          <p:cNvPr id="19" name="TextBox 18">
            <a:extLst>
              <a:ext uri="{FF2B5EF4-FFF2-40B4-BE49-F238E27FC236}">
                <a16:creationId xmlns:a16="http://schemas.microsoft.com/office/drawing/2014/main" id="{801FE81C-D01D-CD71-FCC7-3B7EE1B610E8}"/>
              </a:ext>
            </a:extLst>
          </p:cNvPr>
          <p:cNvSpPr txBox="1"/>
          <p:nvPr/>
        </p:nvSpPr>
        <p:spPr>
          <a:xfrm>
            <a:off x="785446" y="2148484"/>
            <a:ext cx="10902462" cy="461665"/>
          </a:xfrm>
          <a:prstGeom prst="rect">
            <a:avLst/>
          </a:prstGeom>
          <a:noFill/>
        </p:spPr>
        <p:txBody>
          <a:bodyPr wrap="square" rtlCol="0">
            <a:spAutoFit/>
          </a:bodyPr>
          <a:lstStyle/>
          <a:p>
            <a:pPr algn="ctr"/>
            <a:r>
              <a:rPr lang="en-US" sz="2400" dirty="0"/>
              <a:t>You can choose any language you like!</a:t>
            </a:r>
          </a:p>
        </p:txBody>
      </p:sp>
      <p:sp>
        <p:nvSpPr>
          <p:cNvPr id="21" name="Speech Bubble: Rectangle with Corners Rounded 23">
            <a:extLst>
              <a:ext uri="{FF2B5EF4-FFF2-40B4-BE49-F238E27FC236}">
                <a16:creationId xmlns:a16="http://schemas.microsoft.com/office/drawing/2014/main" id="{793A6CDD-DE6A-9274-6174-C59EB4496617}"/>
              </a:ext>
            </a:extLst>
          </p:cNvPr>
          <p:cNvSpPr/>
          <p:nvPr/>
        </p:nvSpPr>
        <p:spPr>
          <a:xfrm>
            <a:off x="8897816" y="1884853"/>
            <a:ext cx="2919046" cy="1112531"/>
          </a:xfrm>
          <a:prstGeom prst="wedgeRoundRectCallout">
            <a:avLst>
              <a:gd name="adj1" fmla="val -81570"/>
              <a:gd name="adj2" fmla="val 549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Assume standard sentence delimiters:</a:t>
            </a:r>
          </a:p>
          <a:p>
            <a:pPr algn="ctr"/>
            <a:r>
              <a:rPr lang="en-US" sz="2000" dirty="0">
                <a:solidFill>
                  <a:srgbClr val="FADDCA"/>
                </a:solidFill>
                <a:latin typeface="Corbel" panose="020B0503020204020204" pitchFamily="34" charset="0"/>
              </a:rPr>
              <a:t>comma, period, space, ...</a:t>
            </a:r>
            <a:endParaRPr lang="en-US" sz="2000" dirty="0">
              <a:latin typeface="Consolas" panose="020B0609020204030204" pitchFamily="49" charset="0"/>
            </a:endParaRPr>
          </a:p>
        </p:txBody>
      </p:sp>
      <p:sp>
        <p:nvSpPr>
          <p:cNvPr id="22" name="TextBox 21">
            <a:extLst>
              <a:ext uri="{FF2B5EF4-FFF2-40B4-BE49-F238E27FC236}">
                <a16:creationId xmlns:a16="http://schemas.microsoft.com/office/drawing/2014/main" id="{70CE3794-2BAD-A50F-C648-3584119CF26A}"/>
              </a:ext>
            </a:extLst>
          </p:cNvPr>
          <p:cNvSpPr txBox="1"/>
          <p:nvPr/>
        </p:nvSpPr>
        <p:spPr>
          <a:xfrm>
            <a:off x="1301746" y="2885558"/>
            <a:ext cx="5591375" cy="830997"/>
          </a:xfrm>
          <a:prstGeom prst="rect">
            <a:avLst/>
          </a:prstGeom>
          <a:noFill/>
        </p:spPr>
        <p:txBody>
          <a:bodyPr wrap="square" rtlCol="0">
            <a:spAutoFit/>
          </a:bodyPr>
          <a:lstStyle/>
          <a:p>
            <a:r>
              <a:rPr lang="en-US" sz="2400" dirty="0"/>
              <a:t>results = </a:t>
            </a:r>
            <a:r>
              <a:rPr lang="en-US" sz="2400" dirty="0" err="1"/>
              <a:t>spell_check</a:t>
            </a:r>
            <a:r>
              <a:rPr lang="en-US" sz="2400" dirty="0"/>
              <a:t>(s, d);</a:t>
            </a:r>
          </a:p>
          <a:p>
            <a:r>
              <a:rPr lang="en-US" sz="2400" dirty="0"/>
              <a:t>// results should hold: “</a:t>
            </a:r>
            <a:r>
              <a:rPr lang="en-US" sz="2400" dirty="0" err="1"/>
              <a:t>admyt</a:t>
            </a:r>
            <a:r>
              <a:rPr lang="en-US" sz="2400" dirty="0"/>
              <a:t>” and “</a:t>
            </a:r>
            <a:r>
              <a:rPr lang="en-US" sz="2400" dirty="0" err="1"/>
              <a:t>lyt</a:t>
            </a:r>
            <a:r>
              <a:rPr lang="en-US" sz="2400" dirty="0"/>
              <a:t>”</a:t>
            </a:r>
          </a:p>
        </p:txBody>
      </p:sp>
      <p:grpSp>
        <p:nvGrpSpPr>
          <p:cNvPr id="17" name="Group 16">
            <a:extLst>
              <a:ext uri="{FF2B5EF4-FFF2-40B4-BE49-F238E27FC236}">
                <a16:creationId xmlns:a16="http://schemas.microsoft.com/office/drawing/2014/main" id="{EE142DA3-A400-E572-2B2D-FD0539B15BC8}"/>
              </a:ext>
            </a:extLst>
          </p:cNvPr>
          <p:cNvGrpSpPr/>
          <p:nvPr/>
        </p:nvGrpSpPr>
        <p:grpSpPr>
          <a:xfrm>
            <a:off x="690175" y="-4627"/>
            <a:ext cx="11358386" cy="1143000"/>
            <a:chOff x="690175" y="-4627"/>
            <a:chExt cx="11358386" cy="1143000"/>
          </a:xfrm>
        </p:grpSpPr>
        <p:sp>
          <p:nvSpPr>
            <p:cNvPr id="13323" name="Rectangle 11"/>
            <p:cNvSpPr>
              <a:spLocks noChangeArrowheads="1"/>
            </p:cNvSpPr>
            <p:nvPr/>
          </p:nvSpPr>
          <p:spPr bwMode="auto">
            <a:xfrm>
              <a:off x="1078939" y="-4627"/>
              <a:ext cx="1096962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Challenge: How Small is the Smallest Spell Checker?</a:t>
              </a:r>
              <a:endParaRPr lang="en-US" sz="3600" dirty="0">
                <a:solidFill>
                  <a:srgbClr val="FF0000"/>
                </a:solidFill>
                <a:latin typeface="Corbel" panose="020B0503020204020204" pitchFamily="34" charset="0"/>
              </a:endParaRPr>
            </a:p>
          </p:txBody>
        </p:sp>
        <p:pic>
          <p:nvPicPr>
            <p:cNvPr id="23" name="Picture 22" descr="Shape&#10;&#10;Description automatically generated with low confidence">
              <a:extLst>
                <a:ext uri="{FF2B5EF4-FFF2-40B4-BE49-F238E27FC236}">
                  <a16:creationId xmlns:a16="http://schemas.microsoft.com/office/drawing/2014/main" id="{D5E8D95B-6301-2EB5-0F6F-D9F2677F9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75" y="99506"/>
              <a:ext cx="866522" cy="866522"/>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C1D2B17C-99DD-FAD0-0F25-03B8DBD8410D}"/>
              </a:ext>
            </a:extLst>
          </p:cNvPr>
          <p:cNvSpPr/>
          <p:nvPr/>
        </p:nvSpPr>
        <p:spPr>
          <a:xfrm>
            <a:off x="1722818" y="3865232"/>
            <a:ext cx="4257012"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6" name="Rectangle 25">
            <a:extLst>
              <a:ext uri="{FF2B5EF4-FFF2-40B4-BE49-F238E27FC236}">
                <a16:creationId xmlns:a16="http://schemas.microsoft.com/office/drawing/2014/main" id="{3671CC2B-B9E8-D7EF-6B39-814E923EB39C}"/>
              </a:ext>
            </a:extLst>
          </p:cNvPr>
          <p:cNvSpPr/>
          <p:nvPr/>
        </p:nvSpPr>
        <p:spPr>
          <a:xfrm>
            <a:off x="1722026" y="3877589"/>
            <a:ext cx="425701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a:extLst>
              <a:ext uri="{FF2B5EF4-FFF2-40B4-BE49-F238E27FC236}">
                <a16:creationId xmlns:a16="http://schemas.microsoft.com/office/drawing/2014/main" id="{CFBC9B98-EF5F-5754-A121-25E657C1F51B}"/>
              </a:ext>
            </a:extLst>
          </p:cNvPr>
          <p:cNvSpPr/>
          <p:nvPr/>
        </p:nvSpPr>
        <p:spPr>
          <a:xfrm>
            <a:off x="1301746" y="4711985"/>
            <a:ext cx="9635195" cy="2031325"/>
          </a:xfrm>
          <a:prstGeom prst="rect">
            <a:avLst/>
          </a:prstGeom>
          <a:solidFill>
            <a:schemeClr val="tx1"/>
          </a:solidFill>
        </p:spPr>
        <p:txBody>
          <a:bodyPr wrap="square">
            <a:spAutoFit/>
          </a:bodyPr>
          <a:lstStyle/>
          <a:p>
            <a:r>
              <a:rPr lang="en-US" dirty="0">
                <a:solidFill>
                  <a:srgbClr val="63E2FF"/>
                </a:solidFill>
                <a:latin typeface="Consolas" panose="020B0609020204030204" pitchFamily="49" charset="0"/>
              </a:rPr>
              <a:t># Python spell checker using list comprehensions</a:t>
            </a:r>
          </a:p>
          <a:p>
            <a:r>
              <a:rPr lang="en-US" dirty="0">
                <a:solidFill>
                  <a:srgbClr val="63E2FF"/>
                </a:solidFill>
                <a:latin typeface="Consolas" panose="020B0609020204030204" pitchFamily="49" charset="0"/>
              </a:rPr>
              <a:t>import</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re</a:t>
            </a:r>
          </a:p>
          <a:p>
            <a:endParaRPr lang="en-US" dirty="0">
              <a:solidFill>
                <a:schemeClr val="bg1"/>
              </a:solidFill>
              <a:latin typeface="Consolas" panose="020B0609020204030204" pitchFamily="49" charset="0"/>
            </a:endParaRPr>
          </a:p>
          <a:p>
            <a:r>
              <a:rPr lang="en-US" dirty="0">
                <a:solidFill>
                  <a:srgbClr val="EBEF18"/>
                </a:solidFill>
                <a:latin typeface="Consolas" panose="020B0609020204030204" pitchFamily="49" charset="0"/>
              </a:rPr>
              <a:t>def</a:t>
            </a:r>
            <a:r>
              <a:rPr lang="en-US" dirty="0">
                <a:solidFill>
                  <a:srgbClr val="000000"/>
                </a:solidFill>
                <a:latin typeface="Consolas" panose="020B0609020204030204" pitchFamily="49" charset="0"/>
              </a:rPr>
              <a:t> </a:t>
            </a:r>
            <a:r>
              <a:rPr lang="en-US" b="1" dirty="0" err="1">
                <a:solidFill>
                  <a:srgbClr val="32F4F1"/>
                </a:solidFill>
                <a:latin typeface="Consolas" panose="020B0609020204030204" pitchFamily="49" charset="0"/>
              </a:rPr>
              <a:t>spell_check</a:t>
            </a:r>
            <a:r>
              <a:rPr lang="en-US" dirty="0">
                <a:solidFill>
                  <a:schemeClr val="bg1"/>
                </a:solidFill>
                <a:latin typeface="Consolas" panose="020B0609020204030204" pitchFamily="49" charset="0"/>
              </a:rPr>
              <a:t>(s, d):</a:t>
            </a:r>
          </a:p>
          <a:p>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{w</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w</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in</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[w</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ln</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in</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s</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w</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chemeClr val="bg1"/>
                </a:solidFill>
                <a:latin typeface="Consolas" panose="020B0609020204030204" pitchFamily="49" charset="0"/>
              </a:rPr>
              <a:t>re.split</a:t>
            </a:r>
            <a:r>
              <a:rPr lang="en-US" dirty="0">
                <a:solidFill>
                  <a:schemeClr val="bg1"/>
                </a:solidFill>
                <a:latin typeface="Consolas" panose="020B0609020204030204" pitchFamily="49" charset="0"/>
              </a:rPr>
              <a:t>(</a:t>
            </a:r>
            <a:r>
              <a:rPr lang="en-US" dirty="0">
                <a:solidFill>
                  <a:srgbClr val="FB1EFF"/>
                </a:solidFill>
                <a:latin typeface="Consolas" panose="020B0609020204030204" pitchFamily="49" charset="0"/>
              </a:rPr>
              <a:t>r'[. ,!;"]'</a:t>
            </a:r>
            <a:r>
              <a:rPr lang="en-US" dirty="0">
                <a:solidFill>
                  <a:schemeClr val="bg1"/>
                </a:solidFill>
                <a:latin typeface="Consolas" panose="020B0609020204030204" pitchFamily="49" charset="0"/>
              </a:rPr>
              <a:t>,ln)]</a:t>
            </a:r>
          </a:p>
          <a:p>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chemeClr val="bg1"/>
                </a:solidFill>
                <a:latin typeface="Consolas" panose="020B0609020204030204" pitchFamily="49" charset="0"/>
              </a:rPr>
              <a:t>w.lower</a:t>
            </a:r>
            <a:r>
              <a:rPr lang="en-US" dirty="0">
                <a:solidFill>
                  <a:schemeClr val="bg1"/>
                </a:solidFill>
                <a:latin typeface="Consolas" panose="020B0609020204030204" pitchFamily="49" charset="0"/>
              </a:rPr>
              <a:t>() </a:t>
            </a:r>
            <a:r>
              <a:rPr lang="en-US" dirty="0">
                <a:solidFill>
                  <a:srgbClr val="EBEF18"/>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in</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d</a:t>
            </a:r>
            <a:r>
              <a:rPr lang="en-US" dirty="0">
                <a:solidFill>
                  <a:srgbClr val="000000"/>
                </a:solidFill>
                <a:latin typeface="Consolas" panose="020B0609020204030204" pitchFamily="49" charset="0"/>
              </a:rPr>
              <a:t> </a:t>
            </a:r>
            <a:r>
              <a:rPr lang="en-US" dirty="0">
                <a:solidFill>
                  <a:srgbClr val="EBEF18"/>
                </a:solidFill>
                <a:latin typeface="Consolas" panose="020B0609020204030204" pitchFamily="49" charset="0"/>
              </a:rPr>
              <a:t>and</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w != </a:t>
            </a:r>
            <a:r>
              <a:rPr lang="en-US" dirty="0">
                <a:solidFill>
                  <a:srgbClr val="FB1EFF"/>
                </a:solidFill>
                <a:latin typeface="Consolas" panose="020B0609020204030204" pitchFamily="49" charset="0"/>
              </a:rPr>
              <a:t>''</a:t>
            </a:r>
            <a:r>
              <a:rPr lang="en-US" dirty="0">
                <a:solidFill>
                  <a:schemeClr val="bg1"/>
                </a:solidFill>
                <a:latin typeface="Consolas" panose="020B0609020204030204" pitchFamily="49" charset="0"/>
              </a:rPr>
              <a:t>}</a:t>
            </a:r>
          </a:p>
          <a:p>
            <a:endParaRPr lang="en-US" dirty="0">
              <a:solidFill>
                <a:schemeClr val="bg1"/>
              </a:solidFill>
              <a:effectLst/>
              <a:latin typeface="Consolas" panose="020B0609020204030204" pitchFamily="49" charset="0"/>
            </a:endParaRPr>
          </a:p>
        </p:txBody>
      </p:sp>
      <p:sp>
        <p:nvSpPr>
          <p:cNvPr id="20" name="Speech Bubble: Rectangle with Corners Rounded 23">
            <a:extLst>
              <a:ext uri="{FF2B5EF4-FFF2-40B4-BE49-F238E27FC236}">
                <a16:creationId xmlns:a16="http://schemas.microsoft.com/office/drawing/2014/main" id="{DF50F041-66FD-79D7-FC78-6D762EEFF55C}"/>
              </a:ext>
            </a:extLst>
          </p:cNvPr>
          <p:cNvSpPr/>
          <p:nvPr/>
        </p:nvSpPr>
        <p:spPr>
          <a:xfrm>
            <a:off x="9272953" y="4640507"/>
            <a:ext cx="2775607" cy="1112531"/>
          </a:xfrm>
          <a:prstGeom prst="wedgeRoundRectCallout">
            <a:avLst>
              <a:gd name="adj1" fmla="val -83578"/>
              <a:gd name="adj2" fmla="val -430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Assume the dictionary is all</a:t>
            </a:r>
            <a:r>
              <a:rPr lang="en-US" sz="2000" dirty="0">
                <a:solidFill>
                  <a:srgbClr val="FADDCA"/>
                </a:solidFill>
                <a:latin typeface="Corbel" panose="020B0503020204020204" pitchFamily="34" charset="0"/>
              </a:rPr>
              <a:t> </a:t>
            </a:r>
            <a:r>
              <a:rPr lang="en-US" sz="2000" dirty="0">
                <a:solidFill>
                  <a:schemeClr val="bg1"/>
                </a:solidFill>
                <a:latin typeface="Corbel" panose="020B0503020204020204" pitchFamily="34" charset="0"/>
              </a:rPr>
              <a:t>lower case and in alphabetical order.</a:t>
            </a:r>
            <a:endParaRPr lang="en-US" sz="2000" dirty="0">
              <a:solidFill>
                <a:schemeClr val="bg1"/>
              </a:solidFill>
              <a:latin typeface="Consolas" panose="020B0609020204030204" pitchFamily="49" charset="0"/>
            </a:endParaRPr>
          </a:p>
        </p:txBody>
      </p:sp>
      <p:sp>
        <p:nvSpPr>
          <p:cNvPr id="28" name="TextBox 27">
            <a:extLst>
              <a:ext uri="{FF2B5EF4-FFF2-40B4-BE49-F238E27FC236}">
                <a16:creationId xmlns:a16="http://schemas.microsoft.com/office/drawing/2014/main" id="{4E9DE2C1-3431-47E2-A5EF-9FEA5749385D}"/>
              </a:ext>
            </a:extLst>
          </p:cNvPr>
          <p:cNvSpPr txBox="1"/>
          <p:nvPr/>
        </p:nvSpPr>
        <p:spPr>
          <a:xfrm>
            <a:off x="4593704" y="4241620"/>
            <a:ext cx="3004592" cy="461665"/>
          </a:xfrm>
          <a:prstGeom prst="rect">
            <a:avLst/>
          </a:prstGeom>
          <a:noFill/>
        </p:spPr>
        <p:txBody>
          <a:bodyPr wrap="square" rtlCol="0">
            <a:spAutoFit/>
          </a:bodyPr>
          <a:lstStyle/>
          <a:p>
            <a:pPr algn="ctr"/>
            <a:r>
              <a:rPr lang="en-US" sz="2400" dirty="0"/>
              <a:t>Answer: </a:t>
            </a:r>
            <a:r>
              <a:rPr lang="en-US" sz="2400" dirty="0">
                <a:solidFill>
                  <a:srgbClr val="FF0000"/>
                </a:solidFill>
              </a:rPr>
              <a:t>3 lines!</a:t>
            </a:r>
          </a:p>
        </p:txBody>
      </p:sp>
    </p:spTree>
    <p:extLst>
      <p:ext uri="{BB962C8B-B14F-4D97-AF65-F5344CB8AC3E}">
        <p14:creationId xmlns:p14="http://schemas.microsoft.com/office/powerpoint/2010/main" val="25003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22" presetClass="entr" presetSubtype="8"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90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p:tgtEl>
                                          <p:spTgt spid="18"/>
                                        </p:tgtEl>
                                        <p:attrNameLst>
                                          <p:attrName>ppt_y</p:attrName>
                                        </p:attrNameLst>
                                      </p:cBhvr>
                                      <p:tavLst>
                                        <p:tav tm="0">
                                          <p:val>
                                            <p:strVal val="#ppt_y+#ppt_h*1.125000"/>
                                          </p:val>
                                        </p:tav>
                                        <p:tav tm="100000">
                                          <p:val>
                                            <p:strVal val="#ppt_y"/>
                                          </p:val>
                                        </p:tav>
                                      </p:tavLst>
                                    </p:anim>
                                    <p:animEffect transition="in" filter="wipe(up)">
                                      <p:cBhvr>
                                        <p:cTn id="59" dur="500"/>
                                        <p:tgtEl>
                                          <p:spTgt spid="18"/>
                                        </p:tgtEl>
                                      </p:cBhvr>
                                    </p:animEffect>
                                  </p:childTnLst>
                                </p:cTn>
                              </p:par>
                              <p:par>
                                <p:cTn id="60" presetID="10" presetClass="exit" presetSubtype="0" fill="hold" nodeType="with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1" grpId="0" animBg="1"/>
      <p:bldP spid="21" grpId="1" animBg="1"/>
      <p:bldP spid="22" grpId="0"/>
      <p:bldP spid="25" grpId="0" animBg="1"/>
      <p:bldP spid="25" grpId="1" animBg="1"/>
      <p:bldP spid="26" grpId="0" animBg="1"/>
      <p:bldP spid="26" grpId="1" animBg="1"/>
      <p:bldP spid="18" grpId="0" animBg="1"/>
      <p:bldP spid="20" grpId="0" animBg="1"/>
      <p:bldP spid="20" grpId="1"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B0DE2-2BC6-4AB9-B216-D2EFE2C83AF8}"/>
              </a:ext>
            </a:extLst>
          </p:cNvPr>
          <p:cNvSpPr/>
          <p:nvPr/>
        </p:nvSpPr>
        <p:spPr>
          <a:xfrm>
            <a:off x="797859" y="2216497"/>
            <a:ext cx="10811435" cy="13632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525900-AF32-4E71-B938-16024B3B161B}"/>
              </a:ext>
            </a:extLst>
          </p:cNvPr>
          <p:cNvSpPr/>
          <p:nvPr/>
        </p:nvSpPr>
        <p:spPr>
          <a:xfrm>
            <a:off x="797859" y="821965"/>
            <a:ext cx="10811435" cy="1363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466D8F4-B5CA-4120-B9CB-79C4B860DF41}"/>
              </a:ext>
            </a:extLst>
          </p:cNvPr>
          <p:cNvSpPr>
            <a:spLocks noGrp="1"/>
          </p:cNvSpPr>
          <p:nvPr>
            <p:ph type="title"/>
          </p:nvPr>
        </p:nvSpPr>
        <p:spPr>
          <a:xfrm>
            <a:off x="914400" y="-76200"/>
            <a:ext cx="10363200" cy="1143000"/>
          </a:xfrm>
        </p:spPr>
        <p:txBody>
          <a:bodyPr>
            <a:normAutofit/>
          </a:bodyPr>
          <a:lstStyle/>
          <a:p>
            <a:r>
              <a:rPr lang="en-US" sz="4000" dirty="0">
                <a:latin typeface="Comic Sans MS" panose="030F0702030302020204" pitchFamily="66" charset="0"/>
              </a:rPr>
              <a:t>Useful Information</a:t>
            </a:r>
          </a:p>
        </p:txBody>
      </p:sp>
      <p:grpSp>
        <p:nvGrpSpPr>
          <p:cNvPr id="8" name="Group 7">
            <a:extLst>
              <a:ext uri="{FF2B5EF4-FFF2-40B4-BE49-F238E27FC236}">
                <a16:creationId xmlns:a16="http://schemas.microsoft.com/office/drawing/2014/main" id="{675A4ACD-1D34-45C2-9FC3-337A1E8D4B11}"/>
              </a:ext>
            </a:extLst>
          </p:cNvPr>
          <p:cNvGrpSpPr/>
          <p:nvPr/>
        </p:nvGrpSpPr>
        <p:grpSpPr>
          <a:xfrm>
            <a:off x="797858" y="5019718"/>
            <a:ext cx="10811435" cy="1363233"/>
            <a:chOff x="797858" y="5019718"/>
            <a:chExt cx="10811435" cy="1363233"/>
          </a:xfrm>
        </p:grpSpPr>
        <p:sp>
          <p:nvSpPr>
            <p:cNvPr id="7" name="Rectangle 6">
              <a:extLst>
                <a:ext uri="{FF2B5EF4-FFF2-40B4-BE49-F238E27FC236}">
                  <a16:creationId xmlns:a16="http://schemas.microsoft.com/office/drawing/2014/main" id="{B66393C2-77E8-4C93-9353-F4E2052485F9}"/>
                </a:ext>
              </a:extLst>
            </p:cNvPr>
            <p:cNvSpPr/>
            <p:nvPr/>
          </p:nvSpPr>
          <p:spPr>
            <a:xfrm>
              <a:off x="797858" y="5019718"/>
              <a:ext cx="10811435" cy="1363233"/>
            </a:xfrm>
            <a:prstGeom prst="rect">
              <a:avLst/>
            </a:prstGeom>
            <a:solidFill>
              <a:srgbClr val="E6D5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0370AEAB-844F-4788-A09A-386129A6D2F1}"/>
                </a:ext>
              </a:extLst>
            </p:cNvPr>
            <p:cNvGrpSpPr/>
            <p:nvPr/>
          </p:nvGrpSpPr>
          <p:grpSpPr>
            <a:xfrm>
              <a:off x="1869486" y="5024114"/>
              <a:ext cx="8312350" cy="1211456"/>
              <a:chOff x="2545505" y="5096792"/>
              <a:chExt cx="8312350" cy="1211456"/>
            </a:xfrm>
          </p:grpSpPr>
          <p:sp>
            <p:nvSpPr>
              <p:cNvPr id="21" name="Rectangle 11">
                <a:extLst>
                  <a:ext uri="{FF2B5EF4-FFF2-40B4-BE49-F238E27FC236}">
                    <a16:creationId xmlns:a16="http://schemas.microsoft.com/office/drawing/2014/main" id="{447D5A02-7887-45FE-BC5C-775122206BAF}"/>
                  </a:ext>
                </a:extLst>
              </p:cNvPr>
              <p:cNvSpPr>
                <a:spLocks noChangeArrowheads="1"/>
              </p:cNvSpPr>
              <p:nvPr/>
            </p:nvSpPr>
            <p:spPr bwMode="auto">
              <a:xfrm>
                <a:off x="2545505" y="5343915"/>
                <a:ext cx="8312350" cy="964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400" dirty="0">
                    <a:latin typeface="Comic Sans MS" panose="030F0702030302020204" pitchFamily="66" charset="0"/>
                  </a:rPr>
                  <a:t>     Your Questions – Our Answers</a:t>
                </a:r>
              </a:p>
              <a:p>
                <a:pPr algn="ctr"/>
                <a:endParaRPr lang="en-US" sz="1400" dirty="0">
                  <a:latin typeface="Comic Sans MS" panose="030F0702030302020204" pitchFamily="66" charset="0"/>
                </a:endParaRPr>
              </a:p>
              <a:p>
                <a:pPr algn="ctr"/>
                <a:r>
                  <a:rPr lang="en-US" sz="2400" dirty="0">
                    <a:solidFill>
                      <a:srgbClr val="0563C1"/>
                    </a:solidFill>
                    <a:latin typeface="Comic Sans MS" panose="030F0702030302020204" pitchFamily="66" charset="0"/>
                    <a:hlinkClick r:id="rId3"/>
                  </a:rPr>
                  <a:t>https://campuswire.com/p/G8DA58F59</a:t>
                </a:r>
                <a:endParaRPr lang="en-US" sz="2400" dirty="0">
                  <a:solidFill>
                    <a:srgbClr val="0563C1"/>
                  </a:solidFill>
                  <a:latin typeface="Comic Sans MS" panose="030F0702030302020204" pitchFamily="66" charset="0"/>
                </a:endParaRPr>
              </a:p>
              <a:p>
                <a:pPr algn="ctr"/>
                <a:r>
                  <a:rPr lang="en-US" sz="1400" dirty="0">
                    <a:solidFill>
                      <a:srgbClr val="FF0000"/>
                    </a:solidFill>
                    <a:latin typeface="Comic Sans MS" panose="030F0702030302020204" pitchFamily="66" charset="0"/>
                  </a:rPr>
                  <a:t>Verification Code: 5216</a:t>
                </a:r>
              </a:p>
            </p:txBody>
          </p:sp>
          <p:pic>
            <p:nvPicPr>
              <p:cNvPr id="10" name="Picture 9">
                <a:extLst>
                  <a:ext uri="{FF2B5EF4-FFF2-40B4-BE49-F238E27FC236}">
                    <a16:creationId xmlns:a16="http://schemas.microsoft.com/office/drawing/2014/main" id="{8EDE0BFD-955F-477E-BE54-70535350EC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98245" y="5096792"/>
                <a:ext cx="706043" cy="668388"/>
              </a:xfrm>
              <a:prstGeom prst="rect">
                <a:avLst/>
              </a:prstGeom>
            </p:spPr>
          </p:pic>
        </p:grpSp>
      </p:grpSp>
      <p:grpSp>
        <p:nvGrpSpPr>
          <p:cNvPr id="13" name="Group 12">
            <a:extLst>
              <a:ext uri="{FF2B5EF4-FFF2-40B4-BE49-F238E27FC236}">
                <a16:creationId xmlns:a16="http://schemas.microsoft.com/office/drawing/2014/main" id="{AE83D76B-E02E-41B2-AF22-4E0B1C6B3801}"/>
              </a:ext>
            </a:extLst>
          </p:cNvPr>
          <p:cNvGrpSpPr/>
          <p:nvPr/>
        </p:nvGrpSpPr>
        <p:grpSpPr>
          <a:xfrm>
            <a:off x="2903929" y="851054"/>
            <a:ext cx="6841342" cy="1310085"/>
            <a:chOff x="2894619" y="1043901"/>
            <a:chExt cx="6841342" cy="1310085"/>
          </a:xfrm>
        </p:grpSpPr>
        <p:grpSp>
          <p:nvGrpSpPr>
            <p:cNvPr id="5" name="Group 4">
              <a:extLst>
                <a:ext uri="{FF2B5EF4-FFF2-40B4-BE49-F238E27FC236}">
                  <a16:creationId xmlns:a16="http://schemas.microsoft.com/office/drawing/2014/main" id="{C0E24274-5FC0-45CA-AE06-27268D8EC57D}"/>
                </a:ext>
              </a:extLst>
            </p:cNvPr>
            <p:cNvGrpSpPr/>
            <p:nvPr/>
          </p:nvGrpSpPr>
          <p:grpSpPr>
            <a:xfrm>
              <a:off x="2894619" y="1210986"/>
              <a:ext cx="6841342" cy="1143000"/>
              <a:chOff x="2198116" y="4071496"/>
              <a:chExt cx="6841342" cy="1143000"/>
            </a:xfrm>
          </p:grpSpPr>
          <p:sp>
            <p:nvSpPr>
              <p:cNvPr id="9" name="Rectangle 11">
                <a:extLst>
                  <a:ext uri="{FF2B5EF4-FFF2-40B4-BE49-F238E27FC236}">
                    <a16:creationId xmlns:a16="http://schemas.microsoft.com/office/drawing/2014/main" id="{CAF886C7-338D-4C58-A970-7CFCFB5DA5B5}"/>
                  </a:ext>
                </a:extLst>
              </p:cNvPr>
              <p:cNvSpPr>
                <a:spLocks noChangeArrowheads="1"/>
              </p:cNvSpPr>
              <p:nvPr/>
            </p:nvSpPr>
            <p:spPr bwMode="auto">
              <a:xfrm>
                <a:off x="2945464" y="4071496"/>
                <a:ext cx="609399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Comic Sans MS" panose="030F0702030302020204" pitchFamily="66" charset="0"/>
                  </a:rPr>
                  <a:t>Mon: 4-5pm, Wed: 1-2pm </a:t>
                </a:r>
              </a:p>
              <a:p>
                <a:pPr algn="ctr"/>
                <a:r>
                  <a:rPr lang="en-US" sz="2800" dirty="0">
                    <a:latin typeface="Comic Sans MS" panose="030F0702030302020204" pitchFamily="66" charset="0"/>
                  </a:rPr>
                  <a:t>Location: </a:t>
                </a:r>
                <a:r>
                  <a:rPr lang="en-US" sz="2800" dirty="0" err="1">
                    <a:latin typeface="Comic Sans MS" panose="030F0702030302020204" pitchFamily="66" charset="0"/>
                  </a:rPr>
                  <a:t>Eng</a:t>
                </a:r>
                <a:r>
                  <a:rPr lang="en-US" sz="2800" dirty="0">
                    <a:latin typeface="Comic Sans MS" panose="030F0702030302020204" pitchFamily="66" charset="0"/>
                  </a:rPr>
                  <a:t> VI 364</a:t>
                </a:r>
              </a:p>
            </p:txBody>
          </p:sp>
          <p:pic>
            <p:nvPicPr>
              <p:cNvPr id="3" name="Picture 2">
                <a:extLst>
                  <a:ext uri="{FF2B5EF4-FFF2-40B4-BE49-F238E27FC236}">
                    <a16:creationId xmlns:a16="http://schemas.microsoft.com/office/drawing/2014/main" id="{A9AEB2AE-B620-448C-B907-CF3ED3153028}"/>
                  </a:ext>
                </a:extLst>
              </p:cNvPr>
              <p:cNvPicPr>
                <a:picLocks noChangeAspect="1"/>
              </p:cNvPicPr>
              <p:nvPr/>
            </p:nvPicPr>
            <p:blipFill>
              <a:blip r:embed="rId5"/>
              <a:stretch>
                <a:fillRect/>
              </a:stretch>
            </p:blipFill>
            <p:spPr>
              <a:xfrm>
                <a:off x="2198116" y="4124386"/>
                <a:ext cx="1511217" cy="1037219"/>
              </a:xfrm>
              <a:prstGeom prst="rect">
                <a:avLst/>
              </a:prstGeom>
              <a:ln>
                <a:noFill/>
              </a:ln>
              <a:effectLst>
                <a:outerShdw blurRad="292100" dist="139700" dir="2700000" algn="tl" rotWithShape="0">
                  <a:srgbClr val="333333">
                    <a:alpha val="65000"/>
                  </a:srgbClr>
                </a:outerShdw>
              </a:effectLst>
            </p:spPr>
          </p:pic>
        </p:grpSp>
        <p:sp>
          <p:nvSpPr>
            <p:cNvPr id="12" name="TextBox 11">
              <a:extLst>
                <a:ext uri="{FF2B5EF4-FFF2-40B4-BE49-F238E27FC236}">
                  <a16:creationId xmlns:a16="http://schemas.microsoft.com/office/drawing/2014/main" id="{45638F92-AF66-4C46-B846-7462243C8C9F}"/>
                </a:ext>
              </a:extLst>
            </p:cNvPr>
            <p:cNvSpPr txBox="1"/>
            <p:nvPr/>
          </p:nvSpPr>
          <p:spPr>
            <a:xfrm>
              <a:off x="3164840" y="1043901"/>
              <a:ext cx="1002197" cy="369332"/>
            </a:xfrm>
            <a:prstGeom prst="rect">
              <a:avLst/>
            </a:prstGeom>
            <a:noFill/>
          </p:spPr>
          <p:txBody>
            <a:bodyPr wrap="none" rtlCol="0">
              <a:spAutoFit/>
            </a:bodyPr>
            <a:lstStyle/>
            <a:p>
              <a:r>
                <a:rPr lang="en-US" dirty="0">
                  <a:solidFill>
                    <a:srgbClr val="7030A0"/>
                  </a:solidFill>
                  <a:latin typeface="Comic Sans MS" panose="030F0702030302020204" pitchFamily="66" charset="0"/>
                </a:rPr>
                <a:t>C</a:t>
              </a:r>
              <a:r>
                <a:rPr lang="en-US" dirty="0">
                  <a:solidFill>
                    <a:srgbClr val="00B0F0"/>
                  </a:solidFill>
                  <a:latin typeface="Comic Sans MS" panose="030F0702030302020204" pitchFamily="66" charset="0"/>
                </a:rPr>
                <a:t>a</a:t>
              </a:r>
              <a:r>
                <a:rPr lang="en-US" dirty="0">
                  <a:solidFill>
                    <a:srgbClr val="C00000"/>
                  </a:solidFill>
                  <a:latin typeface="Comic Sans MS" panose="030F0702030302020204" pitchFamily="66" charset="0"/>
                </a:rPr>
                <a:t>r</a:t>
              </a:r>
              <a:r>
                <a:rPr lang="en-US" dirty="0">
                  <a:solidFill>
                    <a:srgbClr val="00B050"/>
                  </a:solidFill>
                  <a:latin typeface="Comic Sans MS" panose="030F0702030302020204" pitchFamily="66" charset="0"/>
                </a:rPr>
                <a:t>e</a:t>
              </a:r>
              <a:r>
                <a:rPr lang="en-US" dirty="0">
                  <a:solidFill>
                    <a:schemeClr val="accent4">
                      <a:lumMod val="75000"/>
                    </a:schemeClr>
                  </a:solidFill>
                  <a:latin typeface="Comic Sans MS" panose="030F0702030302020204" pitchFamily="66" charset="0"/>
                </a:rPr>
                <a:t>y</a:t>
              </a:r>
              <a:r>
                <a:rPr lang="en-US" dirty="0">
                  <a:solidFill>
                    <a:srgbClr val="7030A0"/>
                  </a:solidFill>
                  <a:latin typeface="Comic Sans MS" panose="030F0702030302020204" pitchFamily="66" charset="0"/>
                </a:rPr>
                <a:t>'</a:t>
              </a:r>
              <a:r>
                <a:rPr lang="en-US" dirty="0">
                  <a:solidFill>
                    <a:srgbClr val="FF0000"/>
                  </a:solidFill>
                  <a:latin typeface="Comic Sans MS" panose="030F0702030302020204" pitchFamily="66" charset="0"/>
                </a:rPr>
                <a:t>s</a:t>
              </a:r>
            </a:p>
          </p:txBody>
        </p:sp>
      </p:grpSp>
      <p:grpSp>
        <p:nvGrpSpPr>
          <p:cNvPr id="18" name="Group 17">
            <a:extLst>
              <a:ext uri="{FF2B5EF4-FFF2-40B4-BE49-F238E27FC236}">
                <a16:creationId xmlns:a16="http://schemas.microsoft.com/office/drawing/2014/main" id="{761213FE-5792-41B1-8438-B1C95D714E40}"/>
              </a:ext>
            </a:extLst>
          </p:cNvPr>
          <p:cNvGrpSpPr/>
          <p:nvPr/>
        </p:nvGrpSpPr>
        <p:grpSpPr>
          <a:xfrm>
            <a:off x="2173575" y="2349850"/>
            <a:ext cx="8843210" cy="1210144"/>
            <a:chOff x="3355722" y="5365905"/>
            <a:chExt cx="8843210" cy="1210144"/>
          </a:xfrm>
        </p:grpSpPr>
        <p:pic>
          <p:nvPicPr>
            <p:cNvPr id="19" name="Picture 18">
              <a:extLst>
                <a:ext uri="{FF2B5EF4-FFF2-40B4-BE49-F238E27FC236}">
                  <a16:creationId xmlns:a16="http://schemas.microsoft.com/office/drawing/2014/main" id="{6CD9344B-95B9-4443-A09C-E4B0591F8B16}"/>
                </a:ext>
              </a:extLst>
            </p:cNvPr>
            <p:cNvPicPr>
              <a:picLocks noChangeAspect="1"/>
            </p:cNvPicPr>
            <p:nvPr/>
          </p:nvPicPr>
          <p:blipFill>
            <a:blip r:embed="rId6"/>
            <a:stretch>
              <a:fillRect/>
            </a:stretch>
          </p:blipFill>
          <p:spPr>
            <a:xfrm>
              <a:off x="5785768" y="5365905"/>
              <a:ext cx="841418" cy="677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Rectangle 11">
              <a:extLst>
                <a:ext uri="{FF2B5EF4-FFF2-40B4-BE49-F238E27FC236}">
                  <a16:creationId xmlns:a16="http://schemas.microsoft.com/office/drawing/2014/main" id="{26843CEC-6329-43FD-A8B0-2E3AC7EA3105}"/>
                </a:ext>
              </a:extLst>
            </p:cNvPr>
            <p:cNvSpPr>
              <a:spLocks noChangeArrowheads="1"/>
            </p:cNvSpPr>
            <p:nvPr/>
          </p:nvSpPr>
          <p:spPr bwMode="auto">
            <a:xfrm>
              <a:off x="3355722" y="5433049"/>
              <a:ext cx="884321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400" dirty="0">
                  <a:latin typeface="Comic Sans MS" panose="030F0702030302020204" pitchFamily="66" charset="0"/>
                </a:rPr>
                <a:t>Our Class Hub</a:t>
              </a:r>
            </a:p>
            <a:p>
              <a:pPr algn="ctr"/>
              <a:endParaRPr lang="en-US" sz="1200" dirty="0">
                <a:latin typeface="Comic Sans MS" panose="030F0702030302020204" pitchFamily="66" charset="0"/>
              </a:endParaRPr>
            </a:p>
            <a:p>
              <a:r>
                <a:rPr lang="en-US" sz="2400" dirty="0">
                  <a:solidFill>
                    <a:srgbClr val="0070C0"/>
                  </a:solidFill>
                  <a:latin typeface="Comic Sans MS" panose="030F0702030302020204" pitchFamily="66" charset="0"/>
                </a:rPr>
                <a:t>        https://bruinlearn.ucla.edu/courses/168646</a:t>
              </a:r>
            </a:p>
          </p:txBody>
        </p:sp>
      </p:grpSp>
      <p:grpSp>
        <p:nvGrpSpPr>
          <p:cNvPr id="28" name="Group 27">
            <a:extLst>
              <a:ext uri="{FF2B5EF4-FFF2-40B4-BE49-F238E27FC236}">
                <a16:creationId xmlns:a16="http://schemas.microsoft.com/office/drawing/2014/main" id="{8DBA50B1-49E7-4674-8E13-86D06343E489}"/>
              </a:ext>
            </a:extLst>
          </p:cNvPr>
          <p:cNvGrpSpPr/>
          <p:nvPr/>
        </p:nvGrpSpPr>
        <p:grpSpPr>
          <a:xfrm>
            <a:off x="797858" y="3625186"/>
            <a:ext cx="10811435" cy="1363233"/>
            <a:chOff x="797858" y="3625186"/>
            <a:chExt cx="10811435" cy="1363233"/>
          </a:xfrm>
        </p:grpSpPr>
        <p:grpSp>
          <p:nvGrpSpPr>
            <p:cNvPr id="25" name="Group 24">
              <a:extLst>
                <a:ext uri="{FF2B5EF4-FFF2-40B4-BE49-F238E27FC236}">
                  <a16:creationId xmlns:a16="http://schemas.microsoft.com/office/drawing/2014/main" id="{6D9AA8F8-EDC8-45BC-AC86-2E0D22096CA2}"/>
                </a:ext>
              </a:extLst>
            </p:cNvPr>
            <p:cNvGrpSpPr/>
            <p:nvPr/>
          </p:nvGrpSpPr>
          <p:grpSpPr>
            <a:xfrm>
              <a:off x="797858" y="3625186"/>
              <a:ext cx="10811435" cy="1363233"/>
              <a:chOff x="797858" y="3625186"/>
              <a:chExt cx="10811435" cy="1363233"/>
            </a:xfrm>
          </p:grpSpPr>
          <p:sp>
            <p:nvSpPr>
              <p:cNvPr id="6" name="Rectangle 5">
                <a:extLst>
                  <a:ext uri="{FF2B5EF4-FFF2-40B4-BE49-F238E27FC236}">
                    <a16:creationId xmlns:a16="http://schemas.microsoft.com/office/drawing/2014/main" id="{AAE47853-84F6-4E29-B2AD-982D0AF4C9F5}"/>
                  </a:ext>
                </a:extLst>
              </p:cNvPr>
              <p:cNvSpPr/>
              <p:nvPr/>
            </p:nvSpPr>
            <p:spPr>
              <a:xfrm>
                <a:off x="797858" y="3625186"/>
                <a:ext cx="10811435" cy="13632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1">
                <a:extLst>
                  <a:ext uri="{FF2B5EF4-FFF2-40B4-BE49-F238E27FC236}">
                    <a16:creationId xmlns:a16="http://schemas.microsoft.com/office/drawing/2014/main" id="{EA164472-BACB-4548-B25D-D4297A22DE8E}"/>
                  </a:ext>
                </a:extLst>
              </p:cNvPr>
              <p:cNvSpPr>
                <a:spLocks noChangeArrowheads="1"/>
              </p:cNvSpPr>
              <p:nvPr/>
            </p:nvSpPr>
            <p:spPr bwMode="auto">
              <a:xfrm>
                <a:off x="1757555" y="3757553"/>
                <a:ext cx="884321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400" dirty="0">
                    <a:latin typeface="Comic Sans MS" panose="030F0702030302020204" pitchFamily="66" charset="0"/>
                  </a:rPr>
                  <a:t>     Syllabus, Assignments, PPTs, Lectures Notes, Solutions</a:t>
                </a:r>
              </a:p>
              <a:p>
                <a:pPr algn="ctr"/>
                <a:endParaRPr lang="en-US" sz="1200" dirty="0">
                  <a:latin typeface="Comic Sans MS" panose="030F0702030302020204" pitchFamily="66" charset="0"/>
                </a:endParaRPr>
              </a:p>
              <a:p>
                <a:pPr algn="ctr"/>
                <a:r>
                  <a:rPr lang="en-US" sz="2400" dirty="0">
                    <a:solidFill>
                      <a:srgbClr val="0070C0"/>
                    </a:solidFill>
                    <a:latin typeface="Comic Sans MS" panose="030F0702030302020204" pitchFamily="66" charset="0"/>
                  </a:rPr>
                  <a:t>https://ucla-cs-131.github.io/fall-23-website</a:t>
                </a:r>
              </a:p>
            </p:txBody>
          </p:sp>
        </p:grpSp>
        <p:pic>
          <p:nvPicPr>
            <p:cNvPr id="27" name="Picture 26">
              <a:extLst>
                <a:ext uri="{FF2B5EF4-FFF2-40B4-BE49-F238E27FC236}">
                  <a16:creationId xmlns:a16="http://schemas.microsoft.com/office/drawing/2014/main" id="{BCD1071D-BC9F-4C35-B081-47A2BC5EA758}"/>
                </a:ext>
              </a:extLst>
            </p:cNvPr>
            <p:cNvPicPr>
              <a:picLocks noChangeAspect="1"/>
            </p:cNvPicPr>
            <p:nvPr/>
          </p:nvPicPr>
          <p:blipFill rotWithShape="1">
            <a:blip r:embed="rId7">
              <a:extLst>
                <a:ext uri="{28A0092B-C50C-407E-A947-70E740481C1C}">
                  <a14:useLocalDpi xmlns:a14="http://schemas.microsoft.com/office/drawing/2010/main" val="0"/>
                </a:ext>
              </a:extLst>
            </a:blip>
            <a:srcRect r="60571"/>
            <a:stretch/>
          </p:blipFill>
          <p:spPr>
            <a:xfrm>
              <a:off x="1757555" y="3692361"/>
              <a:ext cx="744071" cy="627473"/>
            </a:xfrm>
            <a:prstGeom prst="rect">
              <a:avLst/>
            </a:prstGeom>
          </p:spPr>
        </p:pic>
      </p:grpSp>
    </p:spTree>
    <p:extLst>
      <p:ext uri="{BB962C8B-B14F-4D97-AF65-F5344CB8AC3E}">
        <p14:creationId xmlns:p14="http://schemas.microsoft.com/office/powerpoint/2010/main" val="296928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4AFD68-7585-4A53-8369-9534485DC830}"/>
              </a:ext>
            </a:extLst>
          </p:cNvPr>
          <p:cNvPicPr>
            <a:picLocks noChangeAspect="1"/>
          </p:cNvPicPr>
          <p:nvPr/>
        </p:nvPicPr>
        <p:blipFill>
          <a:blip r:embed="rId2"/>
          <a:stretch>
            <a:fillRect/>
          </a:stretch>
        </p:blipFill>
        <p:spPr>
          <a:xfrm>
            <a:off x="2700338" y="1209675"/>
            <a:ext cx="6791325" cy="4438650"/>
          </a:xfrm>
          <a:prstGeom prst="rect">
            <a:avLst/>
          </a:prstGeom>
        </p:spPr>
      </p:pic>
    </p:spTree>
    <p:extLst>
      <p:ext uri="{BB962C8B-B14F-4D97-AF65-F5344CB8AC3E}">
        <p14:creationId xmlns:p14="http://schemas.microsoft.com/office/powerpoint/2010/main" val="140587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4A64-667D-4F16-822A-F8A994F45D47}"/>
              </a:ext>
            </a:extLst>
          </p:cNvPr>
          <p:cNvSpPr>
            <a:spLocks noGrp="1"/>
          </p:cNvSpPr>
          <p:nvPr>
            <p:ph type="title"/>
          </p:nvPr>
        </p:nvSpPr>
        <p:spPr/>
        <p:txBody>
          <a:bodyPr>
            <a:normAutofit/>
          </a:bodyPr>
          <a:lstStyle/>
          <a:p>
            <a:r>
              <a:rPr lang="en-US" sz="4800" dirty="0"/>
              <a:t>Programming and Starbucks?!?!</a:t>
            </a:r>
          </a:p>
        </p:txBody>
      </p:sp>
      <p:pic>
        <p:nvPicPr>
          <p:cNvPr id="5" name="Picture 4">
            <a:extLst>
              <a:ext uri="{FF2B5EF4-FFF2-40B4-BE49-F238E27FC236}">
                <a16:creationId xmlns:a16="http://schemas.microsoft.com/office/drawing/2014/main" id="{708AA9C3-0010-4B73-A38E-382971E64B39}"/>
              </a:ext>
            </a:extLst>
          </p:cNvPr>
          <p:cNvPicPr>
            <a:picLocks noChangeAspect="1"/>
          </p:cNvPicPr>
          <p:nvPr/>
        </p:nvPicPr>
        <p:blipFill rotWithShape="1">
          <a:blip r:embed="rId2"/>
          <a:srcRect l="34385" r="24753" b="13968"/>
          <a:stretch/>
        </p:blipFill>
        <p:spPr>
          <a:xfrm>
            <a:off x="8311285" y="800100"/>
            <a:ext cx="3752202" cy="4730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25155004-4EA1-41EE-985C-0665DD79D88B}"/>
              </a:ext>
            </a:extLst>
          </p:cNvPr>
          <p:cNvPicPr>
            <a:picLocks noChangeAspect="1"/>
          </p:cNvPicPr>
          <p:nvPr/>
        </p:nvPicPr>
        <p:blipFill>
          <a:blip r:embed="rId3"/>
          <a:stretch>
            <a:fillRect/>
          </a:stretch>
        </p:blipFill>
        <p:spPr>
          <a:xfrm>
            <a:off x="678181" y="2150421"/>
            <a:ext cx="4922520" cy="2557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7C286DF6-5F8B-4DDA-95DA-C49F2D887EE8}"/>
              </a:ext>
            </a:extLst>
          </p:cNvPr>
          <p:cNvSpPr txBox="1"/>
          <p:nvPr/>
        </p:nvSpPr>
        <p:spPr>
          <a:xfrm>
            <a:off x="6591300" y="2767279"/>
            <a:ext cx="870751" cy="1323439"/>
          </a:xfrm>
          <a:prstGeom prst="rect">
            <a:avLst/>
          </a:prstGeom>
          <a:noFill/>
        </p:spPr>
        <p:txBody>
          <a:bodyPr wrap="none" rtlCol="0">
            <a:spAutoFit/>
          </a:bodyPr>
          <a:lstStyle/>
          <a:p>
            <a:r>
              <a:rPr lang="en-US" sz="8000" dirty="0"/>
              <a:t>&amp;</a:t>
            </a:r>
          </a:p>
        </p:txBody>
      </p:sp>
    </p:spTree>
    <p:extLst>
      <p:ext uri="{BB962C8B-B14F-4D97-AF65-F5344CB8AC3E}">
        <p14:creationId xmlns:p14="http://schemas.microsoft.com/office/powerpoint/2010/main" val="286297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13323" name="Rectangle 11"/>
          <p:cNvSpPr>
            <a:spLocks noChangeArrowheads="1"/>
          </p:cNvSpPr>
          <p:nvPr/>
        </p:nvSpPr>
        <p:spPr bwMode="auto">
          <a:xfrm>
            <a:off x="531342" y="-4627"/>
            <a:ext cx="110345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Programming Languages are Like Starbucks Drinks</a:t>
            </a:r>
            <a:endParaRPr lang="en-US" sz="4000" dirty="0">
              <a:solidFill>
                <a:srgbClr val="FF0000"/>
              </a:solidFill>
              <a:latin typeface="Corbel" panose="020B0503020204020204" pitchFamily="34" charset="0"/>
            </a:endParaRPr>
          </a:p>
        </p:txBody>
      </p:sp>
      <p:grpSp>
        <p:nvGrpSpPr>
          <p:cNvPr id="9" name="Group 8">
            <a:extLst>
              <a:ext uri="{FF2B5EF4-FFF2-40B4-BE49-F238E27FC236}">
                <a16:creationId xmlns:a16="http://schemas.microsoft.com/office/drawing/2014/main" id="{49198AEF-6507-4CF4-8E0D-B7394C1F185E}"/>
              </a:ext>
            </a:extLst>
          </p:cNvPr>
          <p:cNvGrpSpPr/>
          <p:nvPr/>
        </p:nvGrpSpPr>
        <p:grpSpPr>
          <a:xfrm>
            <a:off x="757317" y="1670449"/>
            <a:ext cx="2291473" cy="2448853"/>
            <a:chOff x="2043993" y="1680909"/>
            <a:chExt cx="2886818" cy="3433386"/>
          </a:xfrm>
        </p:grpSpPr>
        <p:pic>
          <p:nvPicPr>
            <p:cNvPr id="4" name="Picture 3">
              <a:extLst>
                <a:ext uri="{FF2B5EF4-FFF2-40B4-BE49-F238E27FC236}">
                  <a16:creationId xmlns:a16="http://schemas.microsoft.com/office/drawing/2014/main" id="{B46EEA57-F39C-463F-AFF3-EE6D4EE98CDE}"/>
                </a:ext>
              </a:extLst>
            </p:cNvPr>
            <p:cNvPicPr>
              <a:picLocks noChangeAspect="1"/>
            </p:cNvPicPr>
            <p:nvPr/>
          </p:nvPicPr>
          <p:blipFill rotWithShape="1">
            <a:blip r:embed="rId3"/>
            <a:srcRect l="34385" r="24753" b="13968"/>
            <a:stretch/>
          </p:blipFill>
          <p:spPr>
            <a:xfrm>
              <a:off x="2573748" y="2044394"/>
              <a:ext cx="2187964" cy="3069901"/>
            </a:xfrm>
            <a:prstGeom prst="rect">
              <a:avLst/>
            </a:prstGeom>
          </p:spPr>
        </p:pic>
        <p:sp>
          <p:nvSpPr>
            <p:cNvPr id="23" name="TextBox 22">
              <a:extLst>
                <a:ext uri="{FF2B5EF4-FFF2-40B4-BE49-F238E27FC236}">
                  <a16:creationId xmlns:a16="http://schemas.microsoft.com/office/drawing/2014/main" id="{2FD8E531-712C-4F21-B9AC-9C4FC0C9FFB3}"/>
                </a:ext>
              </a:extLst>
            </p:cNvPr>
            <p:cNvSpPr txBox="1"/>
            <p:nvPr/>
          </p:nvSpPr>
          <p:spPr>
            <a:xfrm>
              <a:off x="2043993" y="1680909"/>
              <a:ext cx="2886818" cy="647272"/>
            </a:xfrm>
            <a:prstGeom prst="rect">
              <a:avLst/>
            </a:prstGeom>
            <a:noFill/>
          </p:spPr>
          <p:txBody>
            <a:bodyPr wrap="square" rtlCol="0">
              <a:spAutoFit/>
            </a:bodyPr>
            <a:lstStyle/>
            <a:p>
              <a:pPr algn="ctr"/>
              <a:r>
                <a:rPr lang="en-US" sz="2400" dirty="0">
                  <a:solidFill>
                    <a:srgbClr val="0070C0"/>
                  </a:solidFill>
                </a:rPr>
                <a:t>Coffee Drinks</a:t>
              </a:r>
            </a:p>
          </p:txBody>
        </p:sp>
      </p:grpSp>
      <p:grpSp>
        <p:nvGrpSpPr>
          <p:cNvPr id="12" name="Group 11">
            <a:extLst>
              <a:ext uri="{FF2B5EF4-FFF2-40B4-BE49-F238E27FC236}">
                <a16:creationId xmlns:a16="http://schemas.microsoft.com/office/drawing/2014/main" id="{1ABE2A06-BDA4-41CB-8576-DDA4D8FAC665}"/>
              </a:ext>
            </a:extLst>
          </p:cNvPr>
          <p:cNvGrpSpPr/>
          <p:nvPr/>
        </p:nvGrpSpPr>
        <p:grpSpPr>
          <a:xfrm>
            <a:off x="3384564" y="1693652"/>
            <a:ext cx="2178729" cy="2484265"/>
            <a:chOff x="4749655" y="2364277"/>
            <a:chExt cx="2744784" cy="3483035"/>
          </a:xfrm>
        </p:grpSpPr>
        <p:pic>
          <p:nvPicPr>
            <p:cNvPr id="6" name="Picture 5">
              <a:extLst>
                <a:ext uri="{FF2B5EF4-FFF2-40B4-BE49-F238E27FC236}">
                  <a16:creationId xmlns:a16="http://schemas.microsoft.com/office/drawing/2014/main" id="{65E6821D-B634-44BF-ADE6-81F2674D9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060" y="2870156"/>
              <a:ext cx="2453975" cy="2977156"/>
            </a:xfrm>
            <a:prstGeom prst="rect">
              <a:avLst/>
            </a:prstGeom>
          </p:spPr>
        </p:pic>
        <p:sp>
          <p:nvSpPr>
            <p:cNvPr id="25" name="TextBox 24">
              <a:extLst>
                <a:ext uri="{FF2B5EF4-FFF2-40B4-BE49-F238E27FC236}">
                  <a16:creationId xmlns:a16="http://schemas.microsoft.com/office/drawing/2014/main" id="{30352CE1-347E-4946-90F6-21F575B0BE2A}"/>
                </a:ext>
              </a:extLst>
            </p:cNvPr>
            <p:cNvSpPr txBox="1"/>
            <p:nvPr/>
          </p:nvSpPr>
          <p:spPr>
            <a:xfrm>
              <a:off x="4749655" y="2364277"/>
              <a:ext cx="2744784" cy="647272"/>
            </a:xfrm>
            <a:prstGeom prst="rect">
              <a:avLst/>
            </a:prstGeom>
            <a:noFill/>
          </p:spPr>
          <p:txBody>
            <a:bodyPr wrap="square" rtlCol="0">
              <a:spAutoFit/>
            </a:bodyPr>
            <a:lstStyle/>
            <a:p>
              <a:pPr algn="ctr"/>
              <a:r>
                <a:rPr lang="en-US" sz="2400" dirty="0">
                  <a:solidFill>
                    <a:srgbClr val="0070C0"/>
                  </a:solidFill>
                </a:rPr>
                <a:t>Hot Chocolate</a:t>
              </a:r>
            </a:p>
          </p:txBody>
        </p:sp>
      </p:grpSp>
      <p:grpSp>
        <p:nvGrpSpPr>
          <p:cNvPr id="27" name="Group 26">
            <a:extLst>
              <a:ext uri="{FF2B5EF4-FFF2-40B4-BE49-F238E27FC236}">
                <a16:creationId xmlns:a16="http://schemas.microsoft.com/office/drawing/2014/main" id="{DE364301-3B9A-4B3C-B5D9-0D86784C132F}"/>
              </a:ext>
            </a:extLst>
          </p:cNvPr>
          <p:cNvGrpSpPr/>
          <p:nvPr/>
        </p:nvGrpSpPr>
        <p:grpSpPr>
          <a:xfrm>
            <a:off x="6423241" y="1689750"/>
            <a:ext cx="1838863" cy="2376354"/>
            <a:chOff x="8305317" y="1149726"/>
            <a:chExt cx="2316617" cy="3331739"/>
          </a:xfrm>
        </p:grpSpPr>
        <p:pic>
          <p:nvPicPr>
            <p:cNvPr id="26" name="Picture 25">
              <a:extLst>
                <a:ext uri="{FF2B5EF4-FFF2-40B4-BE49-F238E27FC236}">
                  <a16:creationId xmlns:a16="http://schemas.microsoft.com/office/drawing/2014/main" id="{0A02C0D0-05CB-4048-BE87-597C3ADA9C44}"/>
                </a:ext>
              </a:extLst>
            </p:cNvPr>
            <p:cNvPicPr>
              <a:picLocks noChangeAspect="1"/>
            </p:cNvPicPr>
            <p:nvPr/>
          </p:nvPicPr>
          <p:blipFill rotWithShape="1">
            <a:blip r:embed="rId5">
              <a:extLst>
                <a:ext uri="{28A0092B-C50C-407E-A947-70E740481C1C}">
                  <a14:useLocalDpi xmlns:a14="http://schemas.microsoft.com/office/drawing/2010/main" val="0"/>
                </a:ext>
              </a:extLst>
            </a:blip>
            <a:srcRect r="13142" b="10658"/>
            <a:stretch/>
          </p:blipFill>
          <p:spPr>
            <a:xfrm>
              <a:off x="8305317" y="1860305"/>
              <a:ext cx="2316617" cy="2621160"/>
            </a:xfrm>
            <a:prstGeom prst="rect">
              <a:avLst/>
            </a:prstGeom>
          </p:spPr>
        </p:pic>
        <p:sp>
          <p:nvSpPr>
            <p:cNvPr id="33" name="TextBox 32">
              <a:extLst>
                <a:ext uri="{FF2B5EF4-FFF2-40B4-BE49-F238E27FC236}">
                  <a16:creationId xmlns:a16="http://schemas.microsoft.com/office/drawing/2014/main" id="{072BD2EA-7A0B-4062-B615-FA29A2D6330F}"/>
                </a:ext>
              </a:extLst>
            </p:cNvPr>
            <p:cNvSpPr txBox="1"/>
            <p:nvPr/>
          </p:nvSpPr>
          <p:spPr>
            <a:xfrm>
              <a:off x="8856911" y="1149726"/>
              <a:ext cx="1386427" cy="647272"/>
            </a:xfrm>
            <a:prstGeom prst="rect">
              <a:avLst/>
            </a:prstGeom>
            <a:noFill/>
          </p:spPr>
          <p:txBody>
            <a:bodyPr wrap="square" rtlCol="0">
              <a:spAutoFit/>
            </a:bodyPr>
            <a:lstStyle/>
            <a:p>
              <a:pPr algn="ctr"/>
              <a:r>
                <a:rPr lang="en-US" sz="2400" dirty="0">
                  <a:solidFill>
                    <a:srgbClr val="0070C0"/>
                  </a:solidFill>
                </a:rPr>
                <a:t>Teas</a:t>
              </a:r>
            </a:p>
          </p:txBody>
        </p:sp>
      </p:grpSp>
      <p:grpSp>
        <p:nvGrpSpPr>
          <p:cNvPr id="35" name="Group 34">
            <a:extLst>
              <a:ext uri="{FF2B5EF4-FFF2-40B4-BE49-F238E27FC236}">
                <a16:creationId xmlns:a16="http://schemas.microsoft.com/office/drawing/2014/main" id="{FEBC1606-647B-4C24-8912-CD6C1A572716}"/>
              </a:ext>
            </a:extLst>
          </p:cNvPr>
          <p:cNvGrpSpPr/>
          <p:nvPr/>
        </p:nvGrpSpPr>
        <p:grpSpPr>
          <a:xfrm>
            <a:off x="9237470" y="1697020"/>
            <a:ext cx="1623107" cy="2422282"/>
            <a:chOff x="8819937" y="3725202"/>
            <a:chExt cx="2044805" cy="3396132"/>
          </a:xfrm>
        </p:grpSpPr>
        <p:pic>
          <p:nvPicPr>
            <p:cNvPr id="34" name="Picture 33">
              <a:extLst>
                <a:ext uri="{FF2B5EF4-FFF2-40B4-BE49-F238E27FC236}">
                  <a16:creationId xmlns:a16="http://schemas.microsoft.com/office/drawing/2014/main" id="{E50FC0E6-0165-4D64-87C3-D0E12BBB07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937" y="4555802"/>
              <a:ext cx="2044805" cy="2565532"/>
            </a:xfrm>
            <a:prstGeom prst="rect">
              <a:avLst/>
            </a:prstGeom>
          </p:spPr>
        </p:pic>
        <p:sp>
          <p:nvSpPr>
            <p:cNvPr id="36" name="TextBox 35">
              <a:extLst>
                <a:ext uri="{FF2B5EF4-FFF2-40B4-BE49-F238E27FC236}">
                  <a16:creationId xmlns:a16="http://schemas.microsoft.com/office/drawing/2014/main" id="{97B17FE2-90E1-4AA9-8965-AC30294C1BD5}"/>
                </a:ext>
              </a:extLst>
            </p:cNvPr>
            <p:cNvSpPr txBox="1"/>
            <p:nvPr/>
          </p:nvSpPr>
          <p:spPr>
            <a:xfrm>
              <a:off x="8960082" y="3725202"/>
              <a:ext cx="1386426" cy="647272"/>
            </a:xfrm>
            <a:prstGeom prst="rect">
              <a:avLst/>
            </a:prstGeom>
            <a:noFill/>
          </p:spPr>
          <p:txBody>
            <a:bodyPr wrap="square" rtlCol="0">
              <a:spAutoFit/>
            </a:bodyPr>
            <a:lstStyle/>
            <a:p>
              <a:pPr algn="ctr"/>
              <a:r>
                <a:rPr lang="en-US" sz="2400" dirty="0">
                  <a:solidFill>
                    <a:srgbClr val="0070C0"/>
                  </a:solidFill>
                </a:rPr>
                <a:t>Ciders</a:t>
              </a:r>
            </a:p>
          </p:txBody>
        </p:sp>
      </p:grpSp>
      <p:sp>
        <p:nvSpPr>
          <p:cNvPr id="37" name="TextBox 36">
            <a:extLst>
              <a:ext uri="{FF2B5EF4-FFF2-40B4-BE49-F238E27FC236}">
                <a16:creationId xmlns:a16="http://schemas.microsoft.com/office/drawing/2014/main" id="{FA7EFB73-40FC-499E-972A-99842B28FCF4}"/>
              </a:ext>
            </a:extLst>
          </p:cNvPr>
          <p:cNvSpPr txBox="1"/>
          <p:nvPr/>
        </p:nvSpPr>
        <p:spPr>
          <a:xfrm>
            <a:off x="2104767" y="1003872"/>
            <a:ext cx="7982465" cy="461665"/>
          </a:xfrm>
          <a:prstGeom prst="rect">
            <a:avLst/>
          </a:prstGeom>
          <a:noFill/>
        </p:spPr>
        <p:txBody>
          <a:bodyPr wrap="square" rtlCol="0">
            <a:spAutoFit/>
          </a:bodyPr>
          <a:lstStyle/>
          <a:p>
            <a:pPr algn="ctr"/>
            <a:r>
              <a:rPr lang="en-US" sz="2400" dirty="0"/>
              <a:t>Just as we have different </a:t>
            </a:r>
            <a:r>
              <a:rPr lang="en-US" sz="2400" dirty="0">
                <a:solidFill>
                  <a:srgbClr val="0070C0"/>
                </a:solidFill>
              </a:rPr>
              <a:t>classes of drinks</a:t>
            </a:r>
            <a:r>
              <a:rPr lang="en-US" sz="2400" dirty="0"/>
              <a:t>... </a:t>
            </a:r>
          </a:p>
        </p:txBody>
      </p:sp>
      <p:sp>
        <p:nvSpPr>
          <p:cNvPr id="39" name="TextBox 38">
            <a:extLst>
              <a:ext uri="{FF2B5EF4-FFF2-40B4-BE49-F238E27FC236}">
                <a16:creationId xmlns:a16="http://schemas.microsoft.com/office/drawing/2014/main" id="{7FB9B23B-07A2-427C-B327-A6508981DF56}"/>
              </a:ext>
            </a:extLst>
          </p:cNvPr>
          <p:cNvSpPr txBox="1"/>
          <p:nvPr/>
        </p:nvSpPr>
        <p:spPr>
          <a:xfrm>
            <a:off x="1641230" y="4274089"/>
            <a:ext cx="8909540" cy="461665"/>
          </a:xfrm>
          <a:prstGeom prst="rect">
            <a:avLst/>
          </a:prstGeom>
          <a:noFill/>
        </p:spPr>
        <p:txBody>
          <a:bodyPr wrap="square" rtlCol="0">
            <a:spAutoFit/>
          </a:bodyPr>
          <a:lstStyle/>
          <a:p>
            <a:pPr algn="ctr"/>
            <a:r>
              <a:rPr lang="en-US" sz="2400" dirty="0"/>
              <a:t>There are different programming language </a:t>
            </a:r>
            <a:r>
              <a:rPr lang="en-US" sz="2400" dirty="0">
                <a:solidFill>
                  <a:srgbClr val="FF0000"/>
                </a:solidFill>
              </a:rPr>
              <a:t>paradigms</a:t>
            </a:r>
            <a:r>
              <a:rPr lang="en-US" sz="2400" dirty="0"/>
              <a:t>:</a:t>
            </a:r>
          </a:p>
        </p:txBody>
      </p:sp>
      <p:grpSp>
        <p:nvGrpSpPr>
          <p:cNvPr id="47" name="Group 46">
            <a:extLst>
              <a:ext uri="{FF2B5EF4-FFF2-40B4-BE49-F238E27FC236}">
                <a16:creationId xmlns:a16="http://schemas.microsoft.com/office/drawing/2014/main" id="{55E1580F-B8D0-45D7-BD9D-862241E6BD57}"/>
              </a:ext>
            </a:extLst>
          </p:cNvPr>
          <p:cNvGrpSpPr/>
          <p:nvPr/>
        </p:nvGrpSpPr>
        <p:grpSpPr>
          <a:xfrm>
            <a:off x="757317" y="4945517"/>
            <a:ext cx="2291473" cy="1635340"/>
            <a:chOff x="748075" y="4801462"/>
            <a:chExt cx="2291473" cy="1635340"/>
          </a:xfrm>
        </p:grpSpPr>
        <p:pic>
          <p:nvPicPr>
            <p:cNvPr id="46" name="Picture 45">
              <a:extLst>
                <a:ext uri="{FF2B5EF4-FFF2-40B4-BE49-F238E27FC236}">
                  <a16:creationId xmlns:a16="http://schemas.microsoft.com/office/drawing/2014/main" id="{0139F4AE-AC35-4F70-BED3-0774C2489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137" y="5271454"/>
              <a:ext cx="1165348" cy="1165348"/>
            </a:xfrm>
            <a:prstGeom prst="rect">
              <a:avLst/>
            </a:prstGeom>
          </p:spPr>
        </p:pic>
        <p:sp>
          <p:nvSpPr>
            <p:cNvPr id="48" name="TextBox 47">
              <a:extLst>
                <a:ext uri="{FF2B5EF4-FFF2-40B4-BE49-F238E27FC236}">
                  <a16:creationId xmlns:a16="http://schemas.microsoft.com/office/drawing/2014/main" id="{C205E061-84B9-414E-9D97-4F19E1852557}"/>
                </a:ext>
              </a:extLst>
            </p:cNvPr>
            <p:cNvSpPr txBox="1"/>
            <p:nvPr/>
          </p:nvSpPr>
          <p:spPr>
            <a:xfrm>
              <a:off x="748075" y="4801462"/>
              <a:ext cx="2291473" cy="461665"/>
            </a:xfrm>
            <a:prstGeom prst="rect">
              <a:avLst/>
            </a:prstGeom>
            <a:noFill/>
          </p:spPr>
          <p:txBody>
            <a:bodyPr wrap="square" rtlCol="0">
              <a:spAutoFit/>
            </a:bodyPr>
            <a:lstStyle/>
            <a:p>
              <a:pPr algn="ctr"/>
              <a:r>
                <a:rPr lang="en-US" sz="2400" dirty="0">
                  <a:solidFill>
                    <a:srgbClr val="FF0000"/>
                  </a:solidFill>
                </a:rPr>
                <a:t>Imperative</a:t>
              </a:r>
            </a:p>
          </p:txBody>
        </p:sp>
      </p:grpSp>
      <p:grpSp>
        <p:nvGrpSpPr>
          <p:cNvPr id="53" name="Group 52">
            <a:extLst>
              <a:ext uri="{FF2B5EF4-FFF2-40B4-BE49-F238E27FC236}">
                <a16:creationId xmlns:a16="http://schemas.microsoft.com/office/drawing/2014/main" id="{2EF95551-031B-4DD8-9BBD-276B1F416A17}"/>
              </a:ext>
            </a:extLst>
          </p:cNvPr>
          <p:cNvGrpSpPr/>
          <p:nvPr/>
        </p:nvGrpSpPr>
        <p:grpSpPr>
          <a:xfrm>
            <a:off x="3114356" y="4945517"/>
            <a:ext cx="2719145" cy="1694328"/>
            <a:chOff x="3114356" y="4945517"/>
            <a:chExt cx="2719145" cy="1694328"/>
          </a:xfrm>
        </p:grpSpPr>
        <p:pic>
          <p:nvPicPr>
            <p:cNvPr id="52" name="Picture 51">
              <a:extLst>
                <a:ext uri="{FF2B5EF4-FFF2-40B4-BE49-F238E27FC236}">
                  <a16:creationId xmlns:a16="http://schemas.microsoft.com/office/drawing/2014/main" id="{59EB08D2-1C25-4CA6-830B-FB125A5D6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356" y="5474497"/>
              <a:ext cx="2719145" cy="1165348"/>
            </a:xfrm>
            <a:prstGeom prst="rect">
              <a:avLst/>
            </a:prstGeom>
          </p:spPr>
        </p:pic>
        <p:sp>
          <p:nvSpPr>
            <p:cNvPr id="54" name="TextBox 53">
              <a:extLst>
                <a:ext uri="{FF2B5EF4-FFF2-40B4-BE49-F238E27FC236}">
                  <a16:creationId xmlns:a16="http://schemas.microsoft.com/office/drawing/2014/main" id="{13646543-7D4B-4D65-904A-C822A5A91934}"/>
                </a:ext>
              </a:extLst>
            </p:cNvPr>
            <p:cNvSpPr txBox="1"/>
            <p:nvPr/>
          </p:nvSpPr>
          <p:spPr>
            <a:xfrm>
              <a:off x="3328193" y="4945517"/>
              <a:ext cx="2291473" cy="461665"/>
            </a:xfrm>
            <a:prstGeom prst="rect">
              <a:avLst/>
            </a:prstGeom>
            <a:noFill/>
          </p:spPr>
          <p:txBody>
            <a:bodyPr wrap="square" rtlCol="0">
              <a:spAutoFit/>
            </a:bodyPr>
            <a:lstStyle/>
            <a:p>
              <a:pPr algn="ctr"/>
              <a:r>
                <a:rPr lang="en-US" sz="2400" dirty="0">
                  <a:solidFill>
                    <a:srgbClr val="FF0000"/>
                  </a:solidFill>
                </a:rPr>
                <a:t>Object Oriented</a:t>
              </a:r>
            </a:p>
          </p:txBody>
        </p:sp>
      </p:grpSp>
      <p:grpSp>
        <p:nvGrpSpPr>
          <p:cNvPr id="57" name="Group 56">
            <a:extLst>
              <a:ext uri="{FF2B5EF4-FFF2-40B4-BE49-F238E27FC236}">
                <a16:creationId xmlns:a16="http://schemas.microsoft.com/office/drawing/2014/main" id="{6847FAEF-8336-4297-B476-A584485C5D5A}"/>
              </a:ext>
            </a:extLst>
          </p:cNvPr>
          <p:cNvGrpSpPr/>
          <p:nvPr/>
        </p:nvGrpSpPr>
        <p:grpSpPr>
          <a:xfrm>
            <a:off x="6196936" y="4970354"/>
            <a:ext cx="2291473" cy="1610503"/>
            <a:chOff x="5833501" y="4917094"/>
            <a:chExt cx="2291473" cy="1610503"/>
          </a:xfrm>
        </p:grpSpPr>
        <p:pic>
          <p:nvPicPr>
            <p:cNvPr id="56" name="Picture 55">
              <a:extLst>
                <a:ext uri="{FF2B5EF4-FFF2-40B4-BE49-F238E27FC236}">
                  <a16:creationId xmlns:a16="http://schemas.microsoft.com/office/drawing/2014/main" id="{B5684A13-7DDF-4F41-8EE6-9F3BB6ADDD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4726" y="5586744"/>
              <a:ext cx="1129023" cy="940853"/>
            </a:xfrm>
            <a:prstGeom prst="rect">
              <a:avLst/>
            </a:prstGeom>
          </p:spPr>
        </p:pic>
        <p:sp>
          <p:nvSpPr>
            <p:cNvPr id="58" name="TextBox 57">
              <a:extLst>
                <a:ext uri="{FF2B5EF4-FFF2-40B4-BE49-F238E27FC236}">
                  <a16:creationId xmlns:a16="http://schemas.microsoft.com/office/drawing/2014/main" id="{41F0043C-C1FF-4C66-AFD6-3C9DF5151752}"/>
                </a:ext>
              </a:extLst>
            </p:cNvPr>
            <p:cNvSpPr txBox="1"/>
            <p:nvPr/>
          </p:nvSpPr>
          <p:spPr>
            <a:xfrm>
              <a:off x="5833501" y="4917094"/>
              <a:ext cx="2291473" cy="461665"/>
            </a:xfrm>
            <a:prstGeom prst="rect">
              <a:avLst/>
            </a:prstGeom>
            <a:noFill/>
          </p:spPr>
          <p:txBody>
            <a:bodyPr wrap="square" rtlCol="0">
              <a:spAutoFit/>
            </a:bodyPr>
            <a:lstStyle/>
            <a:p>
              <a:pPr algn="ctr"/>
              <a:r>
                <a:rPr lang="en-US" sz="2400" dirty="0">
                  <a:solidFill>
                    <a:srgbClr val="FF0000"/>
                  </a:solidFill>
                </a:rPr>
                <a:t>Functional</a:t>
              </a:r>
            </a:p>
          </p:txBody>
        </p:sp>
      </p:grpSp>
      <p:grpSp>
        <p:nvGrpSpPr>
          <p:cNvPr id="61" name="Group 60">
            <a:extLst>
              <a:ext uri="{FF2B5EF4-FFF2-40B4-BE49-F238E27FC236}">
                <a16:creationId xmlns:a16="http://schemas.microsoft.com/office/drawing/2014/main" id="{A5A6067B-FCC4-4DF1-A6E6-2C8DDCFF2544}"/>
              </a:ext>
            </a:extLst>
          </p:cNvPr>
          <p:cNvGrpSpPr/>
          <p:nvPr/>
        </p:nvGrpSpPr>
        <p:grpSpPr>
          <a:xfrm>
            <a:off x="8903286" y="4967237"/>
            <a:ext cx="2291473" cy="1755592"/>
            <a:chOff x="8778954" y="4967237"/>
            <a:chExt cx="2291473" cy="1755592"/>
          </a:xfrm>
        </p:grpSpPr>
        <p:pic>
          <p:nvPicPr>
            <p:cNvPr id="60" name="Picture 59">
              <a:extLst>
                <a:ext uri="{FF2B5EF4-FFF2-40B4-BE49-F238E27FC236}">
                  <a16:creationId xmlns:a16="http://schemas.microsoft.com/office/drawing/2014/main" id="{DEBF2184-1092-47C7-A9F7-70DA2F16340B}"/>
                </a:ext>
              </a:extLst>
            </p:cNvPr>
            <p:cNvPicPr>
              <a:picLocks noChangeAspect="1"/>
            </p:cNvPicPr>
            <p:nvPr/>
          </p:nvPicPr>
          <p:blipFill rotWithShape="1">
            <a:blip r:embed="rId10"/>
            <a:srcRect l="16935" t="21837" r="16422" b="19889"/>
            <a:stretch/>
          </p:blipFill>
          <p:spPr>
            <a:xfrm>
              <a:off x="9210566" y="5473944"/>
              <a:ext cx="1428250" cy="1248885"/>
            </a:xfrm>
            <a:prstGeom prst="rect">
              <a:avLst/>
            </a:prstGeom>
          </p:spPr>
        </p:pic>
        <p:sp>
          <p:nvSpPr>
            <p:cNvPr id="62" name="TextBox 61">
              <a:extLst>
                <a:ext uri="{FF2B5EF4-FFF2-40B4-BE49-F238E27FC236}">
                  <a16:creationId xmlns:a16="http://schemas.microsoft.com/office/drawing/2014/main" id="{6982FBBD-41C5-47FC-838F-ADA350588B18}"/>
                </a:ext>
              </a:extLst>
            </p:cNvPr>
            <p:cNvSpPr txBox="1"/>
            <p:nvPr/>
          </p:nvSpPr>
          <p:spPr>
            <a:xfrm>
              <a:off x="8778954" y="4967237"/>
              <a:ext cx="2291473" cy="461665"/>
            </a:xfrm>
            <a:prstGeom prst="rect">
              <a:avLst/>
            </a:prstGeom>
            <a:noFill/>
          </p:spPr>
          <p:txBody>
            <a:bodyPr wrap="square" rtlCol="0">
              <a:spAutoFit/>
            </a:bodyPr>
            <a:lstStyle/>
            <a:p>
              <a:pPr algn="ctr"/>
              <a:r>
                <a:rPr lang="en-US" sz="2400" dirty="0">
                  <a:solidFill>
                    <a:srgbClr val="FF0000"/>
                  </a:solidFill>
                </a:rPr>
                <a:t>Logic</a:t>
              </a:r>
            </a:p>
          </p:txBody>
        </p:sp>
      </p:grpSp>
    </p:spTree>
    <p:extLst>
      <p:ext uri="{BB962C8B-B14F-4D97-AF65-F5344CB8AC3E}">
        <p14:creationId xmlns:p14="http://schemas.microsoft.com/office/powerpoint/2010/main" val="118042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1000"/>
                                        <p:tgtEl>
                                          <p:spTgt spid="47"/>
                                        </p:tgtEl>
                                      </p:cBhvr>
                                    </p:animEffect>
                                    <p:anim calcmode="lin" valueType="num">
                                      <p:cBhvr>
                                        <p:cTn id="54" dur="1000" fill="hold"/>
                                        <p:tgtEl>
                                          <p:spTgt spid="47"/>
                                        </p:tgtEl>
                                        <p:attrNameLst>
                                          <p:attrName>ppt_x</p:attrName>
                                        </p:attrNameLst>
                                      </p:cBhvr>
                                      <p:tavLst>
                                        <p:tav tm="0">
                                          <p:val>
                                            <p:strVal val="#ppt_x"/>
                                          </p:val>
                                        </p:tav>
                                        <p:tav tm="100000">
                                          <p:val>
                                            <p:strVal val="#ppt_x"/>
                                          </p:val>
                                        </p:tav>
                                      </p:tavLst>
                                    </p:anim>
                                    <p:anim calcmode="lin" valueType="num">
                                      <p:cBhvr>
                                        <p:cTn id="55" dur="1000" fill="hold"/>
                                        <p:tgtEl>
                                          <p:spTgt spid="47"/>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0"/>
                                        <p:tgtEl>
                                          <p:spTgt spid="53"/>
                                        </p:tgtEl>
                                      </p:cBhvr>
                                    </p:animEffect>
                                    <p:anim calcmode="lin" valueType="num">
                                      <p:cBhvr>
                                        <p:cTn id="60" dur="1000" fill="hold"/>
                                        <p:tgtEl>
                                          <p:spTgt spid="53"/>
                                        </p:tgtEl>
                                        <p:attrNameLst>
                                          <p:attrName>ppt_x</p:attrName>
                                        </p:attrNameLst>
                                      </p:cBhvr>
                                      <p:tavLst>
                                        <p:tav tm="0">
                                          <p:val>
                                            <p:strVal val="#ppt_x"/>
                                          </p:val>
                                        </p:tav>
                                        <p:tav tm="100000">
                                          <p:val>
                                            <p:strVal val="#ppt_x"/>
                                          </p:val>
                                        </p:tav>
                                      </p:tavLst>
                                    </p:anim>
                                    <p:anim calcmode="lin" valueType="num">
                                      <p:cBhvr>
                                        <p:cTn id="61" dur="1000" fill="hold"/>
                                        <p:tgtEl>
                                          <p:spTgt spid="53"/>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42" presetClass="entr" presetSubtype="0"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1000"/>
                                        <p:tgtEl>
                                          <p:spTgt spid="61"/>
                                        </p:tgtEl>
                                      </p:cBhvr>
                                    </p:animEffect>
                                    <p:anim calcmode="lin" valueType="num">
                                      <p:cBhvr>
                                        <p:cTn id="72" dur="1000" fill="hold"/>
                                        <p:tgtEl>
                                          <p:spTgt spid="61"/>
                                        </p:tgtEl>
                                        <p:attrNameLst>
                                          <p:attrName>ppt_x</p:attrName>
                                        </p:attrNameLst>
                                      </p:cBhvr>
                                      <p:tavLst>
                                        <p:tav tm="0">
                                          <p:val>
                                            <p:strVal val="#ppt_x"/>
                                          </p:val>
                                        </p:tav>
                                        <p:tav tm="100000">
                                          <p:val>
                                            <p:strVal val="#ppt_x"/>
                                          </p:val>
                                        </p:tav>
                                      </p:tavLst>
                                    </p:anim>
                                    <p:anim calcmode="lin" valueType="num">
                                      <p:cBhvr>
                                        <p:cTn id="73"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96891D5-68AB-48F0-B1E4-DCD62479DFEA}"/>
              </a:ext>
            </a:extLst>
          </p:cNvPr>
          <p:cNvSpPr/>
          <p:nvPr/>
        </p:nvSpPr>
        <p:spPr>
          <a:xfrm>
            <a:off x="885466" y="1388781"/>
            <a:ext cx="5103641" cy="2673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E21EDB5-C671-4413-ABED-B96CB0F76A87}"/>
              </a:ext>
            </a:extLst>
          </p:cNvPr>
          <p:cNvSpPr/>
          <p:nvPr/>
        </p:nvSpPr>
        <p:spPr>
          <a:xfrm>
            <a:off x="6547872" y="1388779"/>
            <a:ext cx="5103640" cy="2673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30662A8-29F0-42DE-92B4-4F6EA8F830C0}"/>
              </a:ext>
            </a:extLst>
          </p:cNvPr>
          <p:cNvSpPr/>
          <p:nvPr/>
        </p:nvSpPr>
        <p:spPr>
          <a:xfrm>
            <a:off x="887062" y="4126810"/>
            <a:ext cx="5103645" cy="267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1"/>
          <p:cNvSpPr>
            <a:spLocks noChangeArrowheads="1"/>
          </p:cNvSpPr>
          <p:nvPr/>
        </p:nvSpPr>
        <p:spPr bwMode="auto">
          <a:xfrm>
            <a:off x="1040521" y="-228219"/>
            <a:ext cx="1011095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The Major Language Paradigms</a:t>
            </a:r>
            <a:endParaRPr lang="en-US" sz="4000" dirty="0">
              <a:solidFill>
                <a:srgbClr val="FF0000"/>
              </a:solidFill>
              <a:latin typeface="Corbel" panose="020B0503020204020204" pitchFamily="34" charset="0"/>
            </a:endParaRPr>
          </a:p>
        </p:txBody>
      </p:sp>
      <p:sp>
        <p:nvSpPr>
          <p:cNvPr id="19" name="Rectangle 18">
            <a:extLst>
              <a:ext uri="{FF2B5EF4-FFF2-40B4-BE49-F238E27FC236}">
                <a16:creationId xmlns:a16="http://schemas.microsoft.com/office/drawing/2014/main" id="{43BF4820-AC17-4F23-8264-873D8DCBADB2}"/>
              </a:ext>
            </a:extLst>
          </p:cNvPr>
          <p:cNvSpPr/>
          <p:nvPr/>
        </p:nvSpPr>
        <p:spPr>
          <a:xfrm>
            <a:off x="6547871" y="4126810"/>
            <a:ext cx="5103643" cy="2673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DF2CAFC8-DF0B-45F8-BD7B-64BB625B9BD0}"/>
              </a:ext>
            </a:extLst>
          </p:cNvPr>
          <p:cNvSpPr/>
          <p:nvPr/>
        </p:nvSpPr>
        <p:spPr>
          <a:xfrm>
            <a:off x="5631870" y="2755572"/>
            <a:ext cx="1376992" cy="34163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p>
        </p:txBody>
      </p:sp>
      <p:sp>
        <p:nvSpPr>
          <p:cNvPr id="56" name="Hexagon 55">
            <a:extLst>
              <a:ext uri="{FF2B5EF4-FFF2-40B4-BE49-F238E27FC236}">
                <a16:creationId xmlns:a16="http://schemas.microsoft.com/office/drawing/2014/main" id="{0C1072BD-7E20-49CE-B18C-64EE3EAD36D9}"/>
              </a:ext>
            </a:extLst>
          </p:cNvPr>
          <p:cNvSpPr/>
          <p:nvPr/>
        </p:nvSpPr>
        <p:spPr>
          <a:xfrm rot="19566807">
            <a:off x="5548808" y="4015059"/>
            <a:ext cx="1376992" cy="34163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Scala</a:t>
            </a:r>
          </a:p>
        </p:txBody>
      </p:sp>
      <p:sp>
        <p:nvSpPr>
          <p:cNvPr id="57" name="TextBox 56">
            <a:extLst>
              <a:ext uri="{FF2B5EF4-FFF2-40B4-BE49-F238E27FC236}">
                <a16:creationId xmlns:a16="http://schemas.microsoft.com/office/drawing/2014/main" id="{ABC02BDC-2B8D-44EE-B223-1D9CAF07D39A}"/>
              </a:ext>
            </a:extLst>
          </p:cNvPr>
          <p:cNvSpPr txBox="1"/>
          <p:nvPr/>
        </p:nvSpPr>
        <p:spPr>
          <a:xfrm>
            <a:off x="787976" y="748030"/>
            <a:ext cx="10741172" cy="523220"/>
          </a:xfrm>
          <a:prstGeom prst="rect">
            <a:avLst/>
          </a:prstGeom>
          <a:noFill/>
        </p:spPr>
        <p:txBody>
          <a:bodyPr wrap="square" rtlCol="0">
            <a:spAutoFit/>
          </a:bodyPr>
          <a:lstStyle/>
          <a:p>
            <a:pPr algn="ctr"/>
            <a:r>
              <a:rPr lang="en-US" sz="2800" dirty="0"/>
              <a:t>This quarter, we're going to learn all of the major language paradigms!</a:t>
            </a:r>
          </a:p>
        </p:txBody>
      </p:sp>
      <p:sp>
        <p:nvSpPr>
          <p:cNvPr id="58" name="Hexagon 57">
            <a:extLst>
              <a:ext uri="{FF2B5EF4-FFF2-40B4-BE49-F238E27FC236}">
                <a16:creationId xmlns:a16="http://schemas.microsoft.com/office/drawing/2014/main" id="{80297617-32F6-4809-A4D6-2C60803614E5}"/>
              </a:ext>
            </a:extLst>
          </p:cNvPr>
          <p:cNvSpPr/>
          <p:nvPr/>
        </p:nvSpPr>
        <p:spPr>
          <a:xfrm>
            <a:off x="458754" y="1457896"/>
            <a:ext cx="1376992" cy="34163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p>
        </p:txBody>
      </p:sp>
      <p:sp>
        <p:nvSpPr>
          <p:cNvPr id="59" name="Hexagon 58">
            <a:extLst>
              <a:ext uri="{FF2B5EF4-FFF2-40B4-BE49-F238E27FC236}">
                <a16:creationId xmlns:a16="http://schemas.microsoft.com/office/drawing/2014/main" id="{41C8C4BD-B49A-4572-8DDC-F9E8E3A66D96}"/>
              </a:ext>
            </a:extLst>
          </p:cNvPr>
          <p:cNvSpPr/>
          <p:nvPr/>
        </p:nvSpPr>
        <p:spPr>
          <a:xfrm>
            <a:off x="439318" y="4203670"/>
            <a:ext cx="1376994" cy="341637"/>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Haskell</a:t>
            </a:r>
          </a:p>
        </p:txBody>
      </p:sp>
      <p:sp>
        <p:nvSpPr>
          <p:cNvPr id="60" name="Hexagon 59">
            <a:extLst>
              <a:ext uri="{FF2B5EF4-FFF2-40B4-BE49-F238E27FC236}">
                <a16:creationId xmlns:a16="http://schemas.microsoft.com/office/drawing/2014/main" id="{B2B58E25-96EF-43F9-9176-D7191932C024}"/>
              </a:ext>
            </a:extLst>
          </p:cNvPr>
          <p:cNvSpPr/>
          <p:nvPr/>
        </p:nvSpPr>
        <p:spPr>
          <a:xfrm>
            <a:off x="10477752" y="1434515"/>
            <a:ext cx="1604555" cy="34163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Smalltalk</a:t>
            </a:r>
          </a:p>
        </p:txBody>
      </p:sp>
      <p:sp>
        <p:nvSpPr>
          <p:cNvPr id="61" name="Hexagon 60">
            <a:extLst>
              <a:ext uri="{FF2B5EF4-FFF2-40B4-BE49-F238E27FC236}">
                <a16:creationId xmlns:a16="http://schemas.microsoft.com/office/drawing/2014/main" id="{004B64AE-8F2E-474D-AFAC-ABCB4A82C582}"/>
              </a:ext>
            </a:extLst>
          </p:cNvPr>
          <p:cNvSpPr/>
          <p:nvPr/>
        </p:nvSpPr>
        <p:spPr>
          <a:xfrm>
            <a:off x="10708790" y="4172846"/>
            <a:ext cx="1390469" cy="34163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Prolog</a:t>
            </a:r>
          </a:p>
        </p:txBody>
      </p:sp>
      <p:sp>
        <p:nvSpPr>
          <p:cNvPr id="62" name="Speech Bubble: Rectangle with Corners Rounded 23">
            <a:extLst>
              <a:ext uri="{FF2B5EF4-FFF2-40B4-BE49-F238E27FC236}">
                <a16:creationId xmlns:a16="http://schemas.microsoft.com/office/drawing/2014/main" id="{2BDA850D-2D8E-46CE-967E-976423AC8A93}"/>
              </a:ext>
            </a:extLst>
          </p:cNvPr>
          <p:cNvSpPr/>
          <p:nvPr/>
        </p:nvSpPr>
        <p:spPr>
          <a:xfrm>
            <a:off x="4996244" y="159817"/>
            <a:ext cx="3911088" cy="1143000"/>
          </a:xfrm>
          <a:prstGeom prst="wedgeRoundRectCallout">
            <a:avLst>
              <a:gd name="adj1" fmla="val -17902"/>
              <a:gd name="adj2" fmla="val 181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just like coffee drinks, many languages are hybrids!</a:t>
            </a:r>
          </a:p>
        </p:txBody>
      </p:sp>
      <p:sp>
        <p:nvSpPr>
          <p:cNvPr id="23" name="TextBox 22">
            <a:extLst>
              <a:ext uri="{FF2B5EF4-FFF2-40B4-BE49-F238E27FC236}">
                <a16:creationId xmlns:a16="http://schemas.microsoft.com/office/drawing/2014/main" id="{2064175C-C20D-4119-8ABA-D0C51D0151ED}"/>
              </a:ext>
            </a:extLst>
          </p:cNvPr>
          <p:cNvSpPr txBox="1"/>
          <p:nvPr/>
        </p:nvSpPr>
        <p:spPr>
          <a:xfrm>
            <a:off x="6547872" y="1459560"/>
            <a:ext cx="5096686" cy="2277547"/>
          </a:xfrm>
          <a:prstGeom prst="rect">
            <a:avLst/>
          </a:prstGeom>
          <a:noFill/>
        </p:spPr>
        <p:txBody>
          <a:bodyPr wrap="square" rtlCol="0">
            <a:spAutoFit/>
          </a:bodyPr>
          <a:lstStyle/>
          <a:p>
            <a:pPr algn="ctr"/>
            <a:r>
              <a:rPr lang="en-US" sz="2400" dirty="0">
                <a:solidFill>
                  <a:schemeClr val="accent2">
                    <a:lumMod val="40000"/>
                    <a:lumOff val="60000"/>
                  </a:schemeClr>
                </a:solidFill>
              </a:rPr>
              <a:t>OOP Languages</a:t>
            </a:r>
          </a:p>
          <a:p>
            <a:pPr algn="ctr"/>
            <a:endParaRPr lang="en-US" dirty="0"/>
          </a:p>
          <a:p>
            <a:pPr algn="ctr"/>
            <a:r>
              <a:rPr lang="en-US" sz="2000" dirty="0">
                <a:solidFill>
                  <a:schemeClr val="bg1"/>
                </a:solidFill>
              </a:rPr>
              <a:t>Programs are organized into classes and objects which send messages, e.g., </a:t>
            </a:r>
            <a:r>
              <a:rPr lang="en-US" sz="2000" dirty="0">
                <a:solidFill>
                  <a:schemeClr val="accent2">
                    <a:lumMod val="20000"/>
                    <a:lumOff val="80000"/>
                  </a:schemeClr>
                </a:solidFill>
              </a:rPr>
              <a:t>obj.msg(x)</a:t>
            </a:r>
            <a:r>
              <a:rPr lang="en-US" sz="2000" dirty="0">
                <a:solidFill>
                  <a:schemeClr val="bg1"/>
                </a:solidFill>
              </a:rPr>
              <a:t>, to each other to get things done.</a:t>
            </a:r>
          </a:p>
          <a:p>
            <a:pPr algn="ctr"/>
            <a:endParaRPr lang="en-US" sz="2000" dirty="0">
              <a:solidFill>
                <a:schemeClr val="bg1"/>
              </a:solidFill>
            </a:endParaRPr>
          </a:p>
          <a:p>
            <a:r>
              <a:rPr lang="en-US" sz="2000" dirty="0">
                <a:solidFill>
                  <a:schemeClr val="accent6">
                    <a:lumMod val="40000"/>
                    <a:lumOff val="60000"/>
                  </a:schemeClr>
                </a:solidFill>
                <a:latin typeface="Consolas" panose="020B0609020204030204" pitchFamily="49" charset="0"/>
              </a:rPr>
              <a:t>        class Dog { ... };</a:t>
            </a:r>
          </a:p>
        </p:txBody>
      </p:sp>
      <p:sp>
        <p:nvSpPr>
          <p:cNvPr id="24" name="TextBox 23">
            <a:extLst>
              <a:ext uri="{FF2B5EF4-FFF2-40B4-BE49-F238E27FC236}">
                <a16:creationId xmlns:a16="http://schemas.microsoft.com/office/drawing/2014/main" id="{89440FF1-9DF7-46DB-B47A-BCC30B6D6491}"/>
              </a:ext>
            </a:extLst>
          </p:cNvPr>
          <p:cNvSpPr txBox="1"/>
          <p:nvPr/>
        </p:nvSpPr>
        <p:spPr>
          <a:xfrm>
            <a:off x="883288" y="1465642"/>
            <a:ext cx="5103641" cy="2585325"/>
          </a:xfrm>
          <a:prstGeom prst="rect">
            <a:avLst/>
          </a:prstGeom>
          <a:noFill/>
        </p:spPr>
        <p:txBody>
          <a:bodyPr wrap="square" rtlCol="0">
            <a:spAutoFit/>
          </a:bodyPr>
          <a:lstStyle/>
          <a:p>
            <a:pPr algn="ctr"/>
            <a:r>
              <a:rPr lang="en-US" sz="2400" dirty="0">
                <a:solidFill>
                  <a:schemeClr val="accent2">
                    <a:lumMod val="40000"/>
                    <a:lumOff val="60000"/>
                  </a:schemeClr>
                </a:solidFill>
              </a:rPr>
              <a:t>Imperative Languages</a:t>
            </a:r>
          </a:p>
          <a:p>
            <a:pPr algn="ctr"/>
            <a:endParaRPr lang="en-US" sz="1200" dirty="0"/>
          </a:p>
          <a:p>
            <a:pPr algn="ctr"/>
            <a:endParaRPr lang="en-US" sz="1200" dirty="0"/>
          </a:p>
          <a:p>
            <a:pPr algn="ctr"/>
            <a:r>
              <a:rPr lang="en-US" sz="2000" dirty="0">
                <a:solidFill>
                  <a:schemeClr val="bg1"/>
                </a:solidFill>
              </a:rPr>
              <a:t>What you're used to - programs are a made up of statements, loops, and mutable variables. </a:t>
            </a:r>
          </a:p>
          <a:p>
            <a:pPr algn="ctr"/>
            <a:endParaRPr lang="en-US" sz="1400" dirty="0">
              <a:solidFill>
                <a:schemeClr val="bg1"/>
              </a:solidFill>
            </a:endParaRPr>
          </a:p>
          <a:p>
            <a:r>
              <a:rPr lang="en-US" sz="2000" dirty="0">
                <a:solidFill>
                  <a:schemeClr val="accent6">
                    <a:lumMod val="40000"/>
                    <a:lumOff val="60000"/>
                  </a:schemeClr>
                </a:solidFill>
              </a:rPr>
              <a:t>                               int a = 0;</a:t>
            </a:r>
            <a:br>
              <a:rPr lang="en-US" sz="2000" dirty="0">
                <a:solidFill>
                  <a:schemeClr val="accent6">
                    <a:lumMod val="40000"/>
                    <a:lumOff val="60000"/>
                  </a:schemeClr>
                </a:solidFill>
              </a:rPr>
            </a:br>
            <a:r>
              <a:rPr lang="en-US" sz="2000" dirty="0">
                <a:solidFill>
                  <a:schemeClr val="accent6">
                    <a:lumMod val="40000"/>
                    <a:lumOff val="60000"/>
                  </a:schemeClr>
                </a:solidFill>
              </a:rPr>
              <a:t>                               while (a++ &lt; 100)</a:t>
            </a:r>
          </a:p>
          <a:p>
            <a:r>
              <a:rPr lang="en-US" sz="2000" dirty="0">
                <a:solidFill>
                  <a:schemeClr val="accent6">
                    <a:lumMod val="40000"/>
                    <a:lumOff val="60000"/>
                  </a:schemeClr>
                </a:solidFill>
              </a:rPr>
              <a:t>                                     </a:t>
            </a:r>
            <a:r>
              <a:rPr lang="en-US" sz="2000" dirty="0" err="1">
                <a:solidFill>
                  <a:schemeClr val="accent6">
                    <a:lumMod val="40000"/>
                    <a:lumOff val="60000"/>
                  </a:schemeClr>
                </a:solidFill>
              </a:rPr>
              <a:t>cout</a:t>
            </a:r>
            <a:r>
              <a:rPr lang="en-US" sz="2000" dirty="0">
                <a:solidFill>
                  <a:schemeClr val="accent6">
                    <a:lumMod val="40000"/>
                    <a:lumOff val="60000"/>
                  </a:schemeClr>
                </a:solidFill>
              </a:rPr>
              <a:t> &lt;&lt; a &lt;&lt; </a:t>
            </a:r>
            <a:r>
              <a:rPr lang="en-US" sz="2000" dirty="0" err="1">
                <a:solidFill>
                  <a:schemeClr val="accent6">
                    <a:lumMod val="40000"/>
                    <a:lumOff val="60000"/>
                  </a:schemeClr>
                </a:solidFill>
              </a:rPr>
              <a:t>endl</a:t>
            </a:r>
            <a:r>
              <a:rPr lang="en-US" sz="2000" dirty="0">
                <a:solidFill>
                  <a:schemeClr val="accent6">
                    <a:lumMod val="40000"/>
                    <a:lumOff val="60000"/>
                  </a:schemeClr>
                </a:solidFill>
              </a:rPr>
              <a:t>;</a:t>
            </a:r>
          </a:p>
        </p:txBody>
      </p:sp>
      <p:sp>
        <p:nvSpPr>
          <p:cNvPr id="25" name="TextBox 24">
            <a:extLst>
              <a:ext uri="{FF2B5EF4-FFF2-40B4-BE49-F238E27FC236}">
                <a16:creationId xmlns:a16="http://schemas.microsoft.com/office/drawing/2014/main" id="{7AD6A243-8AD0-4043-8937-9D9B6E50748A}"/>
              </a:ext>
            </a:extLst>
          </p:cNvPr>
          <p:cNvSpPr txBox="1"/>
          <p:nvPr/>
        </p:nvSpPr>
        <p:spPr>
          <a:xfrm>
            <a:off x="787976" y="4203670"/>
            <a:ext cx="5225460" cy="2585323"/>
          </a:xfrm>
          <a:prstGeom prst="rect">
            <a:avLst/>
          </a:prstGeom>
          <a:noFill/>
        </p:spPr>
        <p:txBody>
          <a:bodyPr wrap="square" rtlCol="0">
            <a:spAutoFit/>
          </a:bodyPr>
          <a:lstStyle/>
          <a:p>
            <a:pPr algn="ctr"/>
            <a:r>
              <a:rPr lang="en-US" sz="2400" dirty="0">
                <a:solidFill>
                  <a:schemeClr val="accent2">
                    <a:lumMod val="40000"/>
                    <a:lumOff val="60000"/>
                  </a:schemeClr>
                </a:solidFill>
              </a:rPr>
              <a:t>Functional Languages</a:t>
            </a:r>
          </a:p>
          <a:p>
            <a:pPr algn="ctr"/>
            <a:endParaRPr lang="en-US" dirty="0"/>
          </a:p>
          <a:p>
            <a:pPr algn="ctr"/>
            <a:r>
              <a:rPr lang="en-US" sz="2000" dirty="0">
                <a:solidFill>
                  <a:schemeClr val="bg1"/>
                </a:solidFill>
              </a:rPr>
              <a:t>Programs are made up of math-like functions. No statements or iteration, only expressions, functions, constants and recursion!</a:t>
            </a:r>
          </a:p>
          <a:p>
            <a:pPr algn="ctr"/>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    </a:t>
            </a:r>
            <a:r>
              <a:rPr lang="en-US" sz="2000" dirty="0">
                <a:solidFill>
                  <a:schemeClr val="accent2">
                    <a:lumMod val="40000"/>
                    <a:lumOff val="60000"/>
                  </a:schemeClr>
                </a:solidFill>
                <a:latin typeface="Consolas" panose="020B0609020204030204" pitchFamily="49" charset="0"/>
              </a:rPr>
              <a:t>f</a:t>
            </a:r>
            <a:r>
              <a:rPr lang="en-US" sz="2000" dirty="0">
                <a:solidFill>
                  <a:schemeClr val="bg1"/>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n</a:t>
            </a:r>
            <a:r>
              <a:rPr lang="en-US" sz="2000" dirty="0">
                <a:solidFill>
                  <a:schemeClr val="bg1"/>
                </a:solidFill>
                <a:latin typeface="Consolas" panose="020B0609020204030204" pitchFamily="49" charset="0"/>
              </a:rPr>
              <a:t>) = if </a:t>
            </a:r>
            <a:r>
              <a:rPr lang="en-US" sz="2000" dirty="0">
                <a:solidFill>
                  <a:schemeClr val="accent6">
                    <a:lumMod val="40000"/>
                    <a:lumOff val="60000"/>
                  </a:schemeClr>
                </a:solidFill>
                <a:latin typeface="Consolas" panose="020B0609020204030204" pitchFamily="49" charset="0"/>
              </a:rPr>
              <a:t>n</a:t>
            </a:r>
            <a:r>
              <a:rPr lang="en-US" sz="2000" dirty="0">
                <a:solidFill>
                  <a:schemeClr val="bg1"/>
                </a:solidFill>
                <a:latin typeface="Consolas" panose="020B0609020204030204" pitchFamily="49" charset="0"/>
              </a:rPr>
              <a:t>&gt;0 then </a:t>
            </a:r>
            <a:r>
              <a:rPr lang="en-US" sz="2000" dirty="0">
                <a:solidFill>
                  <a:schemeClr val="accent6">
                    <a:lumMod val="40000"/>
                    <a:lumOff val="60000"/>
                  </a:schemeClr>
                </a:solidFill>
                <a:latin typeface="Consolas" panose="020B0609020204030204" pitchFamily="49" charset="0"/>
              </a:rPr>
              <a:t>n</a:t>
            </a:r>
            <a:r>
              <a:rPr lang="en-US" sz="2000" dirty="0">
                <a:solidFill>
                  <a:schemeClr val="bg1"/>
                </a:solidFill>
                <a:latin typeface="Consolas" panose="020B0609020204030204" pitchFamily="49" charset="0"/>
              </a:rPr>
              <a:t>*</a:t>
            </a:r>
            <a:r>
              <a:rPr lang="en-US" sz="2000" dirty="0">
                <a:solidFill>
                  <a:schemeClr val="accent2">
                    <a:lumMod val="40000"/>
                    <a:lumOff val="60000"/>
                  </a:schemeClr>
                </a:solidFill>
                <a:latin typeface="Consolas" panose="020B0609020204030204" pitchFamily="49" charset="0"/>
              </a:rPr>
              <a:t>f</a:t>
            </a:r>
            <a:r>
              <a:rPr lang="en-US" sz="2000" dirty="0">
                <a:solidFill>
                  <a:schemeClr val="bg1"/>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n</a:t>
            </a:r>
            <a:r>
              <a:rPr lang="en-US" sz="2000" dirty="0">
                <a:solidFill>
                  <a:schemeClr val="bg1"/>
                </a:solidFill>
                <a:latin typeface="Consolas" panose="020B0609020204030204" pitchFamily="49" charset="0"/>
              </a:rPr>
              <a:t>-1) </a:t>
            </a:r>
          </a:p>
          <a:p>
            <a:r>
              <a:rPr lang="en-US" sz="2000" dirty="0">
                <a:solidFill>
                  <a:schemeClr val="bg1"/>
                </a:solidFill>
                <a:latin typeface="Consolas" panose="020B0609020204030204" pitchFamily="49" charset="0"/>
              </a:rPr>
              <a:t>                  else 1</a:t>
            </a:r>
          </a:p>
        </p:txBody>
      </p:sp>
      <p:sp>
        <p:nvSpPr>
          <p:cNvPr id="26" name="TextBox 25">
            <a:extLst>
              <a:ext uri="{FF2B5EF4-FFF2-40B4-BE49-F238E27FC236}">
                <a16:creationId xmlns:a16="http://schemas.microsoft.com/office/drawing/2014/main" id="{B270B597-842F-4E21-A34C-8EAFEE733388}"/>
              </a:ext>
            </a:extLst>
          </p:cNvPr>
          <p:cNvSpPr txBox="1"/>
          <p:nvPr/>
        </p:nvSpPr>
        <p:spPr>
          <a:xfrm>
            <a:off x="6580103" y="4212630"/>
            <a:ext cx="5071411" cy="2369881"/>
          </a:xfrm>
          <a:prstGeom prst="rect">
            <a:avLst/>
          </a:prstGeom>
          <a:noFill/>
        </p:spPr>
        <p:txBody>
          <a:bodyPr wrap="square" rtlCol="0">
            <a:spAutoFit/>
          </a:bodyPr>
          <a:lstStyle/>
          <a:p>
            <a:pPr algn="ctr"/>
            <a:r>
              <a:rPr lang="en-US" sz="2400" dirty="0">
                <a:solidFill>
                  <a:schemeClr val="accent2">
                    <a:lumMod val="40000"/>
                    <a:lumOff val="60000"/>
                  </a:schemeClr>
                </a:solidFill>
              </a:rPr>
              <a:t>Logic Languages</a:t>
            </a:r>
          </a:p>
          <a:p>
            <a:pPr algn="ctr"/>
            <a:endParaRPr lang="en-US" sz="1200" dirty="0"/>
          </a:p>
          <a:p>
            <a:pPr algn="ctr"/>
            <a:r>
              <a:rPr lang="en-US" sz="2000" dirty="0">
                <a:solidFill>
                  <a:schemeClr val="bg1"/>
                </a:solidFill>
              </a:rPr>
              <a:t>Programs define a set of facts, e.g.: </a:t>
            </a:r>
          </a:p>
          <a:p>
            <a:pPr algn="ctr"/>
            <a:r>
              <a:rPr lang="en-US" sz="2000" dirty="0">
                <a:solidFill>
                  <a:schemeClr val="accent6">
                    <a:lumMod val="40000"/>
                    <a:lumOff val="60000"/>
                  </a:schemeClr>
                </a:solidFill>
              </a:rPr>
              <a:t>like</a:t>
            </a:r>
            <a:r>
              <a:rPr lang="en-US" sz="2000" dirty="0">
                <a:solidFill>
                  <a:schemeClr val="bg1"/>
                </a:solidFill>
              </a:rPr>
              <a:t>(</a:t>
            </a:r>
            <a:r>
              <a:rPr lang="en-US" sz="2000" dirty="0">
                <a:solidFill>
                  <a:srgbClr val="C2FFF0"/>
                </a:solidFill>
              </a:rPr>
              <a:t>dogs</a:t>
            </a:r>
            <a:r>
              <a:rPr lang="en-US" sz="2000" dirty="0">
                <a:solidFill>
                  <a:schemeClr val="bg1"/>
                </a:solidFill>
              </a:rPr>
              <a:t>, </a:t>
            </a:r>
            <a:r>
              <a:rPr lang="en-US" sz="2000" dirty="0">
                <a:solidFill>
                  <a:schemeClr val="accent4">
                    <a:lumMod val="40000"/>
                    <a:lumOff val="60000"/>
                  </a:schemeClr>
                </a:solidFill>
              </a:rPr>
              <a:t>meat</a:t>
            </a:r>
            <a:r>
              <a:rPr lang="en-US" sz="2000" dirty="0">
                <a:solidFill>
                  <a:schemeClr val="bg1"/>
                </a:solidFill>
              </a:rPr>
              <a:t>), </a:t>
            </a:r>
            <a:r>
              <a:rPr lang="en-US" sz="2000" dirty="0">
                <a:solidFill>
                  <a:schemeClr val="accent6">
                    <a:lumMod val="40000"/>
                    <a:lumOff val="60000"/>
                  </a:schemeClr>
                </a:solidFill>
              </a:rPr>
              <a:t>category</a:t>
            </a:r>
            <a:r>
              <a:rPr lang="en-US" sz="2000" dirty="0">
                <a:solidFill>
                  <a:schemeClr val="bg1"/>
                </a:solidFill>
              </a:rPr>
              <a:t>(</a:t>
            </a:r>
            <a:r>
              <a:rPr lang="en-US" sz="2000" dirty="0">
                <a:solidFill>
                  <a:srgbClr val="C2FFF0"/>
                </a:solidFill>
              </a:rPr>
              <a:t>beef</a:t>
            </a:r>
            <a:r>
              <a:rPr lang="en-US" sz="2000" dirty="0">
                <a:solidFill>
                  <a:schemeClr val="bg1"/>
                </a:solidFill>
              </a:rPr>
              <a:t>, </a:t>
            </a:r>
            <a:r>
              <a:rPr lang="en-US" sz="2000" dirty="0">
                <a:solidFill>
                  <a:schemeClr val="accent4">
                    <a:lumMod val="40000"/>
                    <a:lumOff val="60000"/>
                  </a:schemeClr>
                </a:solidFill>
              </a:rPr>
              <a:t>meat</a:t>
            </a:r>
            <a:r>
              <a:rPr lang="en-US" sz="2000" dirty="0">
                <a:solidFill>
                  <a:schemeClr val="bg1"/>
                </a:solidFill>
              </a:rPr>
              <a:t>).</a:t>
            </a:r>
            <a:br>
              <a:rPr lang="en-US" sz="2000" dirty="0">
                <a:solidFill>
                  <a:schemeClr val="bg1"/>
                </a:solidFill>
              </a:rPr>
            </a:br>
            <a:endParaRPr lang="en-US" sz="500" dirty="0">
              <a:solidFill>
                <a:schemeClr val="bg1"/>
              </a:solidFill>
            </a:endParaRPr>
          </a:p>
          <a:p>
            <a:pPr algn="ctr"/>
            <a:r>
              <a:rPr lang="en-US" sz="2000" dirty="0">
                <a:solidFill>
                  <a:schemeClr val="bg1"/>
                </a:solidFill>
              </a:rPr>
              <a:t>Programs also define rules:</a:t>
            </a:r>
          </a:p>
          <a:p>
            <a:pPr algn="ctr"/>
            <a:r>
              <a:rPr lang="en-US" sz="2000" dirty="0">
                <a:solidFill>
                  <a:schemeClr val="accent6">
                    <a:lumMod val="40000"/>
                    <a:lumOff val="60000"/>
                  </a:schemeClr>
                </a:solidFill>
              </a:rPr>
              <a:t>likes</a:t>
            </a:r>
            <a:r>
              <a:rPr lang="en-US" sz="2000" dirty="0">
                <a:solidFill>
                  <a:schemeClr val="bg1"/>
                </a:solidFill>
              </a:rPr>
              <a:t>(</a:t>
            </a:r>
            <a:r>
              <a:rPr lang="en-US" sz="2000" dirty="0">
                <a:solidFill>
                  <a:srgbClr val="C2FFF0"/>
                </a:solidFill>
              </a:rPr>
              <a:t>A</a:t>
            </a:r>
            <a:r>
              <a:rPr lang="en-US" sz="2000" dirty="0">
                <a:solidFill>
                  <a:schemeClr val="bg1"/>
                </a:solidFill>
              </a:rPr>
              <a:t>,</a:t>
            </a:r>
            <a:r>
              <a:rPr lang="en-US" sz="2000" dirty="0">
                <a:solidFill>
                  <a:schemeClr val="accent4">
                    <a:lumMod val="40000"/>
                    <a:lumOff val="60000"/>
                  </a:schemeClr>
                </a:solidFill>
              </a:rPr>
              <a:t>C</a:t>
            </a:r>
            <a:r>
              <a:rPr lang="en-US" sz="2000" dirty="0">
                <a:solidFill>
                  <a:schemeClr val="bg1"/>
                </a:solidFill>
              </a:rPr>
              <a:t>): if </a:t>
            </a:r>
            <a:r>
              <a:rPr lang="en-US" sz="2000" dirty="0">
                <a:solidFill>
                  <a:schemeClr val="accent6">
                    <a:lumMod val="40000"/>
                    <a:lumOff val="60000"/>
                  </a:schemeClr>
                </a:solidFill>
              </a:rPr>
              <a:t>like</a:t>
            </a:r>
            <a:r>
              <a:rPr lang="en-US" sz="2000" dirty="0">
                <a:solidFill>
                  <a:schemeClr val="bg1"/>
                </a:solidFill>
              </a:rPr>
              <a:t>(</a:t>
            </a:r>
            <a:r>
              <a:rPr lang="en-US" sz="2000" dirty="0">
                <a:solidFill>
                  <a:srgbClr val="C2FFF0"/>
                </a:solidFill>
              </a:rPr>
              <a:t>A</a:t>
            </a:r>
            <a:r>
              <a:rPr lang="en-US" sz="2000" dirty="0">
                <a:solidFill>
                  <a:schemeClr val="bg1"/>
                </a:solidFill>
              </a:rPr>
              <a:t>,</a:t>
            </a:r>
            <a:r>
              <a:rPr lang="en-US" sz="2000" dirty="0">
                <a:solidFill>
                  <a:schemeClr val="accent2">
                    <a:lumMod val="40000"/>
                    <a:lumOff val="60000"/>
                  </a:schemeClr>
                </a:solidFill>
              </a:rPr>
              <a:t>B</a:t>
            </a:r>
            <a:r>
              <a:rPr lang="en-US" sz="2000" dirty="0">
                <a:solidFill>
                  <a:schemeClr val="bg1"/>
                </a:solidFill>
              </a:rPr>
              <a:t>) and </a:t>
            </a:r>
            <a:r>
              <a:rPr lang="en-US" sz="2000" dirty="0">
                <a:solidFill>
                  <a:schemeClr val="accent6">
                    <a:lumMod val="40000"/>
                    <a:lumOff val="60000"/>
                  </a:schemeClr>
                </a:solidFill>
              </a:rPr>
              <a:t>category</a:t>
            </a:r>
            <a:r>
              <a:rPr lang="en-US" sz="2000" dirty="0">
                <a:solidFill>
                  <a:schemeClr val="bg1"/>
                </a:solidFill>
              </a:rPr>
              <a:t>(</a:t>
            </a:r>
            <a:r>
              <a:rPr lang="en-US" sz="2000" dirty="0">
                <a:solidFill>
                  <a:schemeClr val="accent4">
                    <a:lumMod val="40000"/>
                    <a:lumOff val="60000"/>
                  </a:schemeClr>
                </a:solidFill>
              </a:rPr>
              <a:t>C</a:t>
            </a:r>
            <a:r>
              <a:rPr lang="en-US" sz="2000" dirty="0">
                <a:solidFill>
                  <a:schemeClr val="bg1"/>
                </a:solidFill>
              </a:rPr>
              <a:t>,</a:t>
            </a:r>
            <a:r>
              <a:rPr lang="en-US" sz="2000" dirty="0">
                <a:solidFill>
                  <a:schemeClr val="accent2">
                    <a:lumMod val="40000"/>
                    <a:lumOff val="60000"/>
                  </a:schemeClr>
                </a:solidFill>
              </a:rPr>
              <a:t> B</a:t>
            </a:r>
            <a:r>
              <a:rPr lang="en-US" sz="2000" dirty="0">
                <a:solidFill>
                  <a:schemeClr val="bg1"/>
                </a:solidFill>
              </a:rPr>
              <a:t>)</a:t>
            </a:r>
          </a:p>
          <a:p>
            <a:pPr algn="ctr"/>
            <a:endParaRPr lang="en-US" sz="700" dirty="0">
              <a:solidFill>
                <a:schemeClr val="bg1"/>
              </a:solidFill>
            </a:endParaRPr>
          </a:p>
          <a:p>
            <a:pPr algn="ctr"/>
            <a:r>
              <a:rPr lang="en-US" sz="2000" dirty="0">
                <a:solidFill>
                  <a:schemeClr val="bg1"/>
                </a:solidFill>
              </a:rPr>
              <a:t>You then query: </a:t>
            </a:r>
            <a:r>
              <a:rPr lang="en-US" sz="2000" dirty="0">
                <a:solidFill>
                  <a:srgbClr val="FF9393"/>
                </a:solidFill>
              </a:rPr>
              <a:t>likes</a:t>
            </a:r>
            <a:r>
              <a:rPr lang="en-US" sz="2000" dirty="0">
                <a:solidFill>
                  <a:schemeClr val="bg1"/>
                </a:solidFill>
              </a:rPr>
              <a:t>(</a:t>
            </a:r>
            <a:r>
              <a:rPr lang="en-US" sz="2000" dirty="0">
                <a:solidFill>
                  <a:srgbClr val="C2FFF0"/>
                </a:solidFill>
              </a:rPr>
              <a:t>dogs</a:t>
            </a:r>
            <a:r>
              <a:rPr lang="en-US" sz="2000" dirty="0">
                <a:solidFill>
                  <a:schemeClr val="bg1"/>
                </a:solidFill>
              </a:rPr>
              <a:t>,</a:t>
            </a:r>
            <a:r>
              <a:rPr lang="en-US" sz="2000" dirty="0">
                <a:solidFill>
                  <a:srgbClr val="C2FFF0"/>
                </a:solidFill>
              </a:rPr>
              <a:t> beef</a:t>
            </a:r>
            <a:r>
              <a:rPr lang="en-US" sz="2000" dirty="0">
                <a:solidFill>
                  <a:schemeClr val="bg1"/>
                </a:solidFill>
              </a:rPr>
              <a:t>)?</a:t>
            </a:r>
          </a:p>
        </p:txBody>
      </p:sp>
    </p:spTree>
    <p:extLst>
      <p:ext uri="{BB962C8B-B14F-4D97-AF65-F5344CB8AC3E}">
        <p14:creationId xmlns:p14="http://schemas.microsoft.com/office/powerpoint/2010/main" val="378003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wipe(down)">
                                      <p:cBhvr>
                                        <p:cTn id="99" dur="500"/>
                                        <p:tgtEl>
                                          <p:spTgt spid="62"/>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6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58"/>
                                        </p:tgtEl>
                                      </p:cBhvr>
                                    </p:animEffect>
                                    <p:set>
                                      <p:cBhvr>
                                        <p:cTn id="114" dur="1" fill="hold">
                                          <p:stCondLst>
                                            <p:cond delay="499"/>
                                          </p:stCondLst>
                                        </p:cTn>
                                        <p:tgtEl>
                                          <p:spTgt spid="58"/>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60"/>
                                        </p:tgtEl>
                                      </p:cBhvr>
                                    </p:animEffect>
                                    <p:set>
                                      <p:cBhvr>
                                        <p:cTn id="117" dur="1" fill="hold">
                                          <p:stCondLst>
                                            <p:cond delay="499"/>
                                          </p:stCondLst>
                                        </p:cTn>
                                        <p:tgtEl>
                                          <p:spTgt spid="6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59"/>
                                        </p:tgtEl>
                                      </p:cBhvr>
                                    </p:animEffect>
                                    <p:set>
                                      <p:cBhvr>
                                        <p:cTn id="120" dur="1" fill="hold">
                                          <p:stCondLst>
                                            <p:cond delay="499"/>
                                          </p:stCondLst>
                                        </p:cTn>
                                        <p:tgtEl>
                                          <p:spTgt spid="59"/>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61"/>
                                        </p:tgtEl>
                                      </p:cBhvr>
                                    </p:animEffect>
                                    <p:set>
                                      <p:cBhvr>
                                        <p:cTn id="123" dur="1" fill="hold">
                                          <p:stCondLst>
                                            <p:cond delay="499"/>
                                          </p:stCondLst>
                                        </p:cTn>
                                        <p:tgtEl>
                                          <p:spTgt spid="61"/>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41"/>
                                        </p:tgtEl>
                                      </p:cBhvr>
                                    </p:animEffect>
                                    <p:set>
                                      <p:cBhvr>
                                        <p:cTn id="126" dur="1" fill="hold">
                                          <p:stCondLst>
                                            <p:cond delay="499"/>
                                          </p:stCondLst>
                                        </p:cTn>
                                        <p:tgtEl>
                                          <p:spTgt spid="4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6"/>
                                        </p:tgtEl>
                                      </p:cBhvr>
                                    </p:animEffect>
                                    <p:set>
                                      <p:cBhvr>
                                        <p:cTn id="129" dur="1" fill="hold">
                                          <p:stCondLst>
                                            <p:cond delay="499"/>
                                          </p:stCondLst>
                                        </p:cTn>
                                        <p:tgtEl>
                                          <p:spTgt spid="5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19" grpId="0" animBg="1"/>
      <p:bldP spid="41" grpId="0" animBg="1"/>
      <p:bldP spid="41" grpId="1" animBg="1"/>
      <p:bldP spid="56" grpId="0" animBg="1"/>
      <p:bldP spid="56"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23" grpId="0" uiExpand="1" build="p"/>
      <p:bldP spid="24" grpId="0" uiExpand="1" build="p"/>
      <p:bldP spid="25" grpId="0" uiExpand="1" build="p"/>
      <p:bldP spid="2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EEA57-F39C-463F-AFF3-EE6D4EE98CDE}"/>
              </a:ext>
            </a:extLst>
          </p:cNvPr>
          <p:cNvPicPr>
            <a:picLocks noChangeAspect="1"/>
          </p:cNvPicPr>
          <p:nvPr/>
        </p:nvPicPr>
        <p:blipFill rotWithShape="1">
          <a:blip r:embed="rId3"/>
          <a:srcRect l="34385" r="24753"/>
          <a:stretch/>
        </p:blipFill>
        <p:spPr>
          <a:xfrm>
            <a:off x="1033849" y="1138374"/>
            <a:ext cx="1918107" cy="3128244"/>
          </a:xfrm>
          <a:prstGeom prst="rect">
            <a:avLst/>
          </a:prstGeom>
        </p:spPr>
      </p:pic>
      <p:sp>
        <p:nvSpPr>
          <p:cNvPr id="7" name="TextBox 6">
            <a:extLst>
              <a:ext uri="{FF2B5EF4-FFF2-40B4-BE49-F238E27FC236}">
                <a16:creationId xmlns:a16="http://schemas.microsoft.com/office/drawing/2014/main" id="{1E6F59BA-C923-47F0-A337-7122CCD27041}"/>
              </a:ext>
            </a:extLst>
          </p:cNvPr>
          <p:cNvSpPr txBox="1"/>
          <p:nvPr/>
        </p:nvSpPr>
        <p:spPr>
          <a:xfrm>
            <a:off x="2714368" y="1887632"/>
            <a:ext cx="3788217" cy="400110"/>
          </a:xfrm>
          <a:prstGeom prst="rect">
            <a:avLst/>
          </a:prstGeom>
          <a:noFill/>
        </p:spPr>
        <p:txBody>
          <a:bodyPr wrap="none" rtlCol="0">
            <a:spAutoFit/>
          </a:bodyPr>
          <a:lstStyle/>
          <a:p>
            <a:r>
              <a:rPr lang="en-US" sz="2000" dirty="0">
                <a:solidFill>
                  <a:srgbClr val="C00000"/>
                </a:solidFill>
              </a:rPr>
              <a:t>Coffee</a:t>
            </a:r>
            <a:r>
              <a:rPr lang="en-US" sz="2000" dirty="0"/>
              <a:t>: light, medium, dark-roast</a:t>
            </a:r>
          </a:p>
        </p:txBody>
      </p:sp>
      <p:sp>
        <p:nvSpPr>
          <p:cNvPr id="10" name="TextBox 9">
            <a:extLst>
              <a:ext uri="{FF2B5EF4-FFF2-40B4-BE49-F238E27FC236}">
                <a16:creationId xmlns:a16="http://schemas.microsoft.com/office/drawing/2014/main" id="{6950EDB5-919D-4FE5-B490-D9A24D09584E}"/>
              </a:ext>
            </a:extLst>
          </p:cNvPr>
          <p:cNvSpPr txBox="1"/>
          <p:nvPr/>
        </p:nvSpPr>
        <p:spPr>
          <a:xfrm>
            <a:off x="2714368" y="2267833"/>
            <a:ext cx="4378094" cy="400110"/>
          </a:xfrm>
          <a:prstGeom prst="rect">
            <a:avLst/>
          </a:prstGeom>
          <a:noFill/>
        </p:spPr>
        <p:txBody>
          <a:bodyPr wrap="square" rtlCol="0">
            <a:spAutoFit/>
          </a:bodyPr>
          <a:lstStyle/>
          <a:p>
            <a:r>
              <a:rPr lang="en-US" sz="2000" dirty="0">
                <a:solidFill>
                  <a:srgbClr val="C00000"/>
                </a:solidFill>
              </a:rPr>
              <a:t>Milk</a:t>
            </a:r>
            <a:r>
              <a:rPr lang="en-US" sz="2000" dirty="0"/>
              <a:t>: 2%, skim, whole, soy, almond, oat</a:t>
            </a:r>
          </a:p>
        </p:txBody>
      </p:sp>
      <p:sp>
        <p:nvSpPr>
          <p:cNvPr id="11" name="TextBox 10">
            <a:extLst>
              <a:ext uri="{FF2B5EF4-FFF2-40B4-BE49-F238E27FC236}">
                <a16:creationId xmlns:a16="http://schemas.microsoft.com/office/drawing/2014/main" id="{A02C644F-A68B-42C7-BDE5-962ADEA07BF4}"/>
              </a:ext>
            </a:extLst>
          </p:cNvPr>
          <p:cNvSpPr txBox="1"/>
          <p:nvPr/>
        </p:nvSpPr>
        <p:spPr>
          <a:xfrm>
            <a:off x="2714368" y="2648034"/>
            <a:ext cx="4121256" cy="400110"/>
          </a:xfrm>
          <a:prstGeom prst="rect">
            <a:avLst/>
          </a:prstGeom>
          <a:noFill/>
        </p:spPr>
        <p:txBody>
          <a:bodyPr wrap="none" rtlCol="0">
            <a:spAutoFit/>
          </a:bodyPr>
          <a:lstStyle/>
          <a:p>
            <a:r>
              <a:rPr lang="en-US" sz="2000" dirty="0">
                <a:solidFill>
                  <a:srgbClr val="C00000"/>
                </a:solidFill>
              </a:rPr>
              <a:t>Flavoring</a:t>
            </a:r>
            <a:r>
              <a:rPr lang="en-US" sz="2000" dirty="0"/>
              <a:t>: chocolate, caramel, vanilla</a:t>
            </a:r>
          </a:p>
        </p:txBody>
      </p:sp>
      <p:sp>
        <p:nvSpPr>
          <p:cNvPr id="13" name="TextBox 12">
            <a:extLst>
              <a:ext uri="{FF2B5EF4-FFF2-40B4-BE49-F238E27FC236}">
                <a16:creationId xmlns:a16="http://schemas.microsoft.com/office/drawing/2014/main" id="{AA5AA2DF-0E4C-437E-A970-9501ADD04F9E}"/>
              </a:ext>
            </a:extLst>
          </p:cNvPr>
          <p:cNvSpPr txBox="1"/>
          <p:nvPr/>
        </p:nvSpPr>
        <p:spPr>
          <a:xfrm>
            <a:off x="2714368" y="3028235"/>
            <a:ext cx="3740896" cy="707886"/>
          </a:xfrm>
          <a:prstGeom prst="rect">
            <a:avLst/>
          </a:prstGeom>
          <a:noFill/>
        </p:spPr>
        <p:txBody>
          <a:bodyPr wrap="none" rtlCol="0">
            <a:spAutoFit/>
          </a:bodyPr>
          <a:lstStyle/>
          <a:p>
            <a:r>
              <a:rPr lang="en-US" sz="2000" dirty="0">
                <a:solidFill>
                  <a:srgbClr val="C00000"/>
                </a:solidFill>
              </a:rPr>
              <a:t>Sweetener</a:t>
            </a:r>
            <a:r>
              <a:rPr lang="en-US" sz="2000" dirty="0"/>
              <a:t>: sugar, Splenda, stevia</a:t>
            </a:r>
          </a:p>
          <a:p>
            <a:r>
              <a:rPr lang="en-US" sz="2000" dirty="0"/>
              <a:t>...</a:t>
            </a:r>
          </a:p>
        </p:txBody>
      </p:sp>
      <p:sp>
        <p:nvSpPr>
          <p:cNvPr id="13323" name="Rectangle 11"/>
          <p:cNvSpPr>
            <a:spLocks noChangeArrowheads="1"/>
          </p:cNvSpPr>
          <p:nvPr/>
        </p:nvSpPr>
        <p:spPr bwMode="auto">
          <a:xfrm>
            <a:off x="531342" y="-4627"/>
            <a:ext cx="110345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Programming Languages are Like Starbucks Drinks</a:t>
            </a:r>
            <a:endParaRPr lang="en-US" sz="4000" dirty="0">
              <a:solidFill>
                <a:srgbClr val="FF0000"/>
              </a:solidFill>
              <a:latin typeface="Corbel" panose="020B0503020204020204" pitchFamily="34" charset="0"/>
            </a:endParaRPr>
          </a:p>
        </p:txBody>
      </p:sp>
      <p:sp>
        <p:nvSpPr>
          <p:cNvPr id="16" name="TextBox 15">
            <a:extLst>
              <a:ext uri="{FF2B5EF4-FFF2-40B4-BE49-F238E27FC236}">
                <a16:creationId xmlns:a16="http://schemas.microsoft.com/office/drawing/2014/main" id="{B159F025-B04C-4F72-A956-8AC7335BBF5D}"/>
              </a:ext>
            </a:extLst>
          </p:cNvPr>
          <p:cNvSpPr txBox="1"/>
          <p:nvPr/>
        </p:nvSpPr>
        <p:spPr>
          <a:xfrm>
            <a:off x="2714368" y="4991510"/>
            <a:ext cx="4879606" cy="400110"/>
          </a:xfrm>
          <a:prstGeom prst="rect">
            <a:avLst/>
          </a:prstGeom>
          <a:noFill/>
        </p:spPr>
        <p:txBody>
          <a:bodyPr wrap="none" rtlCol="0">
            <a:spAutoFit/>
          </a:bodyPr>
          <a:lstStyle/>
          <a:p>
            <a:r>
              <a:rPr lang="en-US" sz="2000" dirty="0">
                <a:solidFill>
                  <a:srgbClr val="C00000"/>
                </a:solidFill>
              </a:rPr>
              <a:t>Type checking</a:t>
            </a:r>
            <a:r>
              <a:rPr lang="en-US" sz="2000" dirty="0"/>
              <a:t>: static typing, dynamic typing</a:t>
            </a:r>
          </a:p>
        </p:txBody>
      </p:sp>
      <p:sp>
        <p:nvSpPr>
          <p:cNvPr id="17" name="TextBox 16">
            <a:extLst>
              <a:ext uri="{FF2B5EF4-FFF2-40B4-BE49-F238E27FC236}">
                <a16:creationId xmlns:a16="http://schemas.microsoft.com/office/drawing/2014/main" id="{A78667FE-93D3-48A5-B748-4D30F7CAFBBC}"/>
              </a:ext>
            </a:extLst>
          </p:cNvPr>
          <p:cNvSpPr txBox="1"/>
          <p:nvPr/>
        </p:nvSpPr>
        <p:spPr>
          <a:xfrm>
            <a:off x="2714367" y="5364668"/>
            <a:ext cx="5808309" cy="707886"/>
          </a:xfrm>
          <a:prstGeom prst="rect">
            <a:avLst/>
          </a:prstGeom>
          <a:noFill/>
        </p:spPr>
        <p:txBody>
          <a:bodyPr wrap="square" rtlCol="0">
            <a:spAutoFit/>
          </a:bodyPr>
          <a:lstStyle/>
          <a:p>
            <a:r>
              <a:rPr lang="en-US" sz="2000" dirty="0">
                <a:solidFill>
                  <a:srgbClr val="C00000"/>
                </a:solidFill>
              </a:rPr>
              <a:t>Parameter</a:t>
            </a:r>
            <a:r>
              <a:rPr lang="en-US" sz="2000" dirty="0"/>
              <a:t> </a:t>
            </a:r>
            <a:r>
              <a:rPr lang="en-US" sz="2000" dirty="0">
                <a:solidFill>
                  <a:srgbClr val="C00000"/>
                </a:solidFill>
              </a:rPr>
              <a:t>passing</a:t>
            </a:r>
            <a:r>
              <a:rPr lang="en-US" sz="2000" dirty="0"/>
              <a:t>: by-value, by-reference, </a:t>
            </a:r>
            <a:br>
              <a:rPr lang="en-US" sz="2000" dirty="0"/>
            </a:br>
            <a:r>
              <a:rPr lang="en-US" sz="2000" dirty="0"/>
              <a:t>      by-pointer, by-object reference, by-name</a:t>
            </a:r>
          </a:p>
        </p:txBody>
      </p:sp>
      <p:sp>
        <p:nvSpPr>
          <p:cNvPr id="18" name="TextBox 17">
            <a:extLst>
              <a:ext uri="{FF2B5EF4-FFF2-40B4-BE49-F238E27FC236}">
                <a16:creationId xmlns:a16="http://schemas.microsoft.com/office/drawing/2014/main" id="{F912CC21-F92B-42C8-9DFE-8785BA7CD0EE}"/>
              </a:ext>
            </a:extLst>
          </p:cNvPr>
          <p:cNvSpPr txBox="1"/>
          <p:nvPr/>
        </p:nvSpPr>
        <p:spPr>
          <a:xfrm>
            <a:off x="2714368" y="5985992"/>
            <a:ext cx="4821916" cy="400110"/>
          </a:xfrm>
          <a:prstGeom prst="rect">
            <a:avLst/>
          </a:prstGeom>
          <a:noFill/>
        </p:spPr>
        <p:txBody>
          <a:bodyPr wrap="square" rtlCol="0">
            <a:spAutoFit/>
          </a:bodyPr>
          <a:lstStyle/>
          <a:p>
            <a:r>
              <a:rPr lang="en-US" sz="2000" dirty="0">
                <a:solidFill>
                  <a:srgbClr val="C00000"/>
                </a:solidFill>
              </a:rPr>
              <a:t>Scoping</a:t>
            </a:r>
            <a:r>
              <a:rPr lang="en-US" sz="2000" dirty="0"/>
              <a:t>: lexical scoping, dynamic scoping</a:t>
            </a:r>
          </a:p>
        </p:txBody>
      </p:sp>
      <p:sp>
        <p:nvSpPr>
          <p:cNvPr id="20" name="TextBox 19">
            <a:extLst>
              <a:ext uri="{FF2B5EF4-FFF2-40B4-BE49-F238E27FC236}">
                <a16:creationId xmlns:a16="http://schemas.microsoft.com/office/drawing/2014/main" id="{F6E7125F-751B-4064-A9D8-C467FDBAA1AF}"/>
              </a:ext>
            </a:extLst>
          </p:cNvPr>
          <p:cNvSpPr txBox="1"/>
          <p:nvPr/>
        </p:nvSpPr>
        <p:spPr>
          <a:xfrm>
            <a:off x="2714368" y="6312489"/>
            <a:ext cx="4673074" cy="400110"/>
          </a:xfrm>
          <a:prstGeom prst="rect">
            <a:avLst/>
          </a:prstGeom>
          <a:noFill/>
        </p:spPr>
        <p:txBody>
          <a:bodyPr wrap="none" rtlCol="0">
            <a:spAutoFit/>
          </a:bodyPr>
          <a:lstStyle/>
          <a:p>
            <a:r>
              <a:rPr lang="en-US" sz="2000" dirty="0">
                <a:solidFill>
                  <a:srgbClr val="C00000"/>
                </a:solidFill>
              </a:rPr>
              <a:t>Memory</a:t>
            </a:r>
            <a:r>
              <a:rPr lang="en-US" sz="2000" dirty="0"/>
              <a:t> </a:t>
            </a:r>
            <a:r>
              <a:rPr lang="en-US" sz="2000" dirty="0">
                <a:solidFill>
                  <a:srgbClr val="C00000"/>
                </a:solidFill>
              </a:rPr>
              <a:t>management</a:t>
            </a:r>
            <a:r>
              <a:rPr lang="en-US" sz="2000" dirty="0"/>
              <a:t>: manual, automatic</a:t>
            </a:r>
          </a:p>
        </p:txBody>
      </p:sp>
      <p:sp>
        <p:nvSpPr>
          <p:cNvPr id="21" name="TextBox 20">
            <a:extLst>
              <a:ext uri="{FF2B5EF4-FFF2-40B4-BE49-F238E27FC236}">
                <a16:creationId xmlns:a16="http://schemas.microsoft.com/office/drawing/2014/main" id="{417A743A-BA6B-4E3B-8C02-D9F0A328BA17}"/>
              </a:ext>
            </a:extLst>
          </p:cNvPr>
          <p:cNvSpPr txBox="1"/>
          <p:nvPr/>
        </p:nvSpPr>
        <p:spPr>
          <a:xfrm>
            <a:off x="8201365" y="1976518"/>
            <a:ext cx="3451372" cy="1200329"/>
          </a:xfrm>
          <a:prstGeom prst="rect">
            <a:avLst/>
          </a:prstGeom>
          <a:noFill/>
        </p:spPr>
        <p:txBody>
          <a:bodyPr wrap="square" rtlCol="0">
            <a:spAutoFit/>
          </a:bodyPr>
          <a:lstStyle/>
          <a:p>
            <a:pPr algn="ctr"/>
            <a:r>
              <a:rPr lang="en-US" sz="2400" dirty="0"/>
              <a:t>Starbucks lets you customize coffee across </a:t>
            </a:r>
            <a:r>
              <a:rPr lang="en-US" sz="2400" dirty="0">
                <a:solidFill>
                  <a:srgbClr val="C00000"/>
                </a:solidFill>
              </a:rPr>
              <a:t>key dimensions</a:t>
            </a:r>
            <a:r>
              <a:rPr lang="en-US" sz="2400" dirty="0"/>
              <a:t>...</a:t>
            </a:r>
          </a:p>
        </p:txBody>
      </p:sp>
      <p:sp>
        <p:nvSpPr>
          <p:cNvPr id="22" name="TextBox 21">
            <a:extLst>
              <a:ext uri="{FF2B5EF4-FFF2-40B4-BE49-F238E27FC236}">
                <a16:creationId xmlns:a16="http://schemas.microsoft.com/office/drawing/2014/main" id="{813547A6-8398-41FF-969D-33D91A162797}"/>
              </a:ext>
            </a:extLst>
          </p:cNvPr>
          <p:cNvSpPr txBox="1"/>
          <p:nvPr/>
        </p:nvSpPr>
        <p:spPr>
          <a:xfrm>
            <a:off x="7971656" y="4451939"/>
            <a:ext cx="3910790" cy="1200329"/>
          </a:xfrm>
          <a:prstGeom prst="rect">
            <a:avLst/>
          </a:prstGeom>
          <a:noFill/>
        </p:spPr>
        <p:txBody>
          <a:bodyPr wrap="square" rtlCol="0">
            <a:spAutoFit/>
          </a:bodyPr>
          <a:lstStyle/>
          <a:p>
            <a:pPr algn="ctr"/>
            <a:r>
              <a:rPr lang="en-US" sz="2400" dirty="0"/>
              <a:t>Similarly, each programming language makes choices across </a:t>
            </a:r>
            <a:r>
              <a:rPr lang="en-US" sz="2400" dirty="0">
                <a:solidFill>
                  <a:srgbClr val="C00000"/>
                </a:solidFill>
              </a:rPr>
              <a:t>dozens of dimensions</a:t>
            </a:r>
            <a:r>
              <a:rPr lang="en-US" sz="2400" dirty="0"/>
              <a:t>.</a:t>
            </a:r>
          </a:p>
        </p:txBody>
      </p:sp>
      <p:sp>
        <p:nvSpPr>
          <p:cNvPr id="23" name="TextBox 22">
            <a:extLst>
              <a:ext uri="{FF2B5EF4-FFF2-40B4-BE49-F238E27FC236}">
                <a16:creationId xmlns:a16="http://schemas.microsoft.com/office/drawing/2014/main" id="{2FD8E531-712C-4F21-B9AC-9C4FC0C9FFB3}"/>
              </a:ext>
            </a:extLst>
          </p:cNvPr>
          <p:cNvSpPr txBox="1"/>
          <p:nvPr/>
        </p:nvSpPr>
        <p:spPr>
          <a:xfrm>
            <a:off x="2714368" y="1138373"/>
            <a:ext cx="4513368" cy="461665"/>
          </a:xfrm>
          <a:prstGeom prst="rect">
            <a:avLst/>
          </a:prstGeom>
          <a:noFill/>
        </p:spPr>
        <p:txBody>
          <a:bodyPr wrap="square" rtlCol="0">
            <a:spAutoFit/>
          </a:bodyPr>
          <a:lstStyle/>
          <a:p>
            <a:r>
              <a:rPr lang="en-US" sz="2400" dirty="0">
                <a:solidFill>
                  <a:srgbClr val="0070C0"/>
                </a:solidFill>
              </a:rPr>
              <a:t>Coffee Choices</a:t>
            </a:r>
          </a:p>
        </p:txBody>
      </p:sp>
      <p:sp>
        <p:nvSpPr>
          <p:cNvPr id="24" name="TextBox 23">
            <a:extLst>
              <a:ext uri="{FF2B5EF4-FFF2-40B4-BE49-F238E27FC236}">
                <a16:creationId xmlns:a16="http://schemas.microsoft.com/office/drawing/2014/main" id="{15F92A15-01BD-4146-A42E-C421C7933890}"/>
              </a:ext>
            </a:extLst>
          </p:cNvPr>
          <p:cNvSpPr txBox="1"/>
          <p:nvPr/>
        </p:nvSpPr>
        <p:spPr>
          <a:xfrm>
            <a:off x="2714368" y="4399324"/>
            <a:ext cx="4513368" cy="461665"/>
          </a:xfrm>
          <a:prstGeom prst="rect">
            <a:avLst/>
          </a:prstGeom>
          <a:noFill/>
        </p:spPr>
        <p:txBody>
          <a:bodyPr wrap="square" rtlCol="0">
            <a:spAutoFit/>
          </a:bodyPr>
          <a:lstStyle/>
          <a:p>
            <a:r>
              <a:rPr lang="en-US" sz="2400" dirty="0">
                <a:solidFill>
                  <a:srgbClr val="0070C0"/>
                </a:solidFill>
              </a:rPr>
              <a:t>Language Choices</a:t>
            </a:r>
          </a:p>
        </p:txBody>
      </p:sp>
      <p:pic>
        <p:nvPicPr>
          <p:cNvPr id="14" name="Picture 13">
            <a:extLst>
              <a:ext uri="{FF2B5EF4-FFF2-40B4-BE49-F238E27FC236}">
                <a16:creationId xmlns:a16="http://schemas.microsoft.com/office/drawing/2014/main" id="{C5C6F476-0384-4F81-9B17-D2A9776D70C3}"/>
              </a:ext>
            </a:extLst>
          </p:cNvPr>
          <p:cNvPicPr>
            <a:picLocks noChangeAspect="1"/>
          </p:cNvPicPr>
          <p:nvPr/>
        </p:nvPicPr>
        <p:blipFill>
          <a:blip r:embed="rId4"/>
          <a:stretch>
            <a:fillRect/>
          </a:stretch>
        </p:blipFill>
        <p:spPr>
          <a:xfrm>
            <a:off x="626076" y="4860989"/>
            <a:ext cx="1905000" cy="1905000"/>
          </a:xfrm>
          <a:prstGeom prst="rect">
            <a:avLst/>
          </a:prstGeom>
        </p:spPr>
      </p:pic>
      <p:sp>
        <p:nvSpPr>
          <p:cNvPr id="27" name="Speech Bubble: Rectangle with Corners Rounded 26">
            <a:extLst>
              <a:ext uri="{FF2B5EF4-FFF2-40B4-BE49-F238E27FC236}">
                <a16:creationId xmlns:a16="http://schemas.microsoft.com/office/drawing/2014/main" id="{2BB48092-A56A-414C-9DAA-EB4F24B04ED9}"/>
              </a:ext>
            </a:extLst>
          </p:cNvPr>
          <p:cNvSpPr/>
          <p:nvPr/>
        </p:nvSpPr>
        <p:spPr>
          <a:xfrm>
            <a:off x="1033849" y="3551823"/>
            <a:ext cx="3770542" cy="1143000"/>
          </a:xfrm>
          <a:prstGeom prst="wedgeRoundRectCallout">
            <a:avLst>
              <a:gd name="adj1" fmla="val 39076"/>
              <a:gd name="adj2" fmla="val 817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instance, </a:t>
            </a:r>
            <a:r>
              <a:rPr lang="en-US" sz="2000" dirty="0">
                <a:solidFill>
                  <a:schemeClr val="accent2">
                    <a:lumMod val="40000"/>
                    <a:lumOff val="60000"/>
                  </a:schemeClr>
                </a:solidFill>
                <a:latin typeface="Corbel" panose="020B0503020204020204" pitchFamily="34" charset="0"/>
              </a:rPr>
              <a:t>C++ </a:t>
            </a:r>
            <a:r>
              <a:rPr lang="en-US" sz="2000" dirty="0">
                <a:solidFill>
                  <a:schemeClr val="bg1"/>
                </a:solidFill>
                <a:latin typeface="Corbel" panose="020B0503020204020204" pitchFamily="34" charset="0"/>
              </a:rPr>
              <a:t>made the following </a:t>
            </a:r>
            <a:r>
              <a:rPr lang="en-US" sz="2000" dirty="0">
                <a:solidFill>
                  <a:schemeClr val="accent2">
                    <a:lumMod val="40000"/>
                    <a:lumOff val="60000"/>
                  </a:schemeClr>
                </a:solidFill>
                <a:latin typeface="Corbel" panose="020B0503020204020204" pitchFamily="34" charset="0"/>
              </a:rPr>
              <a:t>design choices</a:t>
            </a:r>
            <a:r>
              <a:rPr lang="en-US" sz="2000" dirty="0">
                <a:solidFill>
                  <a:schemeClr val="bg1"/>
                </a:solidFill>
                <a:latin typeface="Corbel" panose="020B0503020204020204" pitchFamily="34" charset="0"/>
              </a:rPr>
              <a:t>...</a:t>
            </a:r>
          </a:p>
        </p:txBody>
      </p:sp>
      <p:sp>
        <p:nvSpPr>
          <p:cNvPr id="25" name="Rectangle 24">
            <a:extLst>
              <a:ext uri="{FF2B5EF4-FFF2-40B4-BE49-F238E27FC236}">
                <a16:creationId xmlns:a16="http://schemas.microsoft.com/office/drawing/2014/main" id="{8B56D6FE-22D8-45A0-8EC0-F0E5BD73440F}"/>
              </a:ext>
            </a:extLst>
          </p:cNvPr>
          <p:cNvSpPr/>
          <p:nvPr/>
        </p:nvSpPr>
        <p:spPr>
          <a:xfrm>
            <a:off x="4406630" y="4991510"/>
            <a:ext cx="1322961"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A998E6-60D9-4191-9169-02A0368AAC94}"/>
              </a:ext>
            </a:extLst>
          </p:cNvPr>
          <p:cNvSpPr/>
          <p:nvPr/>
        </p:nvSpPr>
        <p:spPr>
          <a:xfrm>
            <a:off x="4842002" y="5367961"/>
            <a:ext cx="955684"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4C1C29C-8852-4921-A493-F9E3736D6220}"/>
              </a:ext>
            </a:extLst>
          </p:cNvPr>
          <p:cNvSpPr/>
          <p:nvPr/>
        </p:nvSpPr>
        <p:spPr>
          <a:xfrm>
            <a:off x="5889668" y="5378348"/>
            <a:ext cx="1347796"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EFAAF2-3A81-4A50-AC7D-80BCB88563E2}"/>
              </a:ext>
            </a:extLst>
          </p:cNvPr>
          <p:cNvSpPr/>
          <p:nvPr/>
        </p:nvSpPr>
        <p:spPr>
          <a:xfrm>
            <a:off x="3104287" y="5686257"/>
            <a:ext cx="1116059"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09F11AB-38DA-4F47-A770-6D6B4D971770}"/>
              </a:ext>
            </a:extLst>
          </p:cNvPr>
          <p:cNvSpPr/>
          <p:nvPr/>
        </p:nvSpPr>
        <p:spPr>
          <a:xfrm>
            <a:off x="3725943" y="6007657"/>
            <a:ext cx="1595087"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48FB59A-A2D4-49D5-889F-D94C7D56DACC}"/>
              </a:ext>
            </a:extLst>
          </p:cNvPr>
          <p:cNvSpPr/>
          <p:nvPr/>
        </p:nvSpPr>
        <p:spPr>
          <a:xfrm>
            <a:off x="5244259" y="6335693"/>
            <a:ext cx="831232" cy="373158"/>
          </a:xfrm>
          <a:prstGeom prst="rect">
            <a:avLst/>
          </a:prstGeom>
          <a:noFill/>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peech Bubble: Rectangle with Corners Rounded 34">
            <a:extLst>
              <a:ext uri="{FF2B5EF4-FFF2-40B4-BE49-F238E27FC236}">
                <a16:creationId xmlns:a16="http://schemas.microsoft.com/office/drawing/2014/main" id="{F02867F7-E2BD-4E6E-83C5-CCB9617F751D}"/>
              </a:ext>
            </a:extLst>
          </p:cNvPr>
          <p:cNvSpPr/>
          <p:nvPr/>
        </p:nvSpPr>
        <p:spPr>
          <a:xfrm>
            <a:off x="7387609" y="3628872"/>
            <a:ext cx="3770542" cy="1143000"/>
          </a:xfrm>
          <a:prstGeom prst="wedgeRoundRectCallout">
            <a:avLst>
              <a:gd name="adj1" fmla="val -50963"/>
              <a:gd name="adj2" fmla="val 783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But </a:t>
            </a:r>
            <a:r>
              <a:rPr lang="en-US" sz="2000" dirty="0">
                <a:solidFill>
                  <a:srgbClr val="00FFFF"/>
                </a:solidFill>
                <a:latin typeface="Corbel" panose="020B0503020204020204" pitchFamily="34" charset="0"/>
              </a:rPr>
              <a:t>Python</a:t>
            </a:r>
            <a:r>
              <a:rPr lang="en-US" sz="2000" dirty="0">
                <a:solidFill>
                  <a:schemeClr val="accent2">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made a totally different set of </a:t>
            </a:r>
            <a:r>
              <a:rPr lang="en-US" sz="2000" dirty="0">
                <a:solidFill>
                  <a:srgbClr val="00FFFF"/>
                </a:solidFill>
                <a:latin typeface="Corbel" panose="020B0503020204020204" pitchFamily="34" charset="0"/>
              </a:rPr>
              <a:t>choices</a:t>
            </a:r>
            <a:r>
              <a:rPr lang="en-US" sz="2000" dirty="0">
                <a:solidFill>
                  <a:schemeClr val="bg1"/>
                </a:solidFill>
                <a:latin typeface="Corbel" panose="020B0503020204020204" pitchFamily="34" charset="0"/>
              </a:rPr>
              <a:t>!</a:t>
            </a:r>
          </a:p>
        </p:txBody>
      </p:sp>
      <p:sp>
        <p:nvSpPr>
          <p:cNvPr id="36" name="Rectangle 35">
            <a:extLst>
              <a:ext uri="{FF2B5EF4-FFF2-40B4-BE49-F238E27FC236}">
                <a16:creationId xmlns:a16="http://schemas.microsoft.com/office/drawing/2014/main" id="{005242E5-EC05-49D4-8EC9-1A560C4F794A}"/>
              </a:ext>
            </a:extLst>
          </p:cNvPr>
          <p:cNvSpPr/>
          <p:nvPr/>
        </p:nvSpPr>
        <p:spPr>
          <a:xfrm>
            <a:off x="5800930" y="4988394"/>
            <a:ext cx="1735354" cy="373158"/>
          </a:xfrm>
          <a:prstGeom prst="rect">
            <a:avLst/>
          </a:prstGeom>
          <a:noFill/>
          <a:ln w="19050">
            <a:solidFill>
              <a:srgbClr val="00B0F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FC1920-DA88-4E70-A650-3EF35AFABDF9}"/>
              </a:ext>
            </a:extLst>
          </p:cNvPr>
          <p:cNvSpPr/>
          <p:nvPr/>
        </p:nvSpPr>
        <p:spPr>
          <a:xfrm>
            <a:off x="4257648" y="5686257"/>
            <a:ext cx="2197615" cy="373158"/>
          </a:xfrm>
          <a:prstGeom prst="rect">
            <a:avLst/>
          </a:prstGeom>
          <a:noFill/>
          <a:ln w="19050">
            <a:solidFill>
              <a:srgbClr val="00B0F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A039B91-B405-4400-B53A-1959D95EE45C}"/>
              </a:ext>
            </a:extLst>
          </p:cNvPr>
          <p:cNvSpPr/>
          <p:nvPr/>
        </p:nvSpPr>
        <p:spPr>
          <a:xfrm>
            <a:off x="3725943" y="5985581"/>
            <a:ext cx="1595087" cy="373158"/>
          </a:xfrm>
          <a:prstGeom prst="rect">
            <a:avLst/>
          </a:prstGeom>
          <a:noFill/>
          <a:ln w="19050">
            <a:solidFill>
              <a:srgbClr val="00B0F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1323DCA-9EC5-4967-AA34-C31F7CE68E3E}"/>
              </a:ext>
            </a:extLst>
          </p:cNvPr>
          <p:cNvSpPr/>
          <p:nvPr/>
        </p:nvSpPr>
        <p:spPr>
          <a:xfrm>
            <a:off x="6127305" y="6334064"/>
            <a:ext cx="1205381" cy="373158"/>
          </a:xfrm>
          <a:prstGeom prst="rect">
            <a:avLst/>
          </a:prstGeom>
          <a:noFill/>
          <a:ln w="19050">
            <a:solidFill>
              <a:srgbClr val="00B0F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D222C85-B5E0-4B45-BBFF-7F20AE0150DA}"/>
              </a:ext>
            </a:extLst>
          </p:cNvPr>
          <p:cNvSpPr txBox="1"/>
          <p:nvPr/>
        </p:nvSpPr>
        <p:spPr>
          <a:xfrm>
            <a:off x="2750035" y="6513528"/>
            <a:ext cx="386644" cy="400110"/>
          </a:xfrm>
          <a:prstGeom prst="rect">
            <a:avLst/>
          </a:prstGeom>
          <a:noFill/>
        </p:spPr>
        <p:txBody>
          <a:bodyPr wrap="none" rtlCol="0">
            <a:spAutoFit/>
          </a:bodyPr>
          <a:lstStyle/>
          <a:p>
            <a:r>
              <a:rPr lang="en-US" sz="2000" dirty="0"/>
              <a:t>...</a:t>
            </a:r>
          </a:p>
        </p:txBody>
      </p:sp>
    </p:spTree>
    <p:extLst>
      <p:ext uri="{BB962C8B-B14F-4D97-AF65-F5344CB8AC3E}">
        <p14:creationId xmlns:p14="http://schemas.microsoft.com/office/powerpoint/2010/main" val="66938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ipe(left)">
                                      <p:cBhvr>
                                        <p:cTn id="34" dur="500"/>
                                        <p:tgtEl>
                                          <p:spTgt spid="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animEffect transition="in" filter="wipe(left)">
                                      <p:cBhvr>
                                        <p:cTn id="39" dur="500"/>
                                        <p:tgtEl>
                                          <p:spTgt spid="1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left)">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lef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left)">
                                      <p:cBhvr>
                                        <p:cTn id="101" dur="500"/>
                                        <p:tgtEl>
                                          <p:spTgt spid="3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left)">
                                      <p:cBhvr>
                                        <p:cTn id="106" dur="500"/>
                                        <p:tgtEl>
                                          <p:spTgt spid="3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500"/>
                                        <p:tgtEl>
                                          <p:spTgt spid="3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down)">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left)">
                                      <p:cBhvr>
                                        <p:cTn id="121" dur="500"/>
                                        <p:tgtEl>
                                          <p:spTgt spid="3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wipe(left)">
                                      <p:cBhvr>
                                        <p:cTn id="126" dur="500"/>
                                        <p:tgtEl>
                                          <p:spTgt spid="37"/>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wipe(left)">
                                      <p:cBhvr>
                                        <p:cTn id="131" dur="500"/>
                                        <p:tgtEl>
                                          <p:spTgt spid="3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wipe(left)">
                                      <p:cBhvr>
                                        <p:cTn id="136" dur="500"/>
                                        <p:tgtEl>
                                          <p:spTgt spid="39"/>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3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6"/>
                                        </p:tgtEl>
                                      </p:cBhvr>
                                    </p:animEffect>
                                    <p:set>
                                      <p:cBhvr>
                                        <p:cTn id="145" dur="1" fill="hold">
                                          <p:stCondLst>
                                            <p:cond delay="499"/>
                                          </p:stCondLst>
                                        </p:cTn>
                                        <p:tgtEl>
                                          <p:spTgt spid="36"/>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7"/>
                                        </p:tgtEl>
                                      </p:cBhvr>
                                    </p:animEffect>
                                    <p:set>
                                      <p:cBhvr>
                                        <p:cTn id="148" dur="1" fill="hold">
                                          <p:stCondLst>
                                            <p:cond delay="499"/>
                                          </p:stCondLst>
                                        </p:cTn>
                                        <p:tgtEl>
                                          <p:spTgt spid="3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9"/>
                                        </p:tgtEl>
                                      </p:cBhvr>
                                    </p:animEffect>
                                    <p:set>
                                      <p:cBhvr>
                                        <p:cTn id="151" dur="1" fill="hold">
                                          <p:stCondLst>
                                            <p:cond delay="499"/>
                                          </p:stCondLst>
                                        </p:cTn>
                                        <p:tgtEl>
                                          <p:spTgt spid="39"/>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38"/>
                                        </p:tgtEl>
                                      </p:cBhvr>
                                    </p:animEffect>
                                    <p:set>
                                      <p:cBhvr>
                                        <p:cTn id="154" dur="1" fill="hold">
                                          <p:stCondLst>
                                            <p:cond delay="499"/>
                                          </p:stCondLst>
                                        </p:cTn>
                                        <p:tgtEl>
                                          <p:spTgt spid="3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5"/>
                                        </p:tgtEl>
                                      </p:cBhvr>
                                    </p:animEffect>
                                    <p:set>
                                      <p:cBhvr>
                                        <p:cTn id="157" dur="1" fill="hold">
                                          <p:stCondLst>
                                            <p:cond delay="499"/>
                                          </p:stCondLst>
                                        </p:cTn>
                                        <p:tgtEl>
                                          <p:spTgt spid="2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29"/>
                                        </p:tgtEl>
                                      </p:cBhvr>
                                    </p:animEffect>
                                    <p:set>
                                      <p:cBhvr>
                                        <p:cTn id="160" dur="1" fill="hold">
                                          <p:stCondLst>
                                            <p:cond delay="499"/>
                                          </p:stCondLst>
                                        </p:cTn>
                                        <p:tgtEl>
                                          <p:spTgt spid="2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30"/>
                                        </p:tgtEl>
                                      </p:cBhvr>
                                    </p:animEffect>
                                    <p:set>
                                      <p:cBhvr>
                                        <p:cTn id="163" dur="1" fill="hold">
                                          <p:stCondLst>
                                            <p:cond delay="499"/>
                                          </p:stCondLst>
                                        </p:cTn>
                                        <p:tgtEl>
                                          <p:spTgt spid="30"/>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31"/>
                                        </p:tgtEl>
                                      </p:cBhvr>
                                    </p:animEffect>
                                    <p:set>
                                      <p:cBhvr>
                                        <p:cTn id="166" dur="1" fill="hold">
                                          <p:stCondLst>
                                            <p:cond delay="499"/>
                                          </p:stCondLst>
                                        </p:cTn>
                                        <p:tgtEl>
                                          <p:spTgt spid="31"/>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33"/>
                                        </p:tgtEl>
                                      </p:cBhvr>
                                    </p:animEffect>
                                    <p:set>
                                      <p:cBhvr>
                                        <p:cTn id="169" dur="1" fill="hold">
                                          <p:stCondLst>
                                            <p:cond delay="499"/>
                                          </p:stCondLst>
                                        </p:cTn>
                                        <p:tgtEl>
                                          <p:spTgt spid="33"/>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34"/>
                                        </p:tgtEl>
                                      </p:cBhvr>
                                    </p:animEffect>
                                    <p:set>
                                      <p:cBhvr>
                                        <p:cTn id="17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build="p"/>
      <p:bldP spid="16" grpId="0"/>
      <p:bldP spid="17" grpId="0"/>
      <p:bldP spid="18" grpId="0"/>
      <p:bldP spid="20" grpId="0"/>
      <p:bldP spid="21" grpId="0"/>
      <p:bldP spid="22" grpId="0"/>
      <p:bldP spid="23" grpId="0"/>
      <p:bldP spid="24" grpId="0"/>
      <p:bldP spid="27" grpId="0" animBg="1"/>
      <p:bldP spid="27" grpId="1" animBg="1"/>
      <p:bldP spid="25" grpId="0" animBg="1"/>
      <p:bldP spid="25"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31342" y="-297702"/>
            <a:ext cx="110345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Language Dimensions: More Examples</a:t>
            </a:r>
            <a:endParaRPr lang="en-US" sz="4000" dirty="0">
              <a:solidFill>
                <a:srgbClr val="FF0000"/>
              </a:solidFill>
              <a:latin typeface="Corbel" panose="020B0503020204020204" pitchFamily="34" charset="0"/>
            </a:endParaRPr>
          </a:p>
        </p:txBody>
      </p:sp>
      <p:sp>
        <p:nvSpPr>
          <p:cNvPr id="39" name="TextBox 38">
            <a:extLst>
              <a:ext uri="{FF2B5EF4-FFF2-40B4-BE49-F238E27FC236}">
                <a16:creationId xmlns:a16="http://schemas.microsoft.com/office/drawing/2014/main" id="{D022AA97-DDC5-4F46-ADD9-E136B852ED96}"/>
              </a:ext>
            </a:extLst>
          </p:cNvPr>
          <p:cNvSpPr txBox="1"/>
          <p:nvPr/>
        </p:nvSpPr>
        <p:spPr>
          <a:xfrm>
            <a:off x="5513891" y="1409271"/>
            <a:ext cx="1100505" cy="461665"/>
          </a:xfrm>
          <a:prstGeom prst="rect">
            <a:avLst/>
          </a:prstGeom>
          <a:noFill/>
        </p:spPr>
        <p:txBody>
          <a:bodyPr wrap="square" rtlCol="0">
            <a:spAutoFit/>
          </a:bodyPr>
          <a:lstStyle/>
          <a:p>
            <a:pPr algn="ctr"/>
            <a:r>
              <a:rPr lang="en-US" sz="2400" dirty="0"/>
              <a:t>vs.</a:t>
            </a:r>
          </a:p>
        </p:txBody>
      </p:sp>
      <p:grpSp>
        <p:nvGrpSpPr>
          <p:cNvPr id="3" name="Group 2">
            <a:extLst>
              <a:ext uri="{FF2B5EF4-FFF2-40B4-BE49-F238E27FC236}">
                <a16:creationId xmlns:a16="http://schemas.microsoft.com/office/drawing/2014/main" id="{99730E48-60E9-4775-89DE-B5ADCB27E5F9}"/>
              </a:ext>
            </a:extLst>
          </p:cNvPr>
          <p:cNvGrpSpPr/>
          <p:nvPr/>
        </p:nvGrpSpPr>
        <p:grpSpPr>
          <a:xfrm>
            <a:off x="483198" y="687757"/>
            <a:ext cx="5116014" cy="1904693"/>
            <a:chOff x="626076" y="618858"/>
            <a:chExt cx="5116014" cy="1904693"/>
          </a:xfrm>
        </p:grpSpPr>
        <p:sp>
          <p:nvSpPr>
            <p:cNvPr id="2" name="Rectangle 1">
              <a:extLst>
                <a:ext uri="{FF2B5EF4-FFF2-40B4-BE49-F238E27FC236}">
                  <a16:creationId xmlns:a16="http://schemas.microsoft.com/office/drawing/2014/main" id="{E22C8852-D975-4B66-8CE9-73DC4FFEB4D3}"/>
                </a:ext>
              </a:extLst>
            </p:cNvPr>
            <p:cNvSpPr/>
            <p:nvPr/>
          </p:nvSpPr>
          <p:spPr>
            <a:xfrm>
              <a:off x="626076" y="618858"/>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 variables need to be declared before they're used.</a:t>
              </a:r>
            </a:p>
          </p:txBody>
        </p:sp>
        <p:sp>
          <p:nvSpPr>
            <p:cNvPr id="40" name="Rectangle 39">
              <a:extLst>
                <a:ext uri="{FF2B5EF4-FFF2-40B4-BE49-F238E27FC236}">
                  <a16:creationId xmlns:a16="http://schemas.microsoft.com/office/drawing/2014/main" id="{DE6C00BF-22EC-4547-A0E7-16AC5BA726BF}"/>
                </a:ext>
              </a:extLst>
            </p:cNvPr>
            <p:cNvSpPr/>
            <p:nvPr/>
          </p:nvSpPr>
          <p:spPr>
            <a:xfrm>
              <a:off x="626076" y="1506112"/>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990000"/>
                  </a:solidFill>
                  <a:latin typeface="Consolas" panose="020B0609020204030204" pitchFamily="49" charset="0"/>
                </a:rPr>
                <a:t>int a;</a:t>
              </a:r>
              <a:r>
                <a:rPr lang="en-US" sz="2000" dirty="0">
                  <a:solidFill>
                    <a:schemeClr val="tx1"/>
                  </a:solidFill>
                  <a:latin typeface="Consolas" panose="020B0609020204030204" pitchFamily="49" charset="0"/>
                </a:rPr>
                <a:t>  // variable declared first!</a:t>
              </a:r>
            </a:p>
            <a:p>
              <a:r>
                <a:rPr lang="en-US" sz="2000" dirty="0">
                  <a:solidFill>
                    <a:schemeClr val="tx1"/>
                  </a:solidFill>
                  <a:latin typeface="Consolas" panose="020B0609020204030204" pitchFamily="49" charset="0"/>
                </a:rPr>
                <a:t>a = 5;  // then it can be assigned</a:t>
              </a:r>
            </a:p>
          </p:txBody>
        </p:sp>
      </p:grpSp>
      <p:grpSp>
        <p:nvGrpSpPr>
          <p:cNvPr id="5" name="Group 4">
            <a:extLst>
              <a:ext uri="{FF2B5EF4-FFF2-40B4-BE49-F238E27FC236}">
                <a16:creationId xmlns:a16="http://schemas.microsoft.com/office/drawing/2014/main" id="{F6864AB5-2F20-460F-BA50-BA367412C0A2}"/>
              </a:ext>
            </a:extLst>
          </p:cNvPr>
          <p:cNvGrpSpPr/>
          <p:nvPr/>
        </p:nvGrpSpPr>
        <p:grpSpPr>
          <a:xfrm>
            <a:off x="6506324" y="675725"/>
            <a:ext cx="5116014" cy="1928757"/>
            <a:chOff x="6649202" y="618858"/>
            <a:chExt cx="5116014" cy="1928757"/>
          </a:xfrm>
        </p:grpSpPr>
        <p:sp>
          <p:nvSpPr>
            <p:cNvPr id="33" name="Rectangle 32">
              <a:extLst>
                <a:ext uri="{FF2B5EF4-FFF2-40B4-BE49-F238E27FC236}">
                  <a16:creationId xmlns:a16="http://schemas.microsoft.com/office/drawing/2014/main" id="{B01334B8-2789-493C-9D18-EF52EB897887}"/>
                </a:ext>
              </a:extLst>
            </p:cNvPr>
            <p:cNvSpPr/>
            <p:nvPr/>
          </p:nvSpPr>
          <p:spPr>
            <a:xfrm>
              <a:off x="6649202" y="618858"/>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variable can be assigned without any prior declaration.</a:t>
              </a:r>
            </a:p>
          </p:txBody>
        </p:sp>
        <p:sp>
          <p:nvSpPr>
            <p:cNvPr id="42" name="Rectangle 41">
              <a:extLst>
                <a:ext uri="{FF2B5EF4-FFF2-40B4-BE49-F238E27FC236}">
                  <a16:creationId xmlns:a16="http://schemas.microsoft.com/office/drawing/2014/main" id="{B045EC04-1936-44D4-B2F8-0E0F2A945FB2}"/>
                </a:ext>
              </a:extLst>
            </p:cNvPr>
            <p:cNvSpPr/>
            <p:nvPr/>
          </p:nvSpPr>
          <p:spPr>
            <a:xfrm>
              <a:off x="6649202" y="1530176"/>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a = 5   # 1</a:t>
              </a:r>
              <a:r>
                <a:rPr lang="en-US" sz="2000" baseline="30000" dirty="0">
                  <a:solidFill>
                    <a:schemeClr val="tx1"/>
                  </a:solidFill>
                  <a:latin typeface="Consolas" panose="020B0609020204030204" pitchFamily="49" charset="0"/>
                </a:rPr>
                <a:t>st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assignm't</a:t>
              </a:r>
              <a:r>
                <a:rPr lang="en-US" sz="2000" dirty="0">
                  <a:solidFill>
                    <a:schemeClr val="tx1"/>
                  </a:solidFill>
                  <a:latin typeface="Consolas" panose="020B0609020204030204" pitchFamily="49" charset="0"/>
                </a:rPr>
                <a:t> creates var</a:t>
              </a:r>
            </a:p>
          </p:txBody>
        </p:sp>
      </p:grpSp>
      <p:grpSp>
        <p:nvGrpSpPr>
          <p:cNvPr id="6" name="Group 5">
            <a:extLst>
              <a:ext uri="{FF2B5EF4-FFF2-40B4-BE49-F238E27FC236}">
                <a16:creationId xmlns:a16="http://schemas.microsoft.com/office/drawing/2014/main" id="{03085613-44F5-4EED-9AC9-09EDF45C85D1}"/>
              </a:ext>
            </a:extLst>
          </p:cNvPr>
          <p:cNvGrpSpPr/>
          <p:nvPr/>
        </p:nvGrpSpPr>
        <p:grpSpPr>
          <a:xfrm>
            <a:off x="483198" y="2757860"/>
            <a:ext cx="5116014" cy="1942021"/>
            <a:chOff x="626076" y="2665464"/>
            <a:chExt cx="5116014" cy="1942021"/>
          </a:xfrm>
        </p:grpSpPr>
        <p:sp>
          <p:nvSpPr>
            <p:cNvPr id="34" name="Rectangle 33">
              <a:extLst>
                <a:ext uri="{FF2B5EF4-FFF2-40B4-BE49-F238E27FC236}">
                  <a16:creationId xmlns:a16="http://schemas.microsoft.com/office/drawing/2014/main" id="{A4DCC4CF-4D64-4206-915F-9A2C44293BC8}"/>
                </a:ext>
              </a:extLst>
            </p:cNvPr>
            <p:cNvSpPr/>
            <p:nvPr/>
          </p:nvSpPr>
          <p:spPr>
            <a:xfrm>
              <a:off x="626076" y="2665464"/>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language will perform some type conversions implicitly.</a:t>
              </a:r>
            </a:p>
          </p:txBody>
        </p:sp>
        <p:sp>
          <p:nvSpPr>
            <p:cNvPr id="43" name="Rectangle 42">
              <a:extLst>
                <a:ext uri="{FF2B5EF4-FFF2-40B4-BE49-F238E27FC236}">
                  <a16:creationId xmlns:a16="http://schemas.microsoft.com/office/drawing/2014/main" id="{91C5EA8F-8683-401E-9B1B-F840D543A2C4}"/>
                </a:ext>
              </a:extLst>
            </p:cNvPr>
            <p:cNvSpPr/>
            <p:nvPr/>
          </p:nvSpPr>
          <p:spPr>
            <a:xfrm>
              <a:off x="626076" y="3590046"/>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int a = 5;</a:t>
              </a:r>
            </a:p>
            <a:p>
              <a:r>
                <a:rPr lang="en-US" sz="2000" dirty="0">
                  <a:solidFill>
                    <a:schemeClr val="tx1"/>
                  </a:solidFill>
                  <a:latin typeface="Consolas" panose="020B0609020204030204" pitchFamily="49" charset="0"/>
                </a:rPr>
                <a:t>double b = a;  // OK!</a:t>
              </a:r>
            </a:p>
          </p:txBody>
        </p:sp>
      </p:grpSp>
      <p:grpSp>
        <p:nvGrpSpPr>
          <p:cNvPr id="8" name="Group 7">
            <a:extLst>
              <a:ext uri="{FF2B5EF4-FFF2-40B4-BE49-F238E27FC236}">
                <a16:creationId xmlns:a16="http://schemas.microsoft.com/office/drawing/2014/main" id="{7E2DA5FD-72DD-440E-A689-4BCED317120E}"/>
              </a:ext>
            </a:extLst>
          </p:cNvPr>
          <p:cNvGrpSpPr/>
          <p:nvPr/>
        </p:nvGrpSpPr>
        <p:grpSpPr>
          <a:xfrm>
            <a:off x="6506324" y="2764492"/>
            <a:ext cx="5116014" cy="1928757"/>
            <a:chOff x="6649202" y="2678728"/>
            <a:chExt cx="5116014" cy="1928757"/>
          </a:xfrm>
        </p:grpSpPr>
        <p:sp>
          <p:nvSpPr>
            <p:cNvPr id="35" name="Rectangle 34">
              <a:extLst>
                <a:ext uri="{FF2B5EF4-FFF2-40B4-BE49-F238E27FC236}">
                  <a16:creationId xmlns:a16="http://schemas.microsoft.com/office/drawing/2014/main" id="{A61FB77E-A3BD-40C5-80BF-11B4F2B88AC3}"/>
                </a:ext>
              </a:extLst>
            </p:cNvPr>
            <p:cNvSpPr/>
            <p:nvPr/>
          </p:nvSpPr>
          <p:spPr>
            <a:xfrm>
              <a:off x="6649202" y="2678728"/>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language requires explicit syntax for all type conversions.</a:t>
              </a:r>
            </a:p>
          </p:txBody>
        </p:sp>
        <p:sp>
          <p:nvSpPr>
            <p:cNvPr id="44" name="Rectangle 43">
              <a:extLst>
                <a:ext uri="{FF2B5EF4-FFF2-40B4-BE49-F238E27FC236}">
                  <a16:creationId xmlns:a16="http://schemas.microsoft.com/office/drawing/2014/main" id="{D79C1425-477C-47E6-9E39-BC37ACE9AE7D}"/>
                </a:ext>
              </a:extLst>
            </p:cNvPr>
            <p:cNvSpPr/>
            <p:nvPr/>
          </p:nvSpPr>
          <p:spPr>
            <a:xfrm>
              <a:off x="6649202" y="3590046"/>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int a = 5;</a:t>
              </a:r>
            </a:p>
            <a:p>
              <a:r>
                <a:rPr lang="en-US" sz="2000" dirty="0">
                  <a:solidFill>
                    <a:schemeClr val="tx1"/>
                  </a:solidFill>
                  <a:latin typeface="Consolas" panose="020B0609020204030204" pitchFamily="49" charset="0"/>
                </a:rPr>
                <a:t>double b = </a:t>
              </a:r>
              <a:r>
                <a:rPr lang="en-US" sz="2000" dirty="0">
                  <a:solidFill>
                    <a:srgbClr val="990000"/>
                  </a:solidFill>
                  <a:latin typeface="Consolas" panose="020B0609020204030204" pitchFamily="49" charset="0"/>
                </a:rPr>
                <a:t>(double)</a:t>
              </a:r>
              <a:r>
                <a:rPr lang="en-US" sz="2000" dirty="0">
                  <a:solidFill>
                    <a:schemeClr val="tx1"/>
                  </a:solidFill>
                  <a:latin typeface="Consolas" panose="020B0609020204030204" pitchFamily="49" charset="0"/>
                </a:rPr>
                <a:t>a;  // OK </a:t>
              </a:r>
            </a:p>
          </p:txBody>
        </p:sp>
      </p:grpSp>
      <p:grpSp>
        <p:nvGrpSpPr>
          <p:cNvPr id="9" name="Group 8">
            <a:extLst>
              <a:ext uri="{FF2B5EF4-FFF2-40B4-BE49-F238E27FC236}">
                <a16:creationId xmlns:a16="http://schemas.microsoft.com/office/drawing/2014/main" id="{DFF4DFBA-25D6-486D-A20D-D305B5FD616E}"/>
              </a:ext>
            </a:extLst>
          </p:cNvPr>
          <p:cNvGrpSpPr/>
          <p:nvPr/>
        </p:nvGrpSpPr>
        <p:grpSpPr>
          <a:xfrm>
            <a:off x="483198" y="4816650"/>
            <a:ext cx="5116014" cy="1928757"/>
            <a:chOff x="626076" y="4816650"/>
            <a:chExt cx="5116014" cy="1928757"/>
          </a:xfrm>
        </p:grpSpPr>
        <p:sp>
          <p:nvSpPr>
            <p:cNvPr id="36" name="Rectangle 35">
              <a:extLst>
                <a:ext uri="{FF2B5EF4-FFF2-40B4-BE49-F238E27FC236}">
                  <a16:creationId xmlns:a16="http://schemas.microsoft.com/office/drawing/2014/main" id="{962040AC-26DA-4666-B826-9979C8ECE421}"/>
                </a:ext>
              </a:extLst>
            </p:cNvPr>
            <p:cNvSpPr/>
            <p:nvPr/>
          </p:nvSpPr>
          <p:spPr>
            <a:xfrm>
              <a:off x="626076" y="4816650"/>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language performs strict checking of array bounds.</a:t>
              </a:r>
            </a:p>
          </p:txBody>
        </p:sp>
        <p:sp>
          <p:nvSpPr>
            <p:cNvPr id="45" name="Rectangle 44">
              <a:extLst>
                <a:ext uri="{FF2B5EF4-FFF2-40B4-BE49-F238E27FC236}">
                  <a16:creationId xmlns:a16="http://schemas.microsoft.com/office/drawing/2014/main" id="{30FB2A50-7F93-49C5-8D29-5B38770AA6DB}"/>
                </a:ext>
              </a:extLst>
            </p:cNvPr>
            <p:cNvSpPr/>
            <p:nvPr/>
          </p:nvSpPr>
          <p:spPr>
            <a:xfrm>
              <a:off x="626076" y="5727968"/>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int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 = new int[10];</a:t>
              </a:r>
              <a:br>
                <a:rPr lang="en-US" sz="2000" dirty="0">
                  <a:solidFill>
                    <a:schemeClr val="tx1"/>
                  </a:solidFill>
                  <a:latin typeface="Consolas" panose="020B0609020204030204" pitchFamily="49" charset="0"/>
                </a:rPr>
              </a:br>
              <a:endParaRPr lang="en-US" sz="200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[10]; // </a:t>
              </a:r>
              <a:r>
                <a:rPr lang="en-US" sz="2000" dirty="0">
                  <a:solidFill>
                    <a:srgbClr val="990000"/>
                  </a:solidFill>
                  <a:latin typeface="Consolas" panose="020B0609020204030204" pitchFamily="49" charset="0"/>
                </a:rPr>
                <a:t>Blocked!</a:t>
              </a:r>
            </a:p>
          </p:txBody>
        </p:sp>
      </p:grpSp>
      <p:grpSp>
        <p:nvGrpSpPr>
          <p:cNvPr id="12" name="Group 11">
            <a:extLst>
              <a:ext uri="{FF2B5EF4-FFF2-40B4-BE49-F238E27FC236}">
                <a16:creationId xmlns:a16="http://schemas.microsoft.com/office/drawing/2014/main" id="{9FD1660F-63CC-46D3-B196-06A9B61EAEE3}"/>
              </a:ext>
            </a:extLst>
          </p:cNvPr>
          <p:cNvGrpSpPr/>
          <p:nvPr/>
        </p:nvGrpSpPr>
        <p:grpSpPr>
          <a:xfrm>
            <a:off x="6506324" y="4816650"/>
            <a:ext cx="5116014" cy="1928757"/>
            <a:chOff x="6649202" y="4816650"/>
            <a:chExt cx="5116014" cy="1928757"/>
          </a:xfrm>
        </p:grpSpPr>
        <p:sp>
          <p:nvSpPr>
            <p:cNvPr id="37" name="Rectangle 36">
              <a:extLst>
                <a:ext uri="{FF2B5EF4-FFF2-40B4-BE49-F238E27FC236}">
                  <a16:creationId xmlns:a16="http://schemas.microsoft.com/office/drawing/2014/main" id="{F8D3E034-4853-45E4-9D5B-CA0F4AABF434}"/>
                </a:ext>
              </a:extLst>
            </p:cNvPr>
            <p:cNvSpPr/>
            <p:nvPr/>
          </p:nvSpPr>
          <p:spPr>
            <a:xfrm>
              <a:off x="6649202" y="4816650"/>
              <a:ext cx="5116014" cy="91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language allows out-of-bound array accesses.</a:t>
              </a:r>
            </a:p>
          </p:txBody>
        </p:sp>
        <p:sp>
          <p:nvSpPr>
            <p:cNvPr id="46" name="Rectangle 45">
              <a:extLst>
                <a:ext uri="{FF2B5EF4-FFF2-40B4-BE49-F238E27FC236}">
                  <a16:creationId xmlns:a16="http://schemas.microsoft.com/office/drawing/2014/main" id="{0C2B912A-AE57-4334-8DD7-49057C05F87F}"/>
                </a:ext>
              </a:extLst>
            </p:cNvPr>
            <p:cNvSpPr/>
            <p:nvPr/>
          </p:nvSpPr>
          <p:spPr>
            <a:xfrm>
              <a:off x="6649202" y="5727968"/>
              <a:ext cx="5116014" cy="10174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int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[10];</a:t>
              </a:r>
            </a:p>
            <a:p>
              <a:endParaRPr lang="en-US" sz="200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[10]; // Allowed! Eek!</a:t>
              </a:r>
            </a:p>
          </p:txBody>
        </p:sp>
      </p:grpSp>
      <p:sp>
        <p:nvSpPr>
          <p:cNvPr id="47" name="TextBox 46">
            <a:extLst>
              <a:ext uri="{FF2B5EF4-FFF2-40B4-BE49-F238E27FC236}">
                <a16:creationId xmlns:a16="http://schemas.microsoft.com/office/drawing/2014/main" id="{DF9E1D7B-1CEF-4462-BD66-63E4D7690879}"/>
              </a:ext>
            </a:extLst>
          </p:cNvPr>
          <p:cNvSpPr txBox="1"/>
          <p:nvPr/>
        </p:nvSpPr>
        <p:spPr>
          <a:xfrm>
            <a:off x="5513891" y="3498038"/>
            <a:ext cx="1100505" cy="461665"/>
          </a:xfrm>
          <a:prstGeom prst="rect">
            <a:avLst/>
          </a:prstGeom>
          <a:noFill/>
        </p:spPr>
        <p:txBody>
          <a:bodyPr wrap="square" rtlCol="0">
            <a:spAutoFit/>
          </a:bodyPr>
          <a:lstStyle/>
          <a:p>
            <a:pPr algn="ctr"/>
            <a:r>
              <a:rPr lang="en-US" sz="2400" dirty="0"/>
              <a:t>vs.</a:t>
            </a:r>
          </a:p>
        </p:txBody>
      </p:sp>
      <p:sp>
        <p:nvSpPr>
          <p:cNvPr id="48" name="TextBox 47">
            <a:extLst>
              <a:ext uri="{FF2B5EF4-FFF2-40B4-BE49-F238E27FC236}">
                <a16:creationId xmlns:a16="http://schemas.microsoft.com/office/drawing/2014/main" id="{C309163D-9A4C-4E2B-8FCF-4BC1618ED21D}"/>
              </a:ext>
            </a:extLst>
          </p:cNvPr>
          <p:cNvSpPr txBox="1"/>
          <p:nvPr/>
        </p:nvSpPr>
        <p:spPr>
          <a:xfrm>
            <a:off x="5513891" y="5550196"/>
            <a:ext cx="1100505" cy="461665"/>
          </a:xfrm>
          <a:prstGeom prst="rect">
            <a:avLst/>
          </a:prstGeom>
          <a:noFill/>
        </p:spPr>
        <p:txBody>
          <a:bodyPr wrap="square" rtlCol="0">
            <a:spAutoFit/>
          </a:bodyPr>
          <a:lstStyle/>
          <a:p>
            <a:pPr algn="ctr"/>
            <a:r>
              <a:rPr lang="en-US" sz="2400" dirty="0"/>
              <a:t>vs.</a:t>
            </a:r>
          </a:p>
        </p:txBody>
      </p:sp>
      <p:sp>
        <p:nvSpPr>
          <p:cNvPr id="51" name="Speech Bubble: Rectangle with Corners Rounded 50">
            <a:extLst>
              <a:ext uri="{FF2B5EF4-FFF2-40B4-BE49-F238E27FC236}">
                <a16:creationId xmlns:a16="http://schemas.microsoft.com/office/drawing/2014/main" id="{2430F895-525E-4A34-B30E-ECC91F31B62E}"/>
              </a:ext>
            </a:extLst>
          </p:cNvPr>
          <p:cNvSpPr/>
          <p:nvPr/>
        </p:nvSpPr>
        <p:spPr>
          <a:xfrm>
            <a:off x="1155934" y="390567"/>
            <a:ext cx="4116154" cy="1143000"/>
          </a:xfrm>
          <a:prstGeom prst="wedgeRoundRectCallout">
            <a:avLst>
              <a:gd name="adj1" fmla="val -50963"/>
              <a:gd name="adj2" fmla="val 7832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Detects typing bugs at compile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           time, when they're easy to fix</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More verbose code</a:t>
            </a:r>
          </a:p>
        </p:txBody>
      </p:sp>
      <p:sp>
        <p:nvSpPr>
          <p:cNvPr id="52" name="Speech Bubble: Rectangle with Corners Rounded 51">
            <a:extLst>
              <a:ext uri="{FF2B5EF4-FFF2-40B4-BE49-F238E27FC236}">
                <a16:creationId xmlns:a16="http://schemas.microsoft.com/office/drawing/2014/main" id="{5626A246-5BBB-4E29-869A-23D0A398B80A}"/>
              </a:ext>
            </a:extLst>
          </p:cNvPr>
          <p:cNvSpPr/>
          <p:nvPr/>
        </p:nvSpPr>
        <p:spPr>
          <a:xfrm>
            <a:off x="7265525" y="456075"/>
            <a:ext cx="4116153" cy="1143000"/>
          </a:xfrm>
          <a:prstGeom prst="wedgeRoundRectCallout">
            <a:avLst>
              <a:gd name="adj1" fmla="val -50963"/>
              <a:gd name="adj2" fmla="val 7832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Faster dev, simpler code</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Less readable code, may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           detect errors only at runtime</a:t>
            </a:r>
          </a:p>
        </p:txBody>
      </p:sp>
      <p:sp>
        <p:nvSpPr>
          <p:cNvPr id="55" name="Speech Bubble: Rectangle with Corners Rounded 54">
            <a:extLst>
              <a:ext uri="{FF2B5EF4-FFF2-40B4-BE49-F238E27FC236}">
                <a16:creationId xmlns:a16="http://schemas.microsoft.com/office/drawing/2014/main" id="{C241ECB9-2F56-4E4F-BFC2-49F7477C21B3}"/>
              </a:ext>
            </a:extLst>
          </p:cNvPr>
          <p:cNvSpPr/>
          <p:nvPr/>
        </p:nvSpPr>
        <p:spPr>
          <a:xfrm>
            <a:off x="1928952" y="2802703"/>
            <a:ext cx="4116154" cy="1143000"/>
          </a:xfrm>
          <a:prstGeom prst="wedgeRoundRectCallout">
            <a:avLst>
              <a:gd name="adj1" fmla="val -50963"/>
              <a:gd name="adj2" fmla="val 7832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 Makes for simpler code</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May hide conversion bugs</a:t>
            </a:r>
          </a:p>
        </p:txBody>
      </p:sp>
      <p:sp>
        <p:nvSpPr>
          <p:cNvPr id="56" name="Speech Bubble: Rectangle with Corners Rounded 55">
            <a:extLst>
              <a:ext uri="{FF2B5EF4-FFF2-40B4-BE49-F238E27FC236}">
                <a16:creationId xmlns:a16="http://schemas.microsoft.com/office/drawing/2014/main" id="{BACE900B-99D3-4C02-8B57-2D5EA2500FF0}"/>
              </a:ext>
            </a:extLst>
          </p:cNvPr>
          <p:cNvSpPr/>
          <p:nvPr/>
        </p:nvSpPr>
        <p:spPr>
          <a:xfrm>
            <a:off x="7921259" y="2658371"/>
            <a:ext cx="4116153" cy="1143000"/>
          </a:xfrm>
          <a:prstGeom prst="wedgeRoundRectCallout">
            <a:avLst>
              <a:gd name="adj1" fmla="val -40897"/>
              <a:gd name="adj2" fmla="val 8457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Detects bugs more easily</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 More verbose code</a:t>
            </a:r>
          </a:p>
        </p:txBody>
      </p:sp>
      <p:sp>
        <p:nvSpPr>
          <p:cNvPr id="57" name="Speech Bubble: Rectangle with Corners Rounded 56">
            <a:extLst>
              <a:ext uri="{FF2B5EF4-FFF2-40B4-BE49-F238E27FC236}">
                <a16:creationId xmlns:a16="http://schemas.microsoft.com/office/drawing/2014/main" id="{F9599719-E1B6-4379-A30F-ED162C89224C}"/>
              </a:ext>
            </a:extLst>
          </p:cNvPr>
          <p:cNvSpPr/>
          <p:nvPr/>
        </p:nvSpPr>
        <p:spPr>
          <a:xfrm>
            <a:off x="1973966" y="4655038"/>
            <a:ext cx="4265283" cy="1143000"/>
          </a:xfrm>
          <a:prstGeom prst="wedgeRoundRectCallout">
            <a:avLst>
              <a:gd name="adj1" fmla="val -6412"/>
              <a:gd name="adj2" fmla="val 10707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 Catches out-of-bounds bugs</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Runtime checks slow execution!</a:t>
            </a:r>
          </a:p>
        </p:txBody>
      </p:sp>
      <p:sp>
        <p:nvSpPr>
          <p:cNvPr id="58" name="Speech Bubble: Rectangle with Corners Rounded 57">
            <a:extLst>
              <a:ext uri="{FF2B5EF4-FFF2-40B4-BE49-F238E27FC236}">
                <a16:creationId xmlns:a16="http://schemas.microsoft.com/office/drawing/2014/main" id="{01C55BD5-23B5-4F6D-A93D-CB7270589FDC}"/>
              </a:ext>
            </a:extLst>
          </p:cNvPr>
          <p:cNvSpPr/>
          <p:nvPr/>
        </p:nvSpPr>
        <p:spPr>
          <a:xfrm>
            <a:off x="7713722" y="4496082"/>
            <a:ext cx="4116153" cy="1143000"/>
          </a:xfrm>
          <a:prstGeom prst="wedgeRoundRectCallout">
            <a:avLst>
              <a:gd name="adj1" fmla="val 756"/>
              <a:gd name="adj2" fmla="val 117078"/>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40000"/>
                    <a:lumOff val="60000"/>
                  </a:schemeClr>
                </a:solidFill>
                <a:latin typeface="Corbel" panose="020B0503020204020204" pitchFamily="34" charset="0"/>
              </a:rPr>
              <a:t>Pro: </a:t>
            </a:r>
            <a:r>
              <a:rPr lang="en-US" sz="2000" dirty="0">
                <a:solidFill>
                  <a:schemeClr val="bg1"/>
                </a:solidFill>
                <a:latin typeface="Corbel" panose="020B0503020204020204" pitchFamily="34" charset="0"/>
              </a:rPr>
              <a:t>Faster</a:t>
            </a:r>
          </a:p>
          <a:p>
            <a:r>
              <a:rPr lang="en-US" sz="2000" dirty="0">
                <a:solidFill>
                  <a:schemeClr val="accent2">
                    <a:lumMod val="40000"/>
                    <a:lumOff val="60000"/>
                  </a:schemeClr>
                </a:solidFill>
                <a:latin typeface="Corbel" panose="020B0503020204020204" pitchFamily="34" charset="0"/>
              </a:rPr>
              <a:t>Con: </a:t>
            </a:r>
            <a:r>
              <a:rPr lang="en-US" sz="2000" dirty="0">
                <a:solidFill>
                  <a:schemeClr val="bg1"/>
                </a:solidFill>
                <a:latin typeface="Corbel" panose="020B0503020204020204" pitchFamily="34" charset="0"/>
              </a:rPr>
              <a:t> Permits nasty memory bugs!</a:t>
            </a:r>
          </a:p>
        </p:txBody>
      </p:sp>
    </p:spTree>
    <p:extLst>
      <p:ext uri="{BB962C8B-B14F-4D97-AF65-F5344CB8AC3E}">
        <p14:creationId xmlns:p14="http://schemas.microsoft.com/office/powerpoint/2010/main" val="32998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down)">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down)">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7" grpId="0"/>
      <p:bldP spid="48" grpId="0"/>
      <p:bldP spid="51" grpId="0" animBg="1"/>
      <p:bldP spid="51" grpId="1" animBg="1"/>
      <p:bldP spid="52" grpId="0" animBg="1"/>
      <p:bldP spid="52" grpId="1" animBg="1"/>
      <p:bldP spid="55" grpId="0" animBg="1"/>
      <p:bldP spid="55" grpId="1" animBg="1"/>
      <p:bldP spid="56" grpId="0" animBg="1"/>
      <p:bldP spid="56" grpId="1" animBg="1"/>
      <p:bldP spid="57" grpId="0" animBg="1"/>
      <p:bldP spid="57" grpId="1" animBg="1"/>
      <p:bldP spid="58" grpId="0" animBg="1"/>
      <p:bldP spid="5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951741" y="-225931"/>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Summarizing Our Learning Approach</a:t>
            </a:r>
            <a:endParaRPr lang="en-US" sz="40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 name="TextBox 1">
            <a:extLst>
              <a:ext uri="{FF2B5EF4-FFF2-40B4-BE49-F238E27FC236}">
                <a16:creationId xmlns:a16="http://schemas.microsoft.com/office/drawing/2014/main" id="{F7932C39-187A-4234-8F57-3DF068F519A8}"/>
              </a:ext>
            </a:extLst>
          </p:cNvPr>
          <p:cNvSpPr txBox="1"/>
          <p:nvPr/>
        </p:nvSpPr>
        <p:spPr>
          <a:xfrm>
            <a:off x="584348" y="924543"/>
            <a:ext cx="11062246" cy="584775"/>
          </a:xfrm>
          <a:prstGeom prst="rect">
            <a:avLst/>
          </a:prstGeom>
          <a:noFill/>
        </p:spPr>
        <p:txBody>
          <a:bodyPr wrap="square" rtlCol="0">
            <a:spAutoFit/>
          </a:bodyPr>
          <a:lstStyle/>
          <a:p>
            <a:pPr algn="ctr"/>
            <a:r>
              <a:rPr lang="en-US" sz="3200" dirty="0"/>
              <a:t>We'll deep-dive into the major paradigms</a:t>
            </a:r>
          </a:p>
        </p:txBody>
      </p:sp>
      <p:sp>
        <p:nvSpPr>
          <p:cNvPr id="6" name="TextBox 5">
            <a:extLst>
              <a:ext uri="{FF2B5EF4-FFF2-40B4-BE49-F238E27FC236}">
                <a16:creationId xmlns:a16="http://schemas.microsoft.com/office/drawing/2014/main" id="{213CD0F8-7DAC-494E-9850-2AEDF56E1AC1}"/>
              </a:ext>
            </a:extLst>
          </p:cNvPr>
          <p:cNvSpPr txBox="1"/>
          <p:nvPr/>
        </p:nvSpPr>
        <p:spPr>
          <a:xfrm>
            <a:off x="991483" y="3431609"/>
            <a:ext cx="10247978" cy="584775"/>
          </a:xfrm>
          <a:prstGeom prst="rect">
            <a:avLst/>
          </a:prstGeom>
          <a:noFill/>
        </p:spPr>
        <p:txBody>
          <a:bodyPr wrap="square" rtlCol="0">
            <a:spAutoFit/>
          </a:bodyPr>
          <a:lstStyle/>
          <a:p>
            <a:pPr algn="ctr"/>
            <a:r>
              <a:rPr lang="en-US" sz="3200" dirty="0"/>
              <a:t>We'll go wide and survey the spectrum of design options</a:t>
            </a:r>
          </a:p>
        </p:txBody>
      </p:sp>
      <p:sp>
        <p:nvSpPr>
          <p:cNvPr id="3" name="Rectangle 2">
            <a:extLst>
              <a:ext uri="{FF2B5EF4-FFF2-40B4-BE49-F238E27FC236}">
                <a16:creationId xmlns:a16="http://schemas.microsoft.com/office/drawing/2014/main" id="{4699505F-3D62-D1D6-6AB4-003680D4B872}"/>
              </a:ext>
            </a:extLst>
          </p:cNvPr>
          <p:cNvSpPr/>
          <p:nvPr/>
        </p:nvSpPr>
        <p:spPr>
          <a:xfrm rot="5400000">
            <a:off x="4602673" y="1978020"/>
            <a:ext cx="1748813" cy="924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Functional</a:t>
            </a:r>
          </a:p>
        </p:txBody>
      </p:sp>
      <p:sp>
        <p:nvSpPr>
          <p:cNvPr id="8" name="Rectangle 7">
            <a:extLst>
              <a:ext uri="{FF2B5EF4-FFF2-40B4-BE49-F238E27FC236}">
                <a16:creationId xmlns:a16="http://schemas.microsoft.com/office/drawing/2014/main" id="{43CD92A4-353A-1869-5285-CA3F2E89A6D9}"/>
              </a:ext>
            </a:extLst>
          </p:cNvPr>
          <p:cNvSpPr/>
          <p:nvPr/>
        </p:nvSpPr>
        <p:spPr>
          <a:xfrm rot="5400000">
            <a:off x="5670020" y="1992055"/>
            <a:ext cx="1748813" cy="89685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OOP</a:t>
            </a:r>
          </a:p>
        </p:txBody>
      </p:sp>
      <p:sp>
        <p:nvSpPr>
          <p:cNvPr id="9" name="Rectangle 8">
            <a:extLst>
              <a:ext uri="{FF2B5EF4-FFF2-40B4-BE49-F238E27FC236}">
                <a16:creationId xmlns:a16="http://schemas.microsoft.com/office/drawing/2014/main" id="{3385EF90-EC9B-D9FE-FDC8-E758D0F670C5}"/>
              </a:ext>
            </a:extLst>
          </p:cNvPr>
          <p:cNvSpPr/>
          <p:nvPr/>
        </p:nvSpPr>
        <p:spPr>
          <a:xfrm rot="5400000">
            <a:off x="6751958" y="1963429"/>
            <a:ext cx="1748813" cy="95410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23" name="Rectangle 22">
            <a:extLst>
              <a:ext uri="{FF2B5EF4-FFF2-40B4-BE49-F238E27FC236}">
                <a16:creationId xmlns:a16="http://schemas.microsoft.com/office/drawing/2014/main" id="{88960A03-B998-492F-9816-6FEE21FFC6DD}"/>
              </a:ext>
            </a:extLst>
          </p:cNvPr>
          <p:cNvSpPr/>
          <p:nvPr/>
        </p:nvSpPr>
        <p:spPr>
          <a:xfrm rot="5400000">
            <a:off x="3521290" y="1978020"/>
            <a:ext cx="1748813" cy="924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Imperative</a:t>
            </a:r>
          </a:p>
        </p:txBody>
      </p:sp>
      <p:sp>
        <p:nvSpPr>
          <p:cNvPr id="33" name="TextBox 32">
            <a:extLst>
              <a:ext uri="{FF2B5EF4-FFF2-40B4-BE49-F238E27FC236}">
                <a16:creationId xmlns:a16="http://schemas.microsoft.com/office/drawing/2014/main" id="{C5015163-53D8-47A7-9532-398F4CD0F832}"/>
              </a:ext>
            </a:extLst>
          </p:cNvPr>
          <p:cNvSpPr txBox="1"/>
          <p:nvPr/>
        </p:nvSpPr>
        <p:spPr>
          <a:xfrm>
            <a:off x="9620725" y="4645989"/>
            <a:ext cx="696985" cy="504769"/>
          </a:xfrm>
          <a:prstGeom prst="rect">
            <a:avLst/>
          </a:prstGeom>
          <a:noFill/>
        </p:spPr>
        <p:txBody>
          <a:bodyPr wrap="square" rtlCol="0">
            <a:spAutoFit/>
          </a:bodyPr>
          <a:lstStyle/>
          <a:p>
            <a:r>
              <a:rPr lang="en-US" sz="3200" dirty="0">
                <a:solidFill>
                  <a:schemeClr val="bg1"/>
                </a:solidFill>
              </a:rPr>
              <a:t>...</a:t>
            </a:r>
          </a:p>
        </p:txBody>
      </p:sp>
      <p:grpSp>
        <p:nvGrpSpPr>
          <p:cNvPr id="29" name="Group 28">
            <a:extLst>
              <a:ext uri="{FF2B5EF4-FFF2-40B4-BE49-F238E27FC236}">
                <a16:creationId xmlns:a16="http://schemas.microsoft.com/office/drawing/2014/main" id="{6C350F6C-D814-4822-9BD7-BA7750084B79}"/>
              </a:ext>
            </a:extLst>
          </p:cNvPr>
          <p:cNvGrpSpPr/>
          <p:nvPr/>
        </p:nvGrpSpPr>
        <p:grpSpPr>
          <a:xfrm>
            <a:off x="683741" y="3925419"/>
            <a:ext cx="10923252" cy="707886"/>
            <a:chOff x="887459" y="4318211"/>
            <a:chExt cx="9228914" cy="707886"/>
          </a:xfrm>
        </p:grpSpPr>
        <p:sp>
          <p:nvSpPr>
            <p:cNvPr id="10" name="Rectangle 9">
              <a:extLst>
                <a:ext uri="{FF2B5EF4-FFF2-40B4-BE49-F238E27FC236}">
                  <a16:creationId xmlns:a16="http://schemas.microsoft.com/office/drawing/2014/main" id="{402C0C76-9E6A-A92E-3379-B7F0ECC8ED14}"/>
                </a:ext>
              </a:extLst>
            </p:cNvPr>
            <p:cNvSpPr/>
            <p:nvPr/>
          </p:nvSpPr>
          <p:spPr>
            <a:xfrm>
              <a:off x="897924" y="4397170"/>
              <a:ext cx="9218449" cy="58762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4" name="TextBox 33">
              <a:extLst>
                <a:ext uri="{FF2B5EF4-FFF2-40B4-BE49-F238E27FC236}">
                  <a16:creationId xmlns:a16="http://schemas.microsoft.com/office/drawing/2014/main" id="{8741070C-44E2-4570-9B05-1A1425E7EB47}"/>
                </a:ext>
              </a:extLst>
            </p:cNvPr>
            <p:cNvSpPr txBox="1"/>
            <p:nvPr/>
          </p:nvSpPr>
          <p:spPr>
            <a:xfrm>
              <a:off x="887459" y="4318211"/>
              <a:ext cx="1548714" cy="707886"/>
            </a:xfrm>
            <a:prstGeom prst="rect">
              <a:avLst/>
            </a:prstGeom>
            <a:noFill/>
          </p:spPr>
          <p:txBody>
            <a:bodyPr wrap="square">
              <a:spAutoFit/>
            </a:bodyPr>
            <a:lstStyle/>
            <a:p>
              <a:pPr algn="ctr"/>
              <a:r>
                <a:rPr lang="en-US" sz="2000" dirty="0"/>
                <a:t>Variable</a:t>
              </a:r>
            </a:p>
            <a:p>
              <a:pPr algn="ctr"/>
              <a:r>
                <a:rPr lang="en-US" sz="2000" dirty="0"/>
                <a:t>Scoping</a:t>
              </a:r>
            </a:p>
          </p:txBody>
        </p:sp>
      </p:grpSp>
      <p:grpSp>
        <p:nvGrpSpPr>
          <p:cNvPr id="35" name="Group 34">
            <a:extLst>
              <a:ext uri="{FF2B5EF4-FFF2-40B4-BE49-F238E27FC236}">
                <a16:creationId xmlns:a16="http://schemas.microsoft.com/office/drawing/2014/main" id="{462D363C-663D-4D08-AA43-1FDAADF6D677}"/>
              </a:ext>
            </a:extLst>
          </p:cNvPr>
          <p:cNvGrpSpPr/>
          <p:nvPr/>
        </p:nvGrpSpPr>
        <p:grpSpPr>
          <a:xfrm>
            <a:off x="683741" y="4583837"/>
            <a:ext cx="10923252" cy="707886"/>
            <a:chOff x="887459" y="4318211"/>
            <a:chExt cx="9228914" cy="707886"/>
          </a:xfrm>
        </p:grpSpPr>
        <p:sp>
          <p:nvSpPr>
            <p:cNvPr id="38" name="Rectangle 37">
              <a:extLst>
                <a:ext uri="{FF2B5EF4-FFF2-40B4-BE49-F238E27FC236}">
                  <a16:creationId xmlns:a16="http://schemas.microsoft.com/office/drawing/2014/main" id="{B9015CC7-F5F6-4480-8A71-E82B056CA36B}"/>
                </a:ext>
              </a:extLst>
            </p:cNvPr>
            <p:cNvSpPr/>
            <p:nvPr/>
          </p:nvSpPr>
          <p:spPr>
            <a:xfrm>
              <a:off x="897924" y="4397170"/>
              <a:ext cx="9218449" cy="58762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7" name="TextBox 36">
              <a:extLst>
                <a:ext uri="{FF2B5EF4-FFF2-40B4-BE49-F238E27FC236}">
                  <a16:creationId xmlns:a16="http://schemas.microsoft.com/office/drawing/2014/main" id="{4A9CBFC8-E2BA-4DB3-AF71-5A15E1964946}"/>
                </a:ext>
              </a:extLst>
            </p:cNvPr>
            <p:cNvSpPr txBox="1"/>
            <p:nvPr/>
          </p:nvSpPr>
          <p:spPr>
            <a:xfrm>
              <a:off x="887459" y="4318211"/>
              <a:ext cx="1548714" cy="707886"/>
            </a:xfrm>
            <a:prstGeom prst="rect">
              <a:avLst/>
            </a:prstGeom>
            <a:noFill/>
          </p:spPr>
          <p:txBody>
            <a:bodyPr wrap="square">
              <a:spAutoFit/>
            </a:bodyPr>
            <a:lstStyle/>
            <a:p>
              <a:pPr algn="ctr"/>
              <a:r>
                <a:rPr lang="en-US" sz="2000" dirty="0"/>
                <a:t>Parameter Passing</a:t>
              </a:r>
            </a:p>
          </p:txBody>
        </p:sp>
      </p:grpSp>
      <p:grpSp>
        <p:nvGrpSpPr>
          <p:cNvPr id="44" name="Group 43">
            <a:extLst>
              <a:ext uri="{FF2B5EF4-FFF2-40B4-BE49-F238E27FC236}">
                <a16:creationId xmlns:a16="http://schemas.microsoft.com/office/drawing/2014/main" id="{A2ED55F9-54A0-4998-A3C6-DD3E297C4F0D}"/>
              </a:ext>
            </a:extLst>
          </p:cNvPr>
          <p:cNvGrpSpPr/>
          <p:nvPr/>
        </p:nvGrpSpPr>
        <p:grpSpPr>
          <a:xfrm>
            <a:off x="683741" y="6073255"/>
            <a:ext cx="10923252" cy="707886"/>
            <a:chOff x="887459" y="4318211"/>
            <a:chExt cx="9228914" cy="707886"/>
          </a:xfrm>
        </p:grpSpPr>
        <p:sp>
          <p:nvSpPr>
            <p:cNvPr id="47" name="Rectangle 46">
              <a:extLst>
                <a:ext uri="{FF2B5EF4-FFF2-40B4-BE49-F238E27FC236}">
                  <a16:creationId xmlns:a16="http://schemas.microsoft.com/office/drawing/2014/main" id="{8FD775C9-39C0-4B11-832E-03CB39D48816}"/>
                </a:ext>
              </a:extLst>
            </p:cNvPr>
            <p:cNvSpPr/>
            <p:nvPr/>
          </p:nvSpPr>
          <p:spPr>
            <a:xfrm>
              <a:off x="897924" y="4397170"/>
              <a:ext cx="9218449" cy="587621"/>
            </a:xfrm>
            <a:prstGeom prst="rect">
              <a:avLst/>
            </a:prstGeom>
            <a:solidFill>
              <a:srgbClr val="F2B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6" name="TextBox 45">
              <a:extLst>
                <a:ext uri="{FF2B5EF4-FFF2-40B4-BE49-F238E27FC236}">
                  <a16:creationId xmlns:a16="http://schemas.microsoft.com/office/drawing/2014/main" id="{68C37901-7791-47D7-A488-0C5B48DE2D58}"/>
                </a:ext>
              </a:extLst>
            </p:cNvPr>
            <p:cNvSpPr txBox="1"/>
            <p:nvPr/>
          </p:nvSpPr>
          <p:spPr>
            <a:xfrm>
              <a:off x="887459" y="4318211"/>
              <a:ext cx="1548714" cy="707886"/>
            </a:xfrm>
            <a:prstGeom prst="rect">
              <a:avLst/>
            </a:prstGeom>
            <a:noFill/>
          </p:spPr>
          <p:txBody>
            <a:bodyPr wrap="square">
              <a:spAutoFit/>
            </a:bodyPr>
            <a:lstStyle/>
            <a:p>
              <a:pPr algn="ctr"/>
              <a:r>
                <a:rPr lang="en-US" sz="2000" dirty="0"/>
                <a:t>Typing Approach</a:t>
              </a:r>
            </a:p>
          </p:txBody>
        </p:sp>
      </p:grpSp>
      <p:grpSp>
        <p:nvGrpSpPr>
          <p:cNvPr id="60" name="Group 59">
            <a:extLst>
              <a:ext uri="{FF2B5EF4-FFF2-40B4-BE49-F238E27FC236}">
                <a16:creationId xmlns:a16="http://schemas.microsoft.com/office/drawing/2014/main" id="{6CC8883B-33B1-44BA-B8E8-D2BD8CAB73EC}"/>
              </a:ext>
            </a:extLst>
          </p:cNvPr>
          <p:cNvGrpSpPr/>
          <p:nvPr/>
        </p:nvGrpSpPr>
        <p:grpSpPr>
          <a:xfrm>
            <a:off x="683741" y="5242255"/>
            <a:ext cx="10923252" cy="707886"/>
            <a:chOff x="887459" y="4318211"/>
            <a:chExt cx="9228914" cy="707886"/>
          </a:xfrm>
        </p:grpSpPr>
        <p:sp>
          <p:nvSpPr>
            <p:cNvPr id="63" name="Rectangle 62">
              <a:extLst>
                <a:ext uri="{FF2B5EF4-FFF2-40B4-BE49-F238E27FC236}">
                  <a16:creationId xmlns:a16="http://schemas.microsoft.com/office/drawing/2014/main" id="{12A2814B-75C1-44D0-B88B-BAB5FD1AA129}"/>
                </a:ext>
              </a:extLst>
            </p:cNvPr>
            <p:cNvSpPr/>
            <p:nvPr/>
          </p:nvSpPr>
          <p:spPr>
            <a:xfrm>
              <a:off x="897924" y="4397170"/>
              <a:ext cx="9218449" cy="58762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2" name="TextBox 61">
              <a:extLst>
                <a:ext uri="{FF2B5EF4-FFF2-40B4-BE49-F238E27FC236}">
                  <a16:creationId xmlns:a16="http://schemas.microsoft.com/office/drawing/2014/main" id="{8030211E-B8E1-4C7B-A13B-BF3B2CAB0727}"/>
                </a:ext>
              </a:extLst>
            </p:cNvPr>
            <p:cNvSpPr txBox="1"/>
            <p:nvPr/>
          </p:nvSpPr>
          <p:spPr>
            <a:xfrm>
              <a:off x="887459" y="4318211"/>
              <a:ext cx="1743264" cy="707886"/>
            </a:xfrm>
            <a:prstGeom prst="rect">
              <a:avLst/>
            </a:prstGeom>
            <a:noFill/>
          </p:spPr>
          <p:txBody>
            <a:bodyPr wrap="square">
              <a:spAutoFit/>
            </a:bodyPr>
            <a:lstStyle/>
            <a:p>
              <a:pPr algn="ctr"/>
              <a:r>
                <a:rPr lang="en-US" sz="2000" dirty="0"/>
                <a:t>Memory Management</a:t>
              </a:r>
            </a:p>
          </p:txBody>
        </p:sp>
      </p:grpSp>
      <p:sp>
        <p:nvSpPr>
          <p:cNvPr id="66" name="TextBox 65">
            <a:extLst>
              <a:ext uri="{FF2B5EF4-FFF2-40B4-BE49-F238E27FC236}">
                <a16:creationId xmlns:a16="http://schemas.microsoft.com/office/drawing/2014/main" id="{B12216B8-E966-4FA9-8904-E17AD74767DB}"/>
              </a:ext>
            </a:extLst>
          </p:cNvPr>
          <p:cNvSpPr txBox="1"/>
          <p:nvPr/>
        </p:nvSpPr>
        <p:spPr>
          <a:xfrm>
            <a:off x="4240658" y="5634801"/>
            <a:ext cx="3835035" cy="504769"/>
          </a:xfrm>
          <a:prstGeom prst="rect">
            <a:avLst/>
          </a:prstGeom>
          <a:noFill/>
        </p:spPr>
        <p:txBody>
          <a:bodyPr wrap="square" rtlCol="0">
            <a:spAutoFit/>
          </a:bodyPr>
          <a:lstStyle/>
          <a:p>
            <a:pPr algn="ctr"/>
            <a:r>
              <a:rPr lang="en-US" sz="3200" dirty="0"/>
              <a:t>...</a:t>
            </a:r>
          </a:p>
        </p:txBody>
      </p:sp>
      <p:sp>
        <p:nvSpPr>
          <p:cNvPr id="67" name="Rectangle 66">
            <a:extLst>
              <a:ext uri="{FF2B5EF4-FFF2-40B4-BE49-F238E27FC236}">
                <a16:creationId xmlns:a16="http://schemas.microsoft.com/office/drawing/2014/main" id="{23479F1B-4958-4193-8A26-8D7896E018DE}"/>
              </a:ext>
            </a:extLst>
          </p:cNvPr>
          <p:cNvSpPr/>
          <p:nvPr/>
        </p:nvSpPr>
        <p:spPr>
          <a:xfrm>
            <a:off x="3929010" y="4107091"/>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Static</a:t>
            </a:r>
          </a:p>
        </p:txBody>
      </p:sp>
      <p:sp>
        <p:nvSpPr>
          <p:cNvPr id="68" name="Rectangle 67">
            <a:extLst>
              <a:ext uri="{FF2B5EF4-FFF2-40B4-BE49-F238E27FC236}">
                <a16:creationId xmlns:a16="http://schemas.microsoft.com/office/drawing/2014/main" id="{D3A081F1-51B8-45A6-AB89-FF9958EB28FE}"/>
              </a:ext>
            </a:extLst>
          </p:cNvPr>
          <p:cNvSpPr/>
          <p:nvPr/>
        </p:nvSpPr>
        <p:spPr>
          <a:xfrm>
            <a:off x="7344417" y="4106955"/>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Dynamic</a:t>
            </a:r>
          </a:p>
        </p:txBody>
      </p:sp>
      <p:sp>
        <p:nvSpPr>
          <p:cNvPr id="69" name="Rectangle 68">
            <a:extLst>
              <a:ext uri="{FF2B5EF4-FFF2-40B4-BE49-F238E27FC236}">
                <a16:creationId xmlns:a16="http://schemas.microsoft.com/office/drawing/2014/main" id="{549F2B01-7827-492D-A612-299719851DDB}"/>
              </a:ext>
            </a:extLst>
          </p:cNvPr>
          <p:cNvSpPr/>
          <p:nvPr/>
        </p:nvSpPr>
        <p:spPr>
          <a:xfrm>
            <a:off x="2610288" y="4788874"/>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By-value</a:t>
            </a:r>
          </a:p>
        </p:txBody>
      </p:sp>
      <p:sp>
        <p:nvSpPr>
          <p:cNvPr id="70" name="Rectangle 69">
            <a:extLst>
              <a:ext uri="{FF2B5EF4-FFF2-40B4-BE49-F238E27FC236}">
                <a16:creationId xmlns:a16="http://schemas.microsoft.com/office/drawing/2014/main" id="{DA9695BA-14D7-4CE0-B400-DE4362074A40}"/>
              </a:ext>
            </a:extLst>
          </p:cNvPr>
          <p:cNvSpPr/>
          <p:nvPr/>
        </p:nvSpPr>
        <p:spPr>
          <a:xfrm>
            <a:off x="4384232" y="478873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By-reference</a:t>
            </a:r>
          </a:p>
        </p:txBody>
      </p:sp>
      <p:sp>
        <p:nvSpPr>
          <p:cNvPr id="71" name="Rectangle 70">
            <a:extLst>
              <a:ext uri="{FF2B5EF4-FFF2-40B4-BE49-F238E27FC236}">
                <a16:creationId xmlns:a16="http://schemas.microsoft.com/office/drawing/2014/main" id="{F2BB9867-879B-4712-AD61-1D36FB4539CC}"/>
              </a:ext>
            </a:extLst>
          </p:cNvPr>
          <p:cNvSpPr/>
          <p:nvPr/>
        </p:nvSpPr>
        <p:spPr>
          <a:xfrm>
            <a:off x="6158176" y="4791060"/>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By-object ref</a:t>
            </a:r>
          </a:p>
        </p:txBody>
      </p:sp>
      <p:sp>
        <p:nvSpPr>
          <p:cNvPr id="72" name="Rectangle 71">
            <a:extLst>
              <a:ext uri="{FF2B5EF4-FFF2-40B4-BE49-F238E27FC236}">
                <a16:creationId xmlns:a16="http://schemas.microsoft.com/office/drawing/2014/main" id="{48649BEA-2655-423C-9C89-B29C68241BE8}"/>
              </a:ext>
            </a:extLst>
          </p:cNvPr>
          <p:cNvSpPr/>
          <p:nvPr/>
        </p:nvSpPr>
        <p:spPr>
          <a:xfrm>
            <a:off x="7932120" y="478873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By-name</a:t>
            </a:r>
          </a:p>
        </p:txBody>
      </p:sp>
      <p:sp>
        <p:nvSpPr>
          <p:cNvPr id="73" name="Rectangle 72">
            <a:extLst>
              <a:ext uri="{FF2B5EF4-FFF2-40B4-BE49-F238E27FC236}">
                <a16:creationId xmlns:a16="http://schemas.microsoft.com/office/drawing/2014/main" id="{543AE3B1-A763-4B16-8F7C-2353F7D7AAE4}"/>
              </a:ext>
            </a:extLst>
          </p:cNvPr>
          <p:cNvSpPr/>
          <p:nvPr/>
        </p:nvSpPr>
        <p:spPr>
          <a:xfrm>
            <a:off x="3929010" y="5423927"/>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Manual</a:t>
            </a:r>
          </a:p>
        </p:txBody>
      </p:sp>
      <p:sp>
        <p:nvSpPr>
          <p:cNvPr id="74" name="Rectangle 73">
            <a:extLst>
              <a:ext uri="{FF2B5EF4-FFF2-40B4-BE49-F238E27FC236}">
                <a16:creationId xmlns:a16="http://schemas.microsoft.com/office/drawing/2014/main" id="{623EC05E-59F3-408D-9C1B-55D1AE672825}"/>
              </a:ext>
            </a:extLst>
          </p:cNvPr>
          <p:cNvSpPr/>
          <p:nvPr/>
        </p:nvSpPr>
        <p:spPr>
          <a:xfrm>
            <a:off x="7344417" y="5423791"/>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Automatic</a:t>
            </a:r>
          </a:p>
        </p:txBody>
      </p:sp>
      <p:sp>
        <p:nvSpPr>
          <p:cNvPr id="75" name="Rectangle 74">
            <a:extLst>
              <a:ext uri="{FF2B5EF4-FFF2-40B4-BE49-F238E27FC236}">
                <a16:creationId xmlns:a16="http://schemas.microsoft.com/office/drawing/2014/main" id="{23EB643C-23B8-4846-8AB1-EFF9BC5EA7CB}"/>
              </a:ext>
            </a:extLst>
          </p:cNvPr>
          <p:cNvSpPr/>
          <p:nvPr/>
        </p:nvSpPr>
        <p:spPr>
          <a:xfrm>
            <a:off x="2668617" y="6263934"/>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Static</a:t>
            </a:r>
          </a:p>
        </p:txBody>
      </p:sp>
      <p:sp>
        <p:nvSpPr>
          <p:cNvPr id="76" name="Rectangle 75">
            <a:extLst>
              <a:ext uri="{FF2B5EF4-FFF2-40B4-BE49-F238E27FC236}">
                <a16:creationId xmlns:a16="http://schemas.microsoft.com/office/drawing/2014/main" id="{14E228F7-A3E8-47CF-89A1-F3B276A085FD}"/>
              </a:ext>
            </a:extLst>
          </p:cNvPr>
          <p:cNvSpPr/>
          <p:nvPr/>
        </p:nvSpPr>
        <p:spPr>
          <a:xfrm>
            <a:off x="4442561" y="626379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Dynamic</a:t>
            </a:r>
          </a:p>
        </p:txBody>
      </p:sp>
      <p:sp>
        <p:nvSpPr>
          <p:cNvPr id="77" name="Rectangle 76">
            <a:extLst>
              <a:ext uri="{FF2B5EF4-FFF2-40B4-BE49-F238E27FC236}">
                <a16:creationId xmlns:a16="http://schemas.microsoft.com/office/drawing/2014/main" id="{85EBC310-99E3-4ACE-8F06-0A1CED02C6F5}"/>
              </a:ext>
            </a:extLst>
          </p:cNvPr>
          <p:cNvSpPr/>
          <p:nvPr/>
        </p:nvSpPr>
        <p:spPr>
          <a:xfrm>
            <a:off x="6216505" y="6266120"/>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Weak</a:t>
            </a:r>
          </a:p>
        </p:txBody>
      </p:sp>
      <p:sp>
        <p:nvSpPr>
          <p:cNvPr id="78" name="Rectangle 77">
            <a:extLst>
              <a:ext uri="{FF2B5EF4-FFF2-40B4-BE49-F238E27FC236}">
                <a16:creationId xmlns:a16="http://schemas.microsoft.com/office/drawing/2014/main" id="{9D8D2F06-C93E-4FD4-AEF3-22F57C0BFA08}"/>
              </a:ext>
            </a:extLst>
          </p:cNvPr>
          <p:cNvSpPr/>
          <p:nvPr/>
        </p:nvSpPr>
        <p:spPr>
          <a:xfrm>
            <a:off x="7990449" y="626379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Strong</a:t>
            </a:r>
          </a:p>
        </p:txBody>
      </p:sp>
      <p:sp>
        <p:nvSpPr>
          <p:cNvPr id="79" name="Rectangle 78">
            <a:extLst>
              <a:ext uri="{FF2B5EF4-FFF2-40B4-BE49-F238E27FC236}">
                <a16:creationId xmlns:a16="http://schemas.microsoft.com/office/drawing/2014/main" id="{D5787B3A-1DB6-44C6-BE3C-91DF40B8273A}"/>
              </a:ext>
            </a:extLst>
          </p:cNvPr>
          <p:cNvSpPr/>
          <p:nvPr/>
        </p:nvSpPr>
        <p:spPr>
          <a:xfrm>
            <a:off x="9620725" y="478873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By-pointer</a:t>
            </a:r>
          </a:p>
        </p:txBody>
      </p:sp>
      <p:sp>
        <p:nvSpPr>
          <p:cNvPr id="80" name="Rectangle 79">
            <a:extLst>
              <a:ext uri="{FF2B5EF4-FFF2-40B4-BE49-F238E27FC236}">
                <a16:creationId xmlns:a16="http://schemas.microsoft.com/office/drawing/2014/main" id="{8216537F-724E-4C9A-A832-BF08F9276685}"/>
              </a:ext>
            </a:extLst>
          </p:cNvPr>
          <p:cNvSpPr/>
          <p:nvPr/>
        </p:nvSpPr>
        <p:spPr>
          <a:xfrm>
            <a:off x="9754223" y="6263798"/>
            <a:ext cx="1618735" cy="3608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Gradual</a:t>
            </a:r>
          </a:p>
        </p:txBody>
      </p:sp>
    </p:spTree>
    <p:extLst>
      <p:ext uri="{BB962C8B-B14F-4D97-AF65-F5344CB8AC3E}">
        <p14:creationId xmlns:p14="http://schemas.microsoft.com/office/powerpoint/2010/main" val="12326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left)">
                                      <p:cBhvr>
                                        <p:cTn id="49" dur="500"/>
                                        <p:tgtEl>
                                          <p:spTgt spid="67"/>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left)">
                                      <p:cBhvr>
                                        <p:cTn id="53" dur="500"/>
                                        <p:tgtEl>
                                          <p:spTgt spid="68"/>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left)">
                                      <p:cBhvr>
                                        <p:cTn id="61" dur="500"/>
                                        <p:tgtEl>
                                          <p:spTgt spid="69"/>
                                        </p:tgtEl>
                                      </p:cBhvr>
                                    </p:animEffect>
                                  </p:childTnLst>
                                </p:cTn>
                              </p:par>
                            </p:childTnLst>
                          </p:cTn>
                        </p:par>
                        <p:par>
                          <p:cTn id="62" fill="hold">
                            <p:stCondLst>
                              <p:cond delay="2500"/>
                            </p:stCondLst>
                            <p:childTnLst>
                              <p:par>
                                <p:cTn id="63" presetID="22" presetClass="entr" presetSubtype="8" fill="hold" grpId="0" nodeType="after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left)">
                                      <p:cBhvr>
                                        <p:cTn id="65" dur="500"/>
                                        <p:tgtEl>
                                          <p:spTgt spid="70"/>
                                        </p:tgtEl>
                                      </p:cBhvr>
                                    </p:animEffect>
                                  </p:childTnLst>
                                </p:cTn>
                              </p:par>
                            </p:childTnLst>
                          </p:cTn>
                        </p:par>
                        <p:par>
                          <p:cTn id="66" fill="hold">
                            <p:stCondLst>
                              <p:cond delay="3000"/>
                            </p:stCondLst>
                            <p:childTnLst>
                              <p:par>
                                <p:cTn id="67" presetID="22" presetClass="entr" presetSubtype="8" fill="hold" grpId="0" nodeType="after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wipe(left)">
                                      <p:cBhvr>
                                        <p:cTn id="69" dur="500"/>
                                        <p:tgtEl>
                                          <p:spTgt spid="71"/>
                                        </p:tgtEl>
                                      </p:cBhvr>
                                    </p:animEffect>
                                  </p:childTnLst>
                                </p:cTn>
                              </p:par>
                            </p:childTnLst>
                          </p:cTn>
                        </p:par>
                        <p:par>
                          <p:cTn id="70" fill="hold">
                            <p:stCondLst>
                              <p:cond delay="3500"/>
                            </p:stCondLst>
                            <p:childTnLst>
                              <p:par>
                                <p:cTn id="71" presetID="22" presetClass="entr" presetSubtype="8"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left)">
                                      <p:cBhvr>
                                        <p:cTn id="73" dur="500"/>
                                        <p:tgtEl>
                                          <p:spTgt spid="72"/>
                                        </p:tgtEl>
                                      </p:cBhvr>
                                    </p:animEffect>
                                  </p:childTnLst>
                                </p:cTn>
                              </p:par>
                            </p:childTnLst>
                          </p:cTn>
                        </p:par>
                        <p:par>
                          <p:cTn id="74" fill="hold">
                            <p:stCondLst>
                              <p:cond delay="4000"/>
                            </p:stCondLst>
                            <p:childTnLst>
                              <p:par>
                                <p:cTn id="75" presetID="22" presetClass="entr" presetSubtype="8"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left)">
                                      <p:cBhvr>
                                        <p:cTn id="77" dur="500"/>
                                        <p:tgtEl>
                                          <p:spTgt spid="79"/>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wipe(left)">
                                      <p:cBhvr>
                                        <p:cTn id="81" dur="500"/>
                                        <p:tgtEl>
                                          <p:spTgt spid="60"/>
                                        </p:tgtEl>
                                      </p:cBhvr>
                                    </p:animEffect>
                                  </p:childTnLst>
                                </p:cTn>
                              </p:par>
                            </p:childTnLst>
                          </p:cTn>
                        </p:par>
                        <p:par>
                          <p:cTn id="82" fill="hold">
                            <p:stCondLst>
                              <p:cond delay="5000"/>
                            </p:stCondLst>
                            <p:childTnLst>
                              <p:par>
                                <p:cTn id="83" presetID="22" presetClass="entr" presetSubtype="8"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wipe(left)">
                                      <p:cBhvr>
                                        <p:cTn id="85" dur="500"/>
                                        <p:tgtEl>
                                          <p:spTgt spid="73"/>
                                        </p:tgtEl>
                                      </p:cBhvr>
                                    </p:animEffect>
                                  </p:childTnLst>
                                </p:cTn>
                              </p:par>
                            </p:childTnLst>
                          </p:cTn>
                        </p:par>
                        <p:par>
                          <p:cTn id="86" fill="hold">
                            <p:stCondLst>
                              <p:cond delay="5500"/>
                            </p:stCondLst>
                            <p:childTnLst>
                              <p:par>
                                <p:cTn id="87" presetID="22" presetClass="entr" presetSubtype="8" fill="hold" grpId="0" nodeType="after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left)">
                                      <p:cBhvr>
                                        <p:cTn id="89" dur="500"/>
                                        <p:tgtEl>
                                          <p:spTgt spid="74"/>
                                        </p:tgtEl>
                                      </p:cBhvr>
                                    </p:animEffect>
                                  </p:childTnLst>
                                </p:cTn>
                              </p:par>
                            </p:childTnLst>
                          </p:cTn>
                        </p:par>
                        <p:par>
                          <p:cTn id="90" fill="hold">
                            <p:stCondLst>
                              <p:cond delay="6000"/>
                            </p:stCondLst>
                            <p:childTnLst>
                              <p:par>
                                <p:cTn id="91" presetID="22" presetClass="entr" presetSubtype="8" fill="hold" grpId="0" nodeType="after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left)">
                                      <p:cBhvr>
                                        <p:cTn id="93" dur="500"/>
                                        <p:tgtEl>
                                          <p:spTgt spid="66"/>
                                        </p:tgtEl>
                                      </p:cBhvr>
                                    </p:animEffect>
                                  </p:childTnLst>
                                </p:cTn>
                              </p:par>
                            </p:childTnLst>
                          </p:cTn>
                        </p:par>
                        <p:par>
                          <p:cTn id="94" fill="hold">
                            <p:stCondLst>
                              <p:cond delay="6500"/>
                            </p:stCondLst>
                            <p:childTnLst>
                              <p:par>
                                <p:cTn id="95" presetID="22" presetClass="entr" presetSubtype="8" fill="hold" nodeType="after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ipe(left)">
                                      <p:cBhvr>
                                        <p:cTn id="97" dur="500"/>
                                        <p:tgtEl>
                                          <p:spTgt spid="44"/>
                                        </p:tgtEl>
                                      </p:cBhvr>
                                    </p:animEffect>
                                  </p:childTnLst>
                                </p:cTn>
                              </p:par>
                            </p:childTnLst>
                          </p:cTn>
                        </p:par>
                        <p:par>
                          <p:cTn id="98" fill="hold">
                            <p:stCondLst>
                              <p:cond delay="7000"/>
                            </p:stCondLst>
                            <p:childTnLst>
                              <p:par>
                                <p:cTn id="99" presetID="22" presetClass="entr" presetSubtype="8" fill="hold" grpId="0"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wipe(left)">
                                      <p:cBhvr>
                                        <p:cTn id="101" dur="500"/>
                                        <p:tgtEl>
                                          <p:spTgt spid="75"/>
                                        </p:tgtEl>
                                      </p:cBhvr>
                                    </p:animEffect>
                                  </p:childTnLst>
                                </p:cTn>
                              </p:par>
                            </p:childTnLst>
                          </p:cTn>
                        </p:par>
                        <p:par>
                          <p:cTn id="102" fill="hold">
                            <p:stCondLst>
                              <p:cond delay="7500"/>
                            </p:stCondLst>
                            <p:childTnLst>
                              <p:par>
                                <p:cTn id="103" presetID="22" presetClass="entr" presetSubtype="8" fill="hold" grpId="0" nodeType="after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wipe(left)">
                                      <p:cBhvr>
                                        <p:cTn id="105" dur="500"/>
                                        <p:tgtEl>
                                          <p:spTgt spid="76"/>
                                        </p:tgtEl>
                                      </p:cBhvr>
                                    </p:animEffect>
                                  </p:childTnLst>
                                </p:cTn>
                              </p:par>
                            </p:childTnLst>
                          </p:cTn>
                        </p:par>
                        <p:par>
                          <p:cTn id="106" fill="hold">
                            <p:stCondLst>
                              <p:cond delay="8000"/>
                            </p:stCondLst>
                            <p:childTnLst>
                              <p:par>
                                <p:cTn id="107" presetID="22" presetClass="entr" presetSubtype="8" fill="hold" grpId="0" nodeType="after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wipe(left)">
                                      <p:cBhvr>
                                        <p:cTn id="109" dur="500"/>
                                        <p:tgtEl>
                                          <p:spTgt spid="77"/>
                                        </p:tgtEl>
                                      </p:cBhvr>
                                    </p:animEffect>
                                  </p:childTnLst>
                                </p:cTn>
                              </p:par>
                            </p:childTnLst>
                          </p:cTn>
                        </p:par>
                        <p:par>
                          <p:cTn id="110" fill="hold">
                            <p:stCondLst>
                              <p:cond delay="8500"/>
                            </p:stCondLst>
                            <p:childTnLst>
                              <p:par>
                                <p:cTn id="111" presetID="22" presetClass="entr" presetSubtype="8" fill="hold" grpId="0"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wipe(left)">
                                      <p:cBhvr>
                                        <p:cTn id="113" dur="500"/>
                                        <p:tgtEl>
                                          <p:spTgt spid="78"/>
                                        </p:tgtEl>
                                      </p:cBhvr>
                                    </p:animEffect>
                                  </p:childTnLst>
                                </p:cTn>
                              </p:par>
                            </p:childTnLst>
                          </p:cTn>
                        </p:par>
                        <p:par>
                          <p:cTn id="114" fill="hold">
                            <p:stCondLst>
                              <p:cond delay="9000"/>
                            </p:stCondLst>
                            <p:childTnLst>
                              <p:par>
                                <p:cTn id="115" presetID="22" presetClass="entr" presetSubtype="8" fill="hold" grpId="0" nodeType="after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wipe(left)">
                                      <p:cBhvr>
                                        <p:cTn id="1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 grpId="0"/>
      <p:bldP spid="6" grpId="0"/>
      <p:bldP spid="3" grpId="0" animBg="1"/>
      <p:bldP spid="8" grpId="0" animBg="1"/>
      <p:bldP spid="9" grpId="0" animBg="1"/>
      <p:bldP spid="23" grpId="0" animBg="1"/>
      <p:bldP spid="66" grpId="0"/>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889659-1D84-4A29-AAF3-1D78C50D20A9}"/>
              </a:ext>
            </a:extLst>
          </p:cNvPr>
          <p:cNvSpPr txBox="1"/>
          <p:nvPr/>
        </p:nvSpPr>
        <p:spPr>
          <a:xfrm>
            <a:off x="2780911" y="4647087"/>
            <a:ext cx="6630178" cy="584775"/>
          </a:xfrm>
          <a:prstGeom prst="rect">
            <a:avLst/>
          </a:prstGeom>
          <a:noFill/>
        </p:spPr>
        <p:txBody>
          <a:bodyPr wrap="square" rtlCol="0">
            <a:spAutoFit/>
          </a:bodyPr>
          <a:lstStyle/>
          <a:p>
            <a:pPr algn="ctr"/>
            <a:r>
              <a:rPr lang="en-US" sz="3200" dirty="0"/>
              <a:t>Let's see an example.</a:t>
            </a:r>
          </a:p>
        </p:txBody>
      </p:sp>
      <p:grpSp>
        <p:nvGrpSpPr>
          <p:cNvPr id="9" name="Group 8">
            <a:extLst>
              <a:ext uri="{FF2B5EF4-FFF2-40B4-BE49-F238E27FC236}">
                <a16:creationId xmlns:a16="http://schemas.microsoft.com/office/drawing/2014/main" id="{12D14FAC-1C2C-4403-B3E5-DD3EEB244AE9}"/>
              </a:ext>
            </a:extLst>
          </p:cNvPr>
          <p:cNvGrpSpPr/>
          <p:nvPr/>
        </p:nvGrpSpPr>
        <p:grpSpPr>
          <a:xfrm>
            <a:off x="2001795" y="2887561"/>
            <a:ext cx="8667234" cy="1153756"/>
            <a:chOff x="2257168" y="2887561"/>
            <a:chExt cx="8667234" cy="1153756"/>
          </a:xfrm>
        </p:grpSpPr>
        <p:sp>
          <p:nvSpPr>
            <p:cNvPr id="3" name="TextBox 2">
              <a:extLst>
                <a:ext uri="{FF2B5EF4-FFF2-40B4-BE49-F238E27FC236}">
                  <a16:creationId xmlns:a16="http://schemas.microsoft.com/office/drawing/2014/main" id="{D441086F-F767-4B5A-856D-4E7657DC2533}"/>
                </a:ext>
              </a:extLst>
            </p:cNvPr>
            <p:cNvSpPr txBox="1"/>
            <p:nvPr/>
          </p:nvSpPr>
          <p:spPr>
            <a:xfrm>
              <a:off x="2257168" y="2964099"/>
              <a:ext cx="7677664" cy="1077218"/>
            </a:xfrm>
            <a:prstGeom prst="rect">
              <a:avLst/>
            </a:prstGeom>
            <a:noFill/>
          </p:spPr>
          <p:txBody>
            <a:bodyPr wrap="square" rtlCol="0">
              <a:spAutoFit/>
            </a:bodyPr>
            <a:lstStyle/>
            <a:p>
              <a:pPr algn="ctr"/>
              <a:r>
                <a:rPr lang="en-US" sz="3200" dirty="0"/>
                <a:t>So throughout the quarter, we'll be training ourselves to do this with </a:t>
              </a:r>
              <a:r>
                <a:rPr lang="en-US" sz="3200" dirty="0">
                  <a:solidFill>
                    <a:srgbClr val="FF0000"/>
                  </a:solidFill>
                </a:rPr>
                <a:t>challenges</a:t>
              </a:r>
              <a:r>
                <a:rPr lang="en-US" sz="3200" dirty="0"/>
                <a:t>.</a:t>
              </a:r>
            </a:p>
          </p:txBody>
        </p:sp>
        <p:pic>
          <p:nvPicPr>
            <p:cNvPr id="8" name="Picture 7" descr="Shape&#10;&#10;Description automatically generated with low confidence">
              <a:extLst>
                <a:ext uri="{FF2B5EF4-FFF2-40B4-BE49-F238E27FC236}">
                  <a16:creationId xmlns:a16="http://schemas.microsoft.com/office/drawing/2014/main" id="{43881BCA-D11F-420B-A83C-CA9E8DD7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868" y="2887561"/>
              <a:ext cx="1065534" cy="1065534"/>
            </a:xfrm>
            <a:prstGeom prst="rect">
              <a:avLst/>
            </a:prstGeom>
            <a:ln>
              <a:noFill/>
            </a:ln>
            <a:effectLst>
              <a:outerShdw blurRad="292100" dist="139700" dir="2700000" algn="tl" rotWithShape="0">
                <a:srgbClr val="333333">
                  <a:alpha val="65000"/>
                </a:srgbClr>
              </a:outerShdw>
            </a:effectLst>
          </p:spPr>
        </p:pic>
      </p:grpSp>
      <p:grpSp>
        <p:nvGrpSpPr>
          <p:cNvPr id="12" name="Group 11">
            <a:extLst>
              <a:ext uri="{FF2B5EF4-FFF2-40B4-BE49-F238E27FC236}">
                <a16:creationId xmlns:a16="http://schemas.microsoft.com/office/drawing/2014/main" id="{83D6378F-6D83-4C5A-BE0D-18DE5C042A6B}"/>
              </a:ext>
            </a:extLst>
          </p:cNvPr>
          <p:cNvGrpSpPr/>
          <p:nvPr/>
        </p:nvGrpSpPr>
        <p:grpSpPr>
          <a:xfrm>
            <a:off x="915294" y="944593"/>
            <a:ext cx="10560013" cy="1606564"/>
            <a:chOff x="742300" y="952831"/>
            <a:chExt cx="10560013" cy="1606564"/>
          </a:xfrm>
        </p:grpSpPr>
        <p:sp>
          <p:nvSpPr>
            <p:cNvPr id="4" name="TextBox 3">
              <a:extLst>
                <a:ext uri="{FF2B5EF4-FFF2-40B4-BE49-F238E27FC236}">
                  <a16:creationId xmlns:a16="http://schemas.microsoft.com/office/drawing/2014/main" id="{04095FA1-4015-4B55-BACA-D3131BCE7EB2}"/>
                </a:ext>
              </a:extLst>
            </p:cNvPr>
            <p:cNvSpPr txBox="1"/>
            <p:nvPr/>
          </p:nvSpPr>
          <p:spPr>
            <a:xfrm>
              <a:off x="2108886" y="1285358"/>
              <a:ext cx="9193427" cy="1077218"/>
            </a:xfrm>
            <a:prstGeom prst="rect">
              <a:avLst/>
            </a:prstGeom>
            <a:noFill/>
          </p:spPr>
          <p:txBody>
            <a:bodyPr wrap="square" rtlCol="0">
              <a:spAutoFit/>
            </a:bodyPr>
            <a:lstStyle/>
            <a:p>
              <a:pPr algn="ctr"/>
              <a:r>
                <a:rPr lang="en-US" sz="3200" dirty="0"/>
                <a:t>An important skill is the ability to </a:t>
              </a:r>
              <a:r>
                <a:rPr lang="en-US" sz="3200" dirty="0">
                  <a:solidFill>
                    <a:srgbClr val="FF0000"/>
                  </a:solidFill>
                </a:rPr>
                <a:t>logically deduce </a:t>
              </a:r>
              <a:r>
                <a:rPr lang="en-US" sz="3200" dirty="0"/>
                <a:t>which </a:t>
              </a:r>
              <a:r>
                <a:rPr lang="en-US" sz="3200" dirty="0">
                  <a:solidFill>
                    <a:srgbClr val="FF0000"/>
                  </a:solidFill>
                </a:rPr>
                <a:t>design choices </a:t>
              </a:r>
              <a:r>
                <a:rPr lang="en-US" sz="3200" dirty="0"/>
                <a:t>each language has made.</a:t>
              </a:r>
            </a:p>
          </p:txBody>
        </p:sp>
        <p:pic>
          <p:nvPicPr>
            <p:cNvPr id="11" name="Picture 10">
              <a:extLst>
                <a:ext uri="{FF2B5EF4-FFF2-40B4-BE49-F238E27FC236}">
                  <a16:creationId xmlns:a16="http://schemas.microsoft.com/office/drawing/2014/main" id="{B1812B7D-0B47-4458-BE69-CCF132CCB834}"/>
                </a:ext>
              </a:extLst>
            </p:cNvPr>
            <p:cNvPicPr>
              <a:picLocks noChangeAspect="1"/>
            </p:cNvPicPr>
            <p:nvPr/>
          </p:nvPicPr>
          <p:blipFill>
            <a:blip r:embed="rId3"/>
            <a:stretch>
              <a:fillRect/>
            </a:stretch>
          </p:blipFill>
          <p:spPr>
            <a:xfrm flipH="1">
              <a:off x="742300" y="952831"/>
              <a:ext cx="1523104" cy="1606564"/>
            </a:xfrm>
            <a:prstGeom prst="rect">
              <a:avLst/>
            </a:prstGeom>
          </p:spPr>
        </p:pic>
      </p:grpSp>
    </p:spTree>
    <p:extLst>
      <p:ext uri="{BB962C8B-B14F-4D97-AF65-F5344CB8AC3E}">
        <p14:creationId xmlns:p14="http://schemas.microsoft.com/office/powerpoint/2010/main" val="60612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889659-1D84-4A29-AAF3-1D78C50D20A9}"/>
              </a:ext>
            </a:extLst>
          </p:cNvPr>
          <p:cNvSpPr txBox="1"/>
          <p:nvPr/>
        </p:nvSpPr>
        <p:spPr>
          <a:xfrm>
            <a:off x="-36762" y="896380"/>
            <a:ext cx="11898839" cy="523220"/>
          </a:xfrm>
          <a:prstGeom prst="rect">
            <a:avLst/>
          </a:prstGeom>
          <a:noFill/>
        </p:spPr>
        <p:txBody>
          <a:bodyPr wrap="square" rtlCol="0">
            <a:spAutoFit/>
          </a:bodyPr>
          <a:lstStyle/>
          <a:p>
            <a:pPr algn="ctr"/>
            <a:r>
              <a:rPr lang="en-US" sz="2800" dirty="0"/>
              <a:t>In CS32, we learned three different ways to pass variables to functions.</a:t>
            </a:r>
          </a:p>
        </p:txBody>
      </p:sp>
      <p:sp>
        <p:nvSpPr>
          <p:cNvPr id="10" name="Rectangle 11">
            <a:extLst>
              <a:ext uri="{FF2B5EF4-FFF2-40B4-BE49-F238E27FC236}">
                <a16:creationId xmlns:a16="http://schemas.microsoft.com/office/drawing/2014/main" id="{00812120-A4F2-44AF-B059-E92D173C20F6}"/>
              </a:ext>
            </a:extLst>
          </p:cNvPr>
          <p:cNvSpPr>
            <a:spLocks noChangeArrowheads="1"/>
          </p:cNvSpPr>
          <p:nvPr/>
        </p:nvSpPr>
        <p:spPr bwMode="auto">
          <a:xfrm>
            <a:off x="531342" y="-110131"/>
            <a:ext cx="110345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First a Quick Refresher</a:t>
            </a:r>
            <a:endParaRPr lang="en-US" sz="4000" dirty="0">
              <a:solidFill>
                <a:srgbClr val="FF0000"/>
              </a:solidFill>
              <a:latin typeface="Corbel" panose="020B0503020204020204" pitchFamily="34" charset="0"/>
            </a:endParaRPr>
          </a:p>
        </p:txBody>
      </p:sp>
      <p:grpSp>
        <p:nvGrpSpPr>
          <p:cNvPr id="7" name="Group 6">
            <a:extLst>
              <a:ext uri="{FF2B5EF4-FFF2-40B4-BE49-F238E27FC236}">
                <a16:creationId xmlns:a16="http://schemas.microsoft.com/office/drawing/2014/main" id="{9D06669B-79B1-4D71-BE9C-63BDA6F0A05C}"/>
              </a:ext>
            </a:extLst>
          </p:cNvPr>
          <p:cNvGrpSpPr/>
          <p:nvPr/>
        </p:nvGrpSpPr>
        <p:grpSpPr>
          <a:xfrm>
            <a:off x="251209" y="1606339"/>
            <a:ext cx="3597310" cy="2031184"/>
            <a:chOff x="879231" y="3320980"/>
            <a:chExt cx="2929094" cy="2031184"/>
          </a:xfrm>
        </p:grpSpPr>
        <p:sp>
          <p:nvSpPr>
            <p:cNvPr id="2" name="Rectangle 1">
              <a:extLst>
                <a:ext uri="{FF2B5EF4-FFF2-40B4-BE49-F238E27FC236}">
                  <a16:creationId xmlns:a16="http://schemas.microsoft.com/office/drawing/2014/main" id="{9D0E52AB-2DC6-4EA3-86AD-5154B6117487}"/>
                </a:ext>
              </a:extLst>
            </p:cNvPr>
            <p:cNvSpPr/>
            <p:nvPr/>
          </p:nvSpPr>
          <p:spPr>
            <a:xfrm>
              <a:off x="879231" y="3320980"/>
              <a:ext cx="2929094" cy="203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8FCA64-A097-4A01-BD84-F007C4F46B51}"/>
                </a:ext>
              </a:extLst>
            </p:cNvPr>
            <p:cNvSpPr txBox="1"/>
            <p:nvPr/>
          </p:nvSpPr>
          <p:spPr>
            <a:xfrm>
              <a:off x="1571024" y="3429000"/>
              <a:ext cx="1545507" cy="461665"/>
            </a:xfrm>
            <a:prstGeom prst="rect">
              <a:avLst/>
            </a:prstGeom>
            <a:noFill/>
          </p:spPr>
          <p:txBody>
            <a:bodyPr wrap="none" rtlCol="0">
              <a:spAutoFit/>
            </a:bodyPr>
            <a:lstStyle/>
            <a:p>
              <a:pPr algn="ctr"/>
              <a:r>
                <a:rPr lang="en-US" sz="2400" dirty="0">
                  <a:solidFill>
                    <a:schemeClr val="accent4">
                      <a:lumMod val="20000"/>
                      <a:lumOff val="80000"/>
                    </a:schemeClr>
                  </a:solidFill>
                </a:rPr>
                <a:t>Pass by Value</a:t>
              </a:r>
            </a:p>
          </p:txBody>
        </p:sp>
        <p:sp>
          <p:nvSpPr>
            <p:cNvPr id="13" name="TextBox 12">
              <a:extLst>
                <a:ext uri="{FF2B5EF4-FFF2-40B4-BE49-F238E27FC236}">
                  <a16:creationId xmlns:a16="http://schemas.microsoft.com/office/drawing/2014/main" id="{A21F4D7E-D9DA-454E-B1FE-31F2C86BEF82}"/>
                </a:ext>
              </a:extLst>
            </p:cNvPr>
            <p:cNvSpPr txBox="1"/>
            <p:nvPr/>
          </p:nvSpPr>
          <p:spPr>
            <a:xfrm>
              <a:off x="977047" y="4254615"/>
              <a:ext cx="2733462" cy="707886"/>
            </a:xfrm>
            <a:prstGeom prst="rect">
              <a:avLst/>
            </a:prstGeom>
            <a:noFill/>
          </p:spPr>
          <p:txBody>
            <a:bodyPr wrap="square" rtlCol="0">
              <a:spAutoFit/>
            </a:bodyPr>
            <a:lstStyle/>
            <a:p>
              <a:pPr algn="ctr"/>
              <a:r>
                <a:rPr lang="en-US" sz="2000" dirty="0">
                  <a:solidFill>
                    <a:schemeClr val="bg1"/>
                  </a:solidFill>
                </a:rPr>
                <a:t>The </a:t>
              </a:r>
              <a:r>
                <a:rPr lang="en-US" sz="2000" dirty="0">
                  <a:solidFill>
                    <a:schemeClr val="accent2">
                      <a:lumMod val="40000"/>
                      <a:lumOff val="60000"/>
                    </a:schemeClr>
                  </a:solidFill>
                </a:rPr>
                <a:t>formal parameter </a:t>
              </a:r>
              <a:r>
                <a:rPr lang="en-US" sz="2000" dirty="0">
                  <a:solidFill>
                    <a:schemeClr val="bg1"/>
                  </a:solidFill>
                </a:rPr>
                <a:t>is a copy of the original variable.</a:t>
              </a:r>
            </a:p>
          </p:txBody>
        </p:sp>
      </p:grpSp>
      <p:sp>
        <p:nvSpPr>
          <p:cNvPr id="14" name="TextBox 13">
            <a:extLst>
              <a:ext uri="{FF2B5EF4-FFF2-40B4-BE49-F238E27FC236}">
                <a16:creationId xmlns:a16="http://schemas.microsoft.com/office/drawing/2014/main" id="{82AF2FEC-DDEA-4404-BBE7-BFB2BBA0D709}"/>
              </a:ext>
            </a:extLst>
          </p:cNvPr>
          <p:cNvSpPr txBox="1"/>
          <p:nvPr/>
        </p:nvSpPr>
        <p:spPr>
          <a:xfrm>
            <a:off x="209384" y="3704511"/>
            <a:ext cx="3678575" cy="2308324"/>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void feed(</a:t>
            </a:r>
            <a:r>
              <a:rPr lang="en-US" dirty="0">
                <a:solidFill>
                  <a:srgbClr val="FF0000"/>
                </a:solidFill>
                <a:latin typeface="Consolas" panose="020B0609020204030204" pitchFamily="49" charset="0"/>
              </a:rPr>
              <a:t>Dog v</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v.add_weight</a:t>
            </a:r>
            <a:r>
              <a:rPr lang="en-US" dirty="0">
                <a:latin typeface="Consolas" panose="020B0609020204030204" pitchFamily="49" charset="0"/>
              </a:rPr>
              <a:t>(1);</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Dog d("kip", 30);</a:t>
            </a:r>
          </a:p>
          <a:p>
            <a:r>
              <a:rPr lang="en-US" dirty="0">
                <a:latin typeface="Consolas" panose="020B0609020204030204" pitchFamily="49" charset="0"/>
              </a:rPr>
              <a:t>  feed(d);</a:t>
            </a:r>
          </a:p>
          <a:p>
            <a:r>
              <a:rPr lang="en-US" dirty="0">
                <a:latin typeface="Consolas" panose="020B0609020204030204" pitchFamily="49" charset="0"/>
              </a:rPr>
              <a:t>}</a:t>
            </a:r>
          </a:p>
        </p:txBody>
      </p:sp>
      <p:grpSp>
        <p:nvGrpSpPr>
          <p:cNvPr id="23" name="Group 22">
            <a:extLst>
              <a:ext uri="{FF2B5EF4-FFF2-40B4-BE49-F238E27FC236}">
                <a16:creationId xmlns:a16="http://schemas.microsoft.com/office/drawing/2014/main" id="{6644888B-5672-44B9-91E3-E8FFE7A56804}"/>
              </a:ext>
            </a:extLst>
          </p:cNvPr>
          <p:cNvGrpSpPr/>
          <p:nvPr/>
        </p:nvGrpSpPr>
        <p:grpSpPr>
          <a:xfrm>
            <a:off x="2748182" y="4793391"/>
            <a:ext cx="2082761" cy="714717"/>
            <a:chOff x="4307991" y="5826760"/>
            <a:chExt cx="2082761" cy="714717"/>
          </a:xfrm>
        </p:grpSpPr>
        <p:sp>
          <p:nvSpPr>
            <p:cNvPr id="15" name="Rectangle 14">
              <a:extLst>
                <a:ext uri="{FF2B5EF4-FFF2-40B4-BE49-F238E27FC236}">
                  <a16:creationId xmlns:a16="http://schemas.microsoft.com/office/drawing/2014/main" id="{68F6FBCC-F251-490F-9467-B1B1A16E5FF2}"/>
                </a:ext>
              </a:extLst>
            </p:cNvPr>
            <p:cNvSpPr/>
            <p:nvPr/>
          </p:nvSpPr>
          <p:spPr>
            <a:xfrm>
              <a:off x="4602145" y="5888334"/>
              <a:ext cx="1788607"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DD285618-5815-4FB5-8D0E-E979A9D6C814}"/>
                </a:ext>
              </a:extLst>
            </p:cNvPr>
            <p:cNvSpPr txBox="1"/>
            <p:nvPr/>
          </p:nvSpPr>
          <p:spPr>
            <a:xfrm>
              <a:off x="4307991" y="5826760"/>
              <a:ext cx="322524" cy="400110"/>
            </a:xfrm>
            <a:prstGeom prst="rect">
              <a:avLst/>
            </a:prstGeom>
            <a:noFill/>
          </p:spPr>
          <p:txBody>
            <a:bodyPr wrap="none" rtlCol="0">
              <a:spAutoFit/>
            </a:bodyPr>
            <a:lstStyle/>
            <a:p>
              <a:r>
                <a:rPr lang="en-US" sz="2000" dirty="0"/>
                <a:t>d</a:t>
              </a:r>
            </a:p>
          </p:txBody>
        </p:sp>
        <p:grpSp>
          <p:nvGrpSpPr>
            <p:cNvPr id="19" name="Group 18">
              <a:extLst>
                <a:ext uri="{FF2B5EF4-FFF2-40B4-BE49-F238E27FC236}">
                  <a16:creationId xmlns:a16="http://schemas.microsoft.com/office/drawing/2014/main" id="{104E49F9-AC53-4B0F-ABFC-67D390A8FA5B}"/>
                </a:ext>
              </a:extLst>
            </p:cNvPr>
            <p:cNvGrpSpPr/>
            <p:nvPr/>
          </p:nvGrpSpPr>
          <p:grpSpPr>
            <a:xfrm>
              <a:off x="4646485" y="5861929"/>
              <a:ext cx="1626282" cy="369332"/>
              <a:chOff x="4646485" y="5861929"/>
              <a:chExt cx="1626282" cy="369332"/>
            </a:xfrm>
          </p:grpSpPr>
          <p:sp>
            <p:nvSpPr>
              <p:cNvPr id="17" name="TextBox 16">
                <a:extLst>
                  <a:ext uri="{FF2B5EF4-FFF2-40B4-BE49-F238E27FC236}">
                    <a16:creationId xmlns:a16="http://schemas.microsoft.com/office/drawing/2014/main" id="{E7CF1DC4-BD46-4A24-9486-8619606D76BD}"/>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18" name="Rectangle 17">
                <a:extLst>
                  <a:ext uri="{FF2B5EF4-FFF2-40B4-BE49-F238E27FC236}">
                    <a16:creationId xmlns:a16="http://schemas.microsoft.com/office/drawing/2014/main" id="{AF1A1882-0FE0-4F8A-BEE3-D836CF57CFC9}"/>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20" name="Group 19">
              <a:extLst>
                <a:ext uri="{FF2B5EF4-FFF2-40B4-BE49-F238E27FC236}">
                  <a16:creationId xmlns:a16="http://schemas.microsoft.com/office/drawing/2014/main" id="{6DDBA28B-D0B8-4588-8057-8598A27ABA2C}"/>
                </a:ext>
              </a:extLst>
            </p:cNvPr>
            <p:cNvGrpSpPr/>
            <p:nvPr/>
          </p:nvGrpSpPr>
          <p:grpSpPr>
            <a:xfrm>
              <a:off x="4556053" y="6153778"/>
              <a:ext cx="1716714" cy="369332"/>
              <a:chOff x="4556053" y="5861929"/>
              <a:chExt cx="1716714" cy="369332"/>
            </a:xfrm>
          </p:grpSpPr>
          <p:sp>
            <p:nvSpPr>
              <p:cNvPr id="21" name="TextBox 20">
                <a:extLst>
                  <a:ext uri="{FF2B5EF4-FFF2-40B4-BE49-F238E27FC236}">
                    <a16:creationId xmlns:a16="http://schemas.microsoft.com/office/drawing/2014/main" id="{9F1E1682-FF43-47AA-A497-86DF711A58BC}"/>
                  </a:ext>
                </a:extLst>
              </p:cNvPr>
              <p:cNvSpPr txBox="1"/>
              <p:nvPr/>
            </p:nvSpPr>
            <p:spPr>
              <a:xfrm>
                <a:off x="4556053" y="5861929"/>
                <a:ext cx="843501" cy="369332"/>
              </a:xfrm>
              <a:prstGeom prst="rect">
                <a:avLst/>
              </a:prstGeom>
              <a:noFill/>
            </p:spPr>
            <p:txBody>
              <a:bodyPr wrap="none" rtlCol="0">
                <a:spAutoFit/>
              </a:bodyPr>
              <a:lstStyle/>
              <a:p>
                <a:r>
                  <a:rPr lang="en-US" dirty="0"/>
                  <a:t>weight</a:t>
                </a:r>
              </a:p>
            </p:txBody>
          </p:sp>
          <p:sp>
            <p:nvSpPr>
              <p:cNvPr id="22" name="Rectangle 21">
                <a:extLst>
                  <a:ext uri="{FF2B5EF4-FFF2-40B4-BE49-F238E27FC236}">
                    <a16:creationId xmlns:a16="http://schemas.microsoft.com/office/drawing/2014/main" id="{1013F1AB-64F5-4C11-B4A2-9544C9E9BAC7}"/>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30</a:t>
                </a:r>
              </a:p>
            </p:txBody>
          </p:sp>
        </p:grpSp>
      </p:grpSp>
      <p:grpSp>
        <p:nvGrpSpPr>
          <p:cNvPr id="24" name="Group 23">
            <a:extLst>
              <a:ext uri="{FF2B5EF4-FFF2-40B4-BE49-F238E27FC236}">
                <a16:creationId xmlns:a16="http://schemas.microsoft.com/office/drawing/2014/main" id="{5CDD16E8-9057-4DC1-81D3-318B3957C436}"/>
              </a:ext>
            </a:extLst>
          </p:cNvPr>
          <p:cNvGrpSpPr/>
          <p:nvPr/>
        </p:nvGrpSpPr>
        <p:grpSpPr>
          <a:xfrm>
            <a:off x="2989693" y="4834003"/>
            <a:ext cx="1840926" cy="679548"/>
            <a:chOff x="4549826" y="5861929"/>
            <a:chExt cx="1840926" cy="679548"/>
          </a:xfrm>
        </p:grpSpPr>
        <p:sp>
          <p:nvSpPr>
            <p:cNvPr id="25" name="Rectangle 24">
              <a:extLst>
                <a:ext uri="{FF2B5EF4-FFF2-40B4-BE49-F238E27FC236}">
                  <a16:creationId xmlns:a16="http://schemas.microsoft.com/office/drawing/2014/main" id="{386B21C8-966F-4E6B-8C1D-FD11792D5913}"/>
                </a:ext>
              </a:extLst>
            </p:cNvPr>
            <p:cNvSpPr/>
            <p:nvPr/>
          </p:nvSpPr>
          <p:spPr>
            <a:xfrm>
              <a:off x="4602145" y="5888334"/>
              <a:ext cx="1788607"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7" name="Group 26">
              <a:extLst>
                <a:ext uri="{FF2B5EF4-FFF2-40B4-BE49-F238E27FC236}">
                  <a16:creationId xmlns:a16="http://schemas.microsoft.com/office/drawing/2014/main" id="{23BB12E1-AE21-4931-B143-C49E1FBCB3A1}"/>
                </a:ext>
              </a:extLst>
            </p:cNvPr>
            <p:cNvGrpSpPr/>
            <p:nvPr/>
          </p:nvGrpSpPr>
          <p:grpSpPr>
            <a:xfrm>
              <a:off x="4646485" y="5861929"/>
              <a:ext cx="1626282" cy="369332"/>
              <a:chOff x="4646485" y="5861929"/>
              <a:chExt cx="1626282" cy="369332"/>
            </a:xfrm>
          </p:grpSpPr>
          <p:sp>
            <p:nvSpPr>
              <p:cNvPr id="31" name="TextBox 30">
                <a:extLst>
                  <a:ext uri="{FF2B5EF4-FFF2-40B4-BE49-F238E27FC236}">
                    <a16:creationId xmlns:a16="http://schemas.microsoft.com/office/drawing/2014/main" id="{5265029A-3340-4E70-9645-A036A2D44377}"/>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32" name="Rectangle 31">
                <a:extLst>
                  <a:ext uri="{FF2B5EF4-FFF2-40B4-BE49-F238E27FC236}">
                    <a16:creationId xmlns:a16="http://schemas.microsoft.com/office/drawing/2014/main" id="{C45B16E9-BE56-4878-A126-E13F7730A9C8}"/>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28" name="Group 27">
              <a:extLst>
                <a:ext uri="{FF2B5EF4-FFF2-40B4-BE49-F238E27FC236}">
                  <a16:creationId xmlns:a16="http://schemas.microsoft.com/office/drawing/2014/main" id="{A73BF10C-D8CE-4E7B-A153-516C4F738F21}"/>
                </a:ext>
              </a:extLst>
            </p:cNvPr>
            <p:cNvGrpSpPr/>
            <p:nvPr/>
          </p:nvGrpSpPr>
          <p:grpSpPr>
            <a:xfrm>
              <a:off x="4549826" y="6139511"/>
              <a:ext cx="1722941" cy="369332"/>
              <a:chOff x="4549826" y="5847662"/>
              <a:chExt cx="1722941" cy="369332"/>
            </a:xfrm>
          </p:grpSpPr>
          <p:sp>
            <p:nvSpPr>
              <p:cNvPr id="29" name="TextBox 28">
                <a:extLst>
                  <a:ext uri="{FF2B5EF4-FFF2-40B4-BE49-F238E27FC236}">
                    <a16:creationId xmlns:a16="http://schemas.microsoft.com/office/drawing/2014/main" id="{80103B95-57AD-4110-B961-54B18C92D8F5}"/>
                  </a:ext>
                </a:extLst>
              </p:cNvPr>
              <p:cNvSpPr txBox="1"/>
              <p:nvPr/>
            </p:nvSpPr>
            <p:spPr>
              <a:xfrm>
                <a:off x="4549826" y="5847662"/>
                <a:ext cx="843501" cy="369332"/>
              </a:xfrm>
              <a:prstGeom prst="rect">
                <a:avLst/>
              </a:prstGeom>
              <a:noFill/>
            </p:spPr>
            <p:txBody>
              <a:bodyPr wrap="none" rtlCol="0">
                <a:spAutoFit/>
              </a:bodyPr>
              <a:lstStyle/>
              <a:p>
                <a:r>
                  <a:rPr lang="en-US" dirty="0"/>
                  <a:t>weight</a:t>
                </a:r>
              </a:p>
            </p:txBody>
          </p:sp>
          <p:sp>
            <p:nvSpPr>
              <p:cNvPr id="30" name="Rectangle 29">
                <a:extLst>
                  <a:ext uri="{FF2B5EF4-FFF2-40B4-BE49-F238E27FC236}">
                    <a16:creationId xmlns:a16="http://schemas.microsoft.com/office/drawing/2014/main" id="{554897C4-C754-4027-A9DF-724C905065A0}"/>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30</a:t>
                </a:r>
              </a:p>
            </p:txBody>
          </p:sp>
        </p:grpSp>
      </p:grpSp>
      <p:cxnSp>
        <p:nvCxnSpPr>
          <p:cNvPr id="33" name="Straight Arrow Connector 32">
            <a:extLst>
              <a:ext uri="{FF2B5EF4-FFF2-40B4-BE49-F238E27FC236}">
                <a16:creationId xmlns:a16="http://schemas.microsoft.com/office/drawing/2014/main" id="{3F4858E3-1F92-4E81-92ED-DD2C794B9602}"/>
              </a:ext>
            </a:extLst>
          </p:cNvPr>
          <p:cNvCxnSpPr>
            <a:cxnSpLocks/>
          </p:cNvCxnSpPr>
          <p:nvPr/>
        </p:nvCxnSpPr>
        <p:spPr>
          <a:xfrm>
            <a:off x="232348" y="525092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55453AE-F0F4-46AD-B8CC-DC633C801D39}"/>
              </a:ext>
            </a:extLst>
          </p:cNvPr>
          <p:cNvCxnSpPr>
            <a:cxnSpLocks/>
          </p:cNvCxnSpPr>
          <p:nvPr/>
        </p:nvCxnSpPr>
        <p:spPr>
          <a:xfrm>
            <a:off x="232348" y="55339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65158F-7168-4C49-99DF-9AFF8F37391A}"/>
              </a:ext>
            </a:extLst>
          </p:cNvPr>
          <p:cNvCxnSpPr>
            <a:cxnSpLocks/>
          </p:cNvCxnSpPr>
          <p:nvPr/>
        </p:nvCxnSpPr>
        <p:spPr>
          <a:xfrm>
            <a:off x="-27234" y="39008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49BFE8-C5E5-4A84-9C51-2B92603306A5}"/>
              </a:ext>
            </a:extLst>
          </p:cNvPr>
          <p:cNvCxnSpPr>
            <a:cxnSpLocks/>
          </p:cNvCxnSpPr>
          <p:nvPr/>
        </p:nvCxnSpPr>
        <p:spPr>
          <a:xfrm>
            <a:off x="179734" y="41738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3E0FE95-6505-4155-90AA-55990C8EF492}"/>
              </a:ext>
            </a:extLst>
          </p:cNvPr>
          <p:cNvGrpSpPr/>
          <p:nvPr/>
        </p:nvGrpSpPr>
        <p:grpSpPr>
          <a:xfrm>
            <a:off x="2805812" y="3679391"/>
            <a:ext cx="2044027" cy="760770"/>
            <a:chOff x="4346725" y="5780707"/>
            <a:chExt cx="2044027" cy="760770"/>
          </a:xfrm>
        </p:grpSpPr>
        <p:sp>
          <p:nvSpPr>
            <p:cNvPr id="48" name="Rectangle 47">
              <a:extLst>
                <a:ext uri="{FF2B5EF4-FFF2-40B4-BE49-F238E27FC236}">
                  <a16:creationId xmlns:a16="http://schemas.microsoft.com/office/drawing/2014/main" id="{BBDC085B-7693-4981-9A55-C6AC8D43E49C}"/>
                </a:ext>
              </a:extLst>
            </p:cNvPr>
            <p:cNvSpPr/>
            <p:nvPr/>
          </p:nvSpPr>
          <p:spPr>
            <a:xfrm>
              <a:off x="4602145" y="5888334"/>
              <a:ext cx="1788607"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43998051-C090-468D-8FD8-AF0A9C7F5AB4}"/>
                </a:ext>
              </a:extLst>
            </p:cNvPr>
            <p:cNvSpPr txBox="1"/>
            <p:nvPr/>
          </p:nvSpPr>
          <p:spPr>
            <a:xfrm>
              <a:off x="4346725" y="5780707"/>
              <a:ext cx="303288" cy="400110"/>
            </a:xfrm>
            <a:prstGeom prst="rect">
              <a:avLst/>
            </a:prstGeom>
            <a:noFill/>
          </p:spPr>
          <p:txBody>
            <a:bodyPr wrap="none" rtlCol="0">
              <a:spAutoFit/>
            </a:bodyPr>
            <a:lstStyle/>
            <a:p>
              <a:r>
                <a:rPr lang="en-US" sz="2000" dirty="0"/>
                <a:t>v</a:t>
              </a:r>
            </a:p>
          </p:txBody>
        </p:sp>
        <p:grpSp>
          <p:nvGrpSpPr>
            <p:cNvPr id="50" name="Group 49">
              <a:extLst>
                <a:ext uri="{FF2B5EF4-FFF2-40B4-BE49-F238E27FC236}">
                  <a16:creationId xmlns:a16="http://schemas.microsoft.com/office/drawing/2014/main" id="{453BDFCB-F3CD-474D-979B-DB4A12D541AE}"/>
                </a:ext>
              </a:extLst>
            </p:cNvPr>
            <p:cNvGrpSpPr/>
            <p:nvPr/>
          </p:nvGrpSpPr>
          <p:grpSpPr>
            <a:xfrm>
              <a:off x="4646485" y="5861929"/>
              <a:ext cx="1626282" cy="369332"/>
              <a:chOff x="4646485" y="5861929"/>
              <a:chExt cx="1626282" cy="369332"/>
            </a:xfrm>
          </p:grpSpPr>
          <p:sp>
            <p:nvSpPr>
              <p:cNvPr id="54" name="TextBox 53">
                <a:extLst>
                  <a:ext uri="{FF2B5EF4-FFF2-40B4-BE49-F238E27FC236}">
                    <a16:creationId xmlns:a16="http://schemas.microsoft.com/office/drawing/2014/main" id="{54099A53-35E0-4CF8-855C-7DE7A7987472}"/>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55" name="Rectangle 54">
                <a:extLst>
                  <a:ext uri="{FF2B5EF4-FFF2-40B4-BE49-F238E27FC236}">
                    <a16:creationId xmlns:a16="http://schemas.microsoft.com/office/drawing/2014/main" id="{668A366C-D296-48A4-AEB6-126B15DAD77B}"/>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51" name="Group 50">
              <a:extLst>
                <a:ext uri="{FF2B5EF4-FFF2-40B4-BE49-F238E27FC236}">
                  <a16:creationId xmlns:a16="http://schemas.microsoft.com/office/drawing/2014/main" id="{263362F8-2472-4840-AA39-65811B831304}"/>
                </a:ext>
              </a:extLst>
            </p:cNvPr>
            <p:cNvGrpSpPr/>
            <p:nvPr/>
          </p:nvGrpSpPr>
          <p:grpSpPr>
            <a:xfrm>
              <a:off x="4549826" y="6139511"/>
              <a:ext cx="1722941" cy="369332"/>
              <a:chOff x="4549826" y="5847662"/>
              <a:chExt cx="1722941" cy="369332"/>
            </a:xfrm>
          </p:grpSpPr>
          <p:sp>
            <p:nvSpPr>
              <p:cNvPr id="52" name="TextBox 51">
                <a:extLst>
                  <a:ext uri="{FF2B5EF4-FFF2-40B4-BE49-F238E27FC236}">
                    <a16:creationId xmlns:a16="http://schemas.microsoft.com/office/drawing/2014/main" id="{B8DA419E-116E-47E5-B6D2-7D54DB1B2DD7}"/>
                  </a:ext>
                </a:extLst>
              </p:cNvPr>
              <p:cNvSpPr txBox="1"/>
              <p:nvPr/>
            </p:nvSpPr>
            <p:spPr>
              <a:xfrm>
                <a:off x="4549826" y="5847662"/>
                <a:ext cx="843501" cy="369332"/>
              </a:xfrm>
              <a:prstGeom prst="rect">
                <a:avLst/>
              </a:prstGeom>
              <a:noFill/>
            </p:spPr>
            <p:txBody>
              <a:bodyPr wrap="none" rtlCol="0">
                <a:spAutoFit/>
              </a:bodyPr>
              <a:lstStyle/>
              <a:p>
                <a:r>
                  <a:rPr lang="en-US" dirty="0"/>
                  <a:t>weight</a:t>
                </a:r>
              </a:p>
            </p:txBody>
          </p:sp>
          <p:sp>
            <p:nvSpPr>
              <p:cNvPr id="53" name="Rectangle 52">
                <a:extLst>
                  <a:ext uri="{FF2B5EF4-FFF2-40B4-BE49-F238E27FC236}">
                    <a16:creationId xmlns:a16="http://schemas.microsoft.com/office/drawing/2014/main" id="{D3552786-2D29-46D7-908E-F0D21E780EDA}"/>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31</a:t>
                </a:r>
              </a:p>
            </p:txBody>
          </p:sp>
        </p:grpSp>
      </p:grpSp>
      <p:grpSp>
        <p:nvGrpSpPr>
          <p:cNvPr id="56" name="Group 55">
            <a:extLst>
              <a:ext uri="{FF2B5EF4-FFF2-40B4-BE49-F238E27FC236}">
                <a16:creationId xmlns:a16="http://schemas.microsoft.com/office/drawing/2014/main" id="{393F6695-8B89-4DF6-B5E7-6411AECC99A2}"/>
              </a:ext>
            </a:extLst>
          </p:cNvPr>
          <p:cNvGrpSpPr/>
          <p:nvPr/>
        </p:nvGrpSpPr>
        <p:grpSpPr>
          <a:xfrm>
            <a:off x="4036503" y="1606339"/>
            <a:ext cx="3675488" cy="2031184"/>
            <a:chOff x="847403" y="3320980"/>
            <a:chExt cx="2992750" cy="2031184"/>
          </a:xfrm>
        </p:grpSpPr>
        <p:sp>
          <p:nvSpPr>
            <p:cNvPr id="57" name="Rectangle 56">
              <a:extLst>
                <a:ext uri="{FF2B5EF4-FFF2-40B4-BE49-F238E27FC236}">
                  <a16:creationId xmlns:a16="http://schemas.microsoft.com/office/drawing/2014/main" id="{64522C90-F84C-4616-A493-7F25B527FA21}"/>
                </a:ext>
              </a:extLst>
            </p:cNvPr>
            <p:cNvSpPr/>
            <p:nvPr/>
          </p:nvSpPr>
          <p:spPr>
            <a:xfrm>
              <a:off x="879231" y="3320980"/>
              <a:ext cx="2929094" cy="203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4004ABBC-D8E3-4C90-A21C-E8FF22A19400}"/>
                </a:ext>
              </a:extLst>
            </p:cNvPr>
            <p:cNvSpPr txBox="1"/>
            <p:nvPr/>
          </p:nvSpPr>
          <p:spPr>
            <a:xfrm>
              <a:off x="1331930" y="3429000"/>
              <a:ext cx="2023694" cy="461665"/>
            </a:xfrm>
            <a:prstGeom prst="rect">
              <a:avLst/>
            </a:prstGeom>
            <a:noFill/>
          </p:spPr>
          <p:txBody>
            <a:bodyPr wrap="none" rtlCol="0">
              <a:spAutoFit/>
            </a:bodyPr>
            <a:lstStyle/>
            <a:p>
              <a:pPr algn="ctr"/>
              <a:r>
                <a:rPr lang="en-US" sz="2400" dirty="0">
                  <a:solidFill>
                    <a:schemeClr val="accent4">
                      <a:lumMod val="20000"/>
                      <a:lumOff val="80000"/>
                    </a:schemeClr>
                  </a:solidFill>
                </a:rPr>
                <a:t>Pass by Reference</a:t>
              </a:r>
            </a:p>
          </p:txBody>
        </p:sp>
        <p:sp>
          <p:nvSpPr>
            <p:cNvPr id="59" name="TextBox 58">
              <a:extLst>
                <a:ext uri="{FF2B5EF4-FFF2-40B4-BE49-F238E27FC236}">
                  <a16:creationId xmlns:a16="http://schemas.microsoft.com/office/drawing/2014/main" id="{85700A49-0EDE-40C6-A33E-705AC69C9409}"/>
                </a:ext>
              </a:extLst>
            </p:cNvPr>
            <p:cNvSpPr txBox="1"/>
            <p:nvPr/>
          </p:nvSpPr>
          <p:spPr>
            <a:xfrm>
              <a:off x="847403" y="4236684"/>
              <a:ext cx="2992750" cy="1015663"/>
            </a:xfrm>
            <a:prstGeom prst="rect">
              <a:avLst/>
            </a:prstGeom>
            <a:noFill/>
          </p:spPr>
          <p:txBody>
            <a:bodyPr wrap="square" rtlCol="0">
              <a:spAutoFit/>
            </a:bodyPr>
            <a:lstStyle/>
            <a:p>
              <a:pPr algn="ctr"/>
              <a:r>
                <a:rPr lang="en-US" sz="2000" dirty="0">
                  <a:solidFill>
                    <a:schemeClr val="bg1"/>
                  </a:solidFill>
                </a:rPr>
                <a:t>The </a:t>
              </a:r>
              <a:r>
                <a:rPr lang="en-US" sz="2000" dirty="0">
                  <a:solidFill>
                    <a:schemeClr val="accent2">
                      <a:lumMod val="40000"/>
                      <a:lumOff val="60000"/>
                    </a:schemeClr>
                  </a:solidFill>
                </a:rPr>
                <a:t>formal parameter </a:t>
              </a:r>
              <a:r>
                <a:rPr lang="en-US" sz="2000" dirty="0">
                  <a:solidFill>
                    <a:schemeClr val="bg1"/>
                  </a:solidFill>
                </a:rPr>
                <a:t>refers directly to the original variable – it's an alias for the variable. </a:t>
              </a:r>
            </a:p>
          </p:txBody>
        </p:sp>
      </p:grpSp>
      <p:sp>
        <p:nvSpPr>
          <p:cNvPr id="60" name="TextBox 59">
            <a:extLst>
              <a:ext uri="{FF2B5EF4-FFF2-40B4-BE49-F238E27FC236}">
                <a16:creationId xmlns:a16="http://schemas.microsoft.com/office/drawing/2014/main" id="{EDFD4D00-2997-4C3A-A1E7-92342C38A3C8}"/>
              </a:ext>
            </a:extLst>
          </p:cNvPr>
          <p:cNvSpPr txBox="1"/>
          <p:nvPr/>
        </p:nvSpPr>
        <p:spPr>
          <a:xfrm>
            <a:off x="4036503" y="3704511"/>
            <a:ext cx="3678575" cy="2308324"/>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void feed(</a:t>
            </a:r>
            <a:r>
              <a:rPr lang="en-US" dirty="0">
                <a:solidFill>
                  <a:srgbClr val="FF0000"/>
                </a:solidFill>
                <a:latin typeface="Consolas" panose="020B0609020204030204" pitchFamily="49" charset="0"/>
              </a:rPr>
              <a:t>Dog &amp;r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r.add_weight</a:t>
            </a:r>
            <a:r>
              <a:rPr lang="en-US" dirty="0">
                <a:latin typeface="Consolas" panose="020B0609020204030204" pitchFamily="49" charset="0"/>
              </a:rPr>
              <a:t>(1);</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Dog d("kip", 30);</a:t>
            </a:r>
          </a:p>
          <a:p>
            <a:r>
              <a:rPr lang="en-US" dirty="0">
                <a:latin typeface="Consolas" panose="020B0609020204030204" pitchFamily="49" charset="0"/>
              </a:rPr>
              <a:t>  feed(d);</a:t>
            </a:r>
          </a:p>
          <a:p>
            <a:r>
              <a:rPr lang="en-US" dirty="0">
                <a:latin typeface="Consolas" panose="020B0609020204030204" pitchFamily="49" charset="0"/>
              </a:rPr>
              <a:t>}</a:t>
            </a:r>
          </a:p>
        </p:txBody>
      </p:sp>
      <p:grpSp>
        <p:nvGrpSpPr>
          <p:cNvPr id="79" name="Group 78">
            <a:extLst>
              <a:ext uri="{FF2B5EF4-FFF2-40B4-BE49-F238E27FC236}">
                <a16:creationId xmlns:a16="http://schemas.microsoft.com/office/drawing/2014/main" id="{460A6C21-D708-4BDD-A389-B42E61F822DB}"/>
              </a:ext>
            </a:extLst>
          </p:cNvPr>
          <p:cNvGrpSpPr/>
          <p:nvPr/>
        </p:nvGrpSpPr>
        <p:grpSpPr>
          <a:xfrm>
            <a:off x="6578286" y="4825211"/>
            <a:ext cx="2082761" cy="714717"/>
            <a:chOff x="4307991" y="5826760"/>
            <a:chExt cx="2082761" cy="714717"/>
          </a:xfrm>
        </p:grpSpPr>
        <p:sp>
          <p:nvSpPr>
            <p:cNvPr id="80" name="Rectangle 79">
              <a:extLst>
                <a:ext uri="{FF2B5EF4-FFF2-40B4-BE49-F238E27FC236}">
                  <a16:creationId xmlns:a16="http://schemas.microsoft.com/office/drawing/2014/main" id="{4E776F64-17FD-488E-9DC1-2FBEF124F552}"/>
                </a:ext>
              </a:extLst>
            </p:cNvPr>
            <p:cNvSpPr/>
            <p:nvPr/>
          </p:nvSpPr>
          <p:spPr>
            <a:xfrm>
              <a:off x="4602145" y="5888334"/>
              <a:ext cx="1788607"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TextBox 80">
              <a:extLst>
                <a:ext uri="{FF2B5EF4-FFF2-40B4-BE49-F238E27FC236}">
                  <a16:creationId xmlns:a16="http://schemas.microsoft.com/office/drawing/2014/main" id="{B150967E-48AE-4248-95A3-1BFBC90C8728}"/>
                </a:ext>
              </a:extLst>
            </p:cNvPr>
            <p:cNvSpPr txBox="1"/>
            <p:nvPr/>
          </p:nvSpPr>
          <p:spPr>
            <a:xfrm>
              <a:off x="4307991" y="5826760"/>
              <a:ext cx="322524" cy="400110"/>
            </a:xfrm>
            <a:prstGeom prst="rect">
              <a:avLst/>
            </a:prstGeom>
            <a:noFill/>
          </p:spPr>
          <p:txBody>
            <a:bodyPr wrap="none" rtlCol="0">
              <a:spAutoFit/>
            </a:bodyPr>
            <a:lstStyle/>
            <a:p>
              <a:r>
                <a:rPr lang="en-US" sz="2000" dirty="0"/>
                <a:t>d</a:t>
              </a:r>
            </a:p>
          </p:txBody>
        </p:sp>
        <p:grpSp>
          <p:nvGrpSpPr>
            <p:cNvPr id="82" name="Group 81">
              <a:extLst>
                <a:ext uri="{FF2B5EF4-FFF2-40B4-BE49-F238E27FC236}">
                  <a16:creationId xmlns:a16="http://schemas.microsoft.com/office/drawing/2014/main" id="{465BA922-7466-478A-B9C3-0DD61D2E9F38}"/>
                </a:ext>
              </a:extLst>
            </p:cNvPr>
            <p:cNvGrpSpPr/>
            <p:nvPr/>
          </p:nvGrpSpPr>
          <p:grpSpPr>
            <a:xfrm>
              <a:off x="4646485" y="5861929"/>
              <a:ext cx="1626282" cy="369332"/>
              <a:chOff x="4646485" y="5861929"/>
              <a:chExt cx="1626282" cy="369332"/>
            </a:xfrm>
          </p:grpSpPr>
          <p:sp>
            <p:nvSpPr>
              <p:cNvPr id="86" name="TextBox 85">
                <a:extLst>
                  <a:ext uri="{FF2B5EF4-FFF2-40B4-BE49-F238E27FC236}">
                    <a16:creationId xmlns:a16="http://schemas.microsoft.com/office/drawing/2014/main" id="{F7299796-D189-4881-BF7D-1CD08CEC08C5}"/>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87" name="Rectangle 86">
                <a:extLst>
                  <a:ext uri="{FF2B5EF4-FFF2-40B4-BE49-F238E27FC236}">
                    <a16:creationId xmlns:a16="http://schemas.microsoft.com/office/drawing/2014/main" id="{67324E56-ADB7-4F13-8B59-E7A353DB3ABD}"/>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83" name="Group 82">
              <a:extLst>
                <a:ext uri="{FF2B5EF4-FFF2-40B4-BE49-F238E27FC236}">
                  <a16:creationId xmlns:a16="http://schemas.microsoft.com/office/drawing/2014/main" id="{C526B7E5-2AEE-497C-9E6B-3B4933B4EDF8}"/>
                </a:ext>
              </a:extLst>
            </p:cNvPr>
            <p:cNvGrpSpPr/>
            <p:nvPr/>
          </p:nvGrpSpPr>
          <p:grpSpPr>
            <a:xfrm>
              <a:off x="4556053" y="6153778"/>
              <a:ext cx="1716714" cy="369332"/>
              <a:chOff x="4556053" y="5861929"/>
              <a:chExt cx="1716714" cy="369332"/>
            </a:xfrm>
          </p:grpSpPr>
          <p:sp>
            <p:nvSpPr>
              <p:cNvPr id="84" name="TextBox 83">
                <a:extLst>
                  <a:ext uri="{FF2B5EF4-FFF2-40B4-BE49-F238E27FC236}">
                    <a16:creationId xmlns:a16="http://schemas.microsoft.com/office/drawing/2014/main" id="{37D3D3B3-0C8F-4741-BDA8-39ADE1DA76B4}"/>
                  </a:ext>
                </a:extLst>
              </p:cNvPr>
              <p:cNvSpPr txBox="1"/>
              <p:nvPr/>
            </p:nvSpPr>
            <p:spPr>
              <a:xfrm>
                <a:off x="4556053" y="5861929"/>
                <a:ext cx="843501" cy="369332"/>
              </a:xfrm>
              <a:prstGeom prst="rect">
                <a:avLst/>
              </a:prstGeom>
              <a:noFill/>
            </p:spPr>
            <p:txBody>
              <a:bodyPr wrap="none" rtlCol="0">
                <a:spAutoFit/>
              </a:bodyPr>
              <a:lstStyle/>
              <a:p>
                <a:r>
                  <a:rPr lang="en-US" dirty="0"/>
                  <a:t>weight</a:t>
                </a:r>
              </a:p>
            </p:txBody>
          </p:sp>
          <p:sp>
            <p:nvSpPr>
              <p:cNvPr id="85" name="Rectangle 84">
                <a:extLst>
                  <a:ext uri="{FF2B5EF4-FFF2-40B4-BE49-F238E27FC236}">
                    <a16:creationId xmlns:a16="http://schemas.microsoft.com/office/drawing/2014/main" id="{289FB970-F09C-4E4F-AC2F-E3B00D200769}"/>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30</a:t>
                </a:r>
              </a:p>
            </p:txBody>
          </p:sp>
        </p:grpSp>
      </p:grpSp>
      <p:cxnSp>
        <p:nvCxnSpPr>
          <p:cNvPr id="97" name="Straight Arrow Connector 96">
            <a:extLst>
              <a:ext uri="{FF2B5EF4-FFF2-40B4-BE49-F238E27FC236}">
                <a16:creationId xmlns:a16="http://schemas.microsoft.com/office/drawing/2014/main" id="{57650153-28B0-44BD-8252-9F5EF9185FE8}"/>
              </a:ext>
            </a:extLst>
          </p:cNvPr>
          <p:cNvCxnSpPr>
            <a:cxnSpLocks/>
          </p:cNvCxnSpPr>
          <p:nvPr/>
        </p:nvCxnSpPr>
        <p:spPr>
          <a:xfrm>
            <a:off x="4067480" y="52827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3C5E263-F511-45E6-97B8-CE0A96BD7E1E}"/>
              </a:ext>
            </a:extLst>
          </p:cNvPr>
          <p:cNvCxnSpPr>
            <a:cxnSpLocks/>
          </p:cNvCxnSpPr>
          <p:nvPr/>
        </p:nvCxnSpPr>
        <p:spPr>
          <a:xfrm>
            <a:off x="4067480" y="55657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1537F120-991E-4F76-955A-D58AC00A7D1F}"/>
              </a:ext>
            </a:extLst>
          </p:cNvPr>
          <p:cNvSpPr txBox="1"/>
          <p:nvPr/>
        </p:nvSpPr>
        <p:spPr>
          <a:xfrm>
            <a:off x="2806688" y="3677608"/>
            <a:ext cx="303288" cy="400110"/>
          </a:xfrm>
          <a:prstGeom prst="rect">
            <a:avLst/>
          </a:prstGeom>
          <a:noFill/>
        </p:spPr>
        <p:txBody>
          <a:bodyPr wrap="none" rtlCol="0">
            <a:spAutoFit/>
          </a:bodyPr>
          <a:lstStyle/>
          <a:p>
            <a:r>
              <a:rPr lang="en-US" sz="2000" dirty="0">
                <a:solidFill>
                  <a:srgbClr val="FF0000"/>
                </a:solidFill>
              </a:rPr>
              <a:t>v</a:t>
            </a:r>
          </a:p>
        </p:txBody>
      </p:sp>
      <p:cxnSp>
        <p:nvCxnSpPr>
          <p:cNvPr id="99" name="Straight Arrow Connector 98">
            <a:extLst>
              <a:ext uri="{FF2B5EF4-FFF2-40B4-BE49-F238E27FC236}">
                <a16:creationId xmlns:a16="http://schemas.microsoft.com/office/drawing/2014/main" id="{DFEE2FAD-7C5F-4731-BD8C-6FC083525289}"/>
              </a:ext>
            </a:extLst>
          </p:cNvPr>
          <p:cNvCxnSpPr>
            <a:cxnSpLocks/>
          </p:cNvCxnSpPr>
          <p:nvPr/>
        </p:nvCxnSpPr>
        <p:spPr>
          <a:xfrm>
            <a:off x="3807898" y="38874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E5E2A39-B7A1-476D-840D-6DFCEF702DB0}"/>
              </a:ext>
            </a:extLst>
          </p:cNvPr>
          <p:cNvCxnSpPr>
            <a:cxnSpLocks/>
          </p:cNvCxnSpPr>
          <p:nvPr/>
        </p:nvCxnSpPr>
        <p:spPr>
          <a:xfrm>
            <a:off x="4039986" y="41604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03BC1488-20B5-4AB8-B9C9-2A1C6D209447}"/>
              </a:ext>
            </a:extLst>
          </p:cNvPr>
          <p:cNvGrpSpPr/>
          <p:nvPr/>
        </p:nvGrpSpPr>
        <p:grpSpPr>
          <a:xfrm>
            <a:off x="6823945" y="4862583"/>
            <a:ext cx="1840926" cy="679548"/>
            <a:chOff x="4549826" y="5861929"/>
            <a:chExt cx="1840926" cy="679548"/>
          </a:xfrm>
        </p:grpSpPr>
        <p:sp>
          <p:nvSpPr>
            <p:cNvPr id="102" name="Rectangle 101">
              <a:extLst>
                <a:ext uri="{FF2B5EF4-FFF2-40B4-BE49-F238E27FC236}">
                  <a16:creationId xmlns:a16="http://schemas.microsoft.com/office/drawing/2014/main" id="{A8623E15-04DD-4833-A1BF-9035115C01C4}"/>
                </a:ext>
              </a:extLst>
            </p:cNvPr>
            <p:cNvSpPr/>
            <p:nvPr/>
          </p:nvSpPr>
          <p:spPr>
            <a:xfrm>
              <a:off x="4602145" y="5888334"/>
              <a:ext cx="1788607"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4" name="Group 103">
              <a:extLst>
                <a:ext uri="{FF2B5EF4-FFF2-40B4-BE49-F238E27FC236}">
                  <a16:creationId xmlns:a16="http://schemas.microsoft.com/office/drawing/2014/main" id="{8D1677BB-0C4D-4E7B-AF68-C6EA2497BE5D}"/>
                </a:ext>
              </a:extLst>
            </p:cNvPr>
            <p:cNvGrpSpPr/>
            <p:nvPr/>
          </p:nvGrpSpPr>
          <p:grpSpPr>
            <a:xfrm>
              <a:off x="4646485" y="5861929"/>
              <a:ext cx="1626282" cy="369332"/>
              <a:chOff x="4646485" y="5861929"/>
              <a:chExt cx="1626282" cy="369332"/>
            </a:xfrm>
          </p:grpSpPr>
          <p:sp>
            <p:nvSpPr>
              <p:cNvPr id="108" name="TextBox 107">
                <a:extLst>
                  <a:ext uri="{FF2B5EF4-FFF2-40B4-BE49-F238E27FC236}">
                    <a16:creationId xmlns:a16="http://schemas.microsoft.com/office/drawing/2014/main" id="{C8C3E70E-87C8-4402-9B1A-4BD9E767D0F5}"/>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109" name="Rectangle 108">
                <a:extLst>
                  <a:ext uri="{FF2B5EF4-FFF2-40B4-BE49-F238E27FC236}">
                    <a16:creationId xmlns:a16="http://schemas.microsoft.com/office/drawing/2014/main" id="{F95C1D01-340A-419B-89FA-47DDF9318756}"/>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105" name="Group 104">
              <a:extLst>
                <a:ext uri="{FF2B5EF4-FFF2-40B4-BE49-F238E27FC236}">
                  <a16:creationId xmlns:a16="http://schemas.microsoft.com/office/drawing/2014/main" id="{4C0290A4-A2C7-488C-A9CD-8A25D0DA3D05}"/>
                </a:ext>
              </a:extLst>
            </p:cNvPr>
            <p:cNvGrpSpPr/>
            <p:nvPr/>
          </p:nvGrpSpPr>
          <p:grpSpPr>
            <a:xfrm>
              <a:off x="4549826" y="6139511"/>
              <a:ext cx="1722941" cy="369332"/>
              <a:chOff x="4549826" y="5847662"/>
              <a:chExt cx="1722941" cy="369332"/>
            </a:xfrm>
          </p:grpSpPr>
          <p:sp>
            <p:nvSpPr>
              <p:cNvPr id="106" name="TextBox 105">
                <a:extLst>
                  <a:ext uri="{FF2B5EF4-FFF2-40B4-BE49-F238E27FC236}">
                    <a16:creationId xmlns:a16="http://schemas.microsoft.com/office/drawing/2014/main" id="{2B2100F9-3256-46EC-9A4B-B4F020C402CC}"/>
                  </a:ext>
                </a:extLst>
              </p:cNvPr>
              <p:cNvSpPr txBox="1"/>
              <p:nvPr/>
            </p:nvSpPr>
            <p:spPr>
              <a:xfrm>
                <a:off x="4549826" y="5847662"/>
                <a:ext cx="843501" cy="369332"/>
              </a:xfrm>
              <a:prstGeom prst="rect">
                <a:avLst/>
              </a:prstGeom>
              <a:noFill/>
            </p:spPr>
            <p:txBody>
              <a:bodyPr wrap="none" rtlCol="0">
                <a:spAutoFit/>
              </a:bodyPr>
              <a:lstStyle/>
              <a:p>
                <a:r>
                  <a:rPr lang="en-US" dirty="0"/>
                  <a:t>weight</a:t>
                </a:r>
              </a:p>
            </p:txBody>
          </p:sp>
          <p:sp>
            <p:nvSpPr>
              <p:cNvPr id="107" name="Rectangle 106">
                <a:extLst>
                  <a:ext uri="{FF2B5EF4-FFF2-40B4-BE49-F238E27FC236}">
                    <a16:creationId xmlns:a16="http://schemas.microsoft.com/office/drawing/2014/main" id="{8BD4B10C-50B8-4DAC-9AA3-C59EF13974E5}"/>
                  </a:ext>
                </a:extLst>
              </p:cNvPr>
              <p:cNvSpPr/>
              <p:nvPr/>
            </p:nvSpPr>
            <p:spPr>
              <a:xfrm>
                <a:off x="5339471" y="5939412"/>
                <a:ext cx="933296"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31</a:t>
                </a:r>
              </a:p>
            </p:txBody>
          </p:sp>
        </p:grpSp>
      </p:grpSp>
      <p:sp>
        <p:nvSpPr>
          <p:cNvPr id="110" name="TextBox 109">
            <a:extLst>
              <a:ext uri="{FF2B5EF4-FFF2-40B4-BE49-F238E27FC236}">
                <a16:creationId xmlns:a16="http://schemas.microsoft.com/office/drawing/2014/main" id="{4AEDD3E1-9DCE-4D83-8B95-6F6494518143}"/>
              </a:ext>
            </a:extLst>
          </p:cNvPr>
          <p:cNvSpPr txBox="1"/>
          <p:nvPr/>
        </p:nvSpPr>
        <p:spPr>
          <a:xfrm>
            <a:off x="6591730" y="5034243"/>
            <a:ext cx="287258" cy="461665"/>
          </a:xfrm>
          <a:prstGeom prst="rect">
            <a:avLst/>
          </a:prstGeom>
          <a:noFill/>
        </p:spPr>
        <p:txBody>
          <a:bodyPr wrap="none" rtlCol="0">
            <a:spAutoFit/>
          </a:bodyPr>
          <a:lstStyle/>
          <a:p>
            <a:r>
              <a:rPr lang="en-US" sz="2400" dirty="0">
                <a:solidFill>
                  <a:srgbClr val="FF0000"/>
                </a:solidFill>
              </a:rPr>
              <a:t>r</a:t>
            </a:r>
          </a:p>
        </p:txBody>
      </p:sp>
      <p:grpSp>
        <p:nvGrpSpPr>
          <p:cNvPr id="138" name="Group 137">
            <a:extLst>
              <a:ext uri="{FF2B5EF4-FFF2-40B4-BE49-F238E27FC236}">
                <a16:creationId xmlns:a16="http://schemas.microsoft.com/office/drawing/2014/main" id="{F8C20A85-00C0-47D3-86D2-E72DBE152B08}"/>
              </a:ext>
            </a:extLst>
          </p:cNvPr>
          <p:cNvGrpSpPr/>
          <p:nvPr/>
        </p:nvGrpSpPr>
        <p:grpSpPr>
          <a:xfrm>
            <a:off x="7932340" y="1606339"/>
            <a:ext cx="3597310" cy="2031184"/>
            <a:chOff x="879231" y="3320980"/>
            <a:chExt cx="2929094" cy="2031184"/>
          </a:xfrm>
        </p:grpSpPr>
        <p:sp>
          <p:nvSpPr>
            <p:cNvPr id="139" name="Rectangle 138">
              <a:extLst>
                <a:ext uri="{FF2B5EF4-FFF2-40B4-BE49-F238E27FC236}">
                  <a16:creationId xmlns:a16="http://schemas.microsoft.com/office/drawing/2014/main" id="{3BF841A4-73C0-48D1-A9FF-73D850B6213C}"/>
                </a:ext>
              </a:extLst>
            </p:cNvPr>
            <p:cNvSpPr/>
            <p:nvPr/>
          </p:nvSpPr>
          <p:spPr>
            <a:xfrm>
              <a:off x="879231" y="3320980"/>
              <a:ext cx="2929094" cy="203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9C47D801-8C1B-4170-86BC-D1F5D074DEE9}"/>
                </a:ext>
              </a:extLst>
            </p:cNvPr>
            <p:cNvSpPr txBox="1"/>
            <p:nvPr/>
          </p:nvSpPr>
          <p:spPr>
            <a:xfrm>
              <a:off x="1480520" y="3429000"/>
              <a:ext cx="1726518" cy="461665"/>
            </a:xfrm>
            <a:prstGeom prst="rect">
              <a:avLst/>
            </a:prstGeom>
            <a:noFill/>
          </p:spPr>
          <p:txBody>
            <a:bodyPr wrap="none" rtlCol="0">
              <a:spAutoFit/>
            </a:bodyPr>
            <a:lstStyle/>
            <a:p>
              <a:pPr algn="ctr"/>
              <a:r>
                <a:rPr lang="en-US" sz="2400" dirty="0">
                  <a:solidFill>
                    <a:schemeClr val="accent4">
                      <a:lumMod val="20000"/>
                      <a:lumOff val="80000"/>
                    </a:schemeClr>
                  </a:solidFill>
                </a:rPr>
                <a:t>Pass by Pointer</a:t>
              </a:r>
            </a:p>
          </p:txBody>
        </p:sp>
        <p:sp>
          <p:nvSpPr>
            <p:cNvPr id="141" name="TextBox 140">
              <a:extLst>
                <a:ext uri="{FF2B5EF4-FFF2-40B4-BE49-F238E27FC236}">
                  <a16:creationId xmlns:a16="http://schemas.microsoft.com/office/drawing/2014/main" id="{BE2EC5ED-1CF5-4F97-8706-D982B72D4925}"/>
                </a:ext>
              </a:extLst>
            </p:cNvPr>
            <p:cNvSpPr txBox="1"/>
            <p:nvPr/>
          </p:nvSpPr>
          <p:spPr>
            <a:xfrm>
              <a:off x="879231" y="4254615"/>
              <a:ext cx="2929094" cy="1015663"/>
            </a:xfrm>
            <a:prstGeom prst="rect">
              <a:avLst/>
            </a:prstGeom>
            <a:noFill/>
          </p:spPr>
          <p:txBody>
            <a:bodyPr wrap="square" rtlCol="0">
              <a:spAutoFit/>
            </a:bodyPr>
            <a:lstStyle/>
            <a:p>
              <a:pPr algn="ctr"/>
              <a:r>
                <a:rPr lang="en-US" sz="2000" dirty="0">
                  <a:solidFill>
                    <a:schemeClr val="bg1"/>
                  </a:solidFill>
                </a:rPr>
                <a:t>The </a:t>
              </a:r>
              <a:r>
                <a:rPr lang="en-US" sz="2000" dirty="0">
                  <a:solidFill>
                    <a:schemeClr val="accent2">
                      <a:lumMod val="40000"/>
                      <a:lumOff val="60000"/>
                    </a:schemeClr>
                  </a:solidFill>
                </a:rPr>
                <a:t>formal parameter </a:t>
              </a:r>
              <a:r>
                <a:rPr lang="en-US" sz="2000" dirty="0">
                  <a:solidFill>
                    <a:schemeClr val="bg1"/>
                  </a:solidFill>
                </a:rPr>
                <a:t>is a pointer that contains the </a:t>
              </a:r>
              <a:r>
                <a:rPr lang="en-US" sz="2000" dirty="0">
                  <a:solidFill>
                    <a:srgbClr val="00FFFF"/>
                  </a:solidFill>
                </a:rPr>
                <a:t>address</a:t>
              </a:r>
              <a:r>
                <a:rPr lang="en-US" sz="2000" dirty="0">
                  <a:solidFill>
                    <a:schemeClr val="bg1"/>
                  </a:solidFill>
                </a:rPr>
                <a:t> of the original variable.</a:t>
              </a:r>
            </a:p>
          </p:txBody>
        </p:sp>
      </p:grpSp>
      <p:sp>
        <p:nvSpPr>
          <p:cNvPr id="142" name="TextBox 141">
            <a:extLst>
              <a:ext uri="{FF2B5EF4-FFF2-40B4-BE49-F238E27FC236}">
                <a16:creationId xmlns:a16="http://schemas.microsoft.com/office/drawing/2014/main" id="{D3447F7D-22D5-47B3-8D3A-7B81846E5B12}"/>
              </a:ext>
            </a:extLst>
          </p:cNvPr>
          <p:cNvSpPr txBox="1"/>
          <p:nvPr/>
        </p:nvSpPr>
        <p:spPr>
          <a:xfrm>
            <a:off x="7893251" y="3704511"/>
            <a:ext cx="3678575" cy="2308324"/>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void feed(</a:t>
            </a:r>
            <a:r>
              <a:rPr lang="en-US" dirty="0">
                <a:solidFill>
                  <a:srgbClr val="FF0000"/>
                </a:solidFill>
                <a:latin typeface="Consolas" panose="020B0609020204030204" pitchFamily="49" charset="0"/>
              </a:rPr>
              <a:t>Dog *p</a:t>
            </a:r>
            <a:r>
              <a:rPr lang="en-US" dirty="0">
                <a:latin typeface="Consolas" panose="020B0609020204030204" pitchFamily="49" charset="0"/>
              </a:rPr>
              <a:t>) {</a:t>
            </a:r>
          </a:p>
          <a:p>
            <a:r>
              <a:rPr lang="en-US" dirty="0">
                <a:latin typeface="Consolas" panose="020B0609020204030204" pitchFamily="49" charset="0"/>
              </a:rPr>
              <a:t>  p-&gt;</a:t>
            </a:r>
            <a:r>
              <a:rPr lang="en-US" dirty="0" err="1">
                <a:latin typeface="Consolas" panose="020B0609020204030204" pitchFamily="49" charset="0"/>
              </a:rPr>
              <a:t>add_weight</a:t>
            </a:r>
            <a:r>
              <a:rPr lang="en-US" dirty="0">
                <a:latin typeface="Consolas" panose="020B0609020204030204" pitchFamily="49" charset="0"/>
              </a:rPr>
              <a:t>(1);</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Dog d("kip", 30);</a:t>
            </a:r>
          </a:p>
          <a:p>
            <a:r>
              <a:rPr lang="en-US" dirty="0">
                <a:latin typeface="Consolas" panose="020B0609020204030204" pitchFamily="49" charset="0"/>
              </a:rPr>
              <a:t>  feed(&amp;d);</a:t>
            </a:r>
          </a:p>
          <a:p>
            <a:r>
              <a:rPr lang="en-US" dirty="0">
                <a:latin typeface="Consolas" panose="020B0609020204030204" pitchFamily="49" charset="0"/>
              </a:rPr>
              <a:t>}</a:t>
            </a:r>
          </a:p>
        </p:txBody>
      </p:sp>
      <p:grpSp>
        <p:nvGrpSpPr>
          <p:cNvPr id="143" name="Group 142">
            <a:extLst>
              <a:ext uri="{FF2B5EF4-FFF2-40B4-BE49-F238E27FC236}">
                <a16:creationId xmlns:a16="http://schemas.microsoft.com/office/drawing/2014/main" id="{6AEF246F-2510-4754-8286-01F435AC7738}"/>
              </a:ext>
            </a:extLst>
          </p:cNvPr>
          <p:cNvGrpSpPr/>
          <p:nvPr/>
        </p:nvGrpSpPr>
        <p:grpSpPr>
          <a:xfrm>
            <a:off x="10004618" y="5456001"/>
            <a:ext cx="1741557" cy="714717"/>
            <a:chOff x="4307991" y="5826760"/>
            <a:chExt cx="1741557" cy="714717"/>
          </a:xfrm>
        </p:grpSpPr>
        <p:sp>
          <p:nvSpPr>
            <p:cNvPr id="144" name="Rectangle 143">
              <a:extLst>
                <a:ext uri="{FF2B5EF4-FFF2-40B4-BE49-F238E27FC236}">
                  <a16:creationId xmlns:a16="http://schemas.microsoft.com/office/drawing/2014/main" id="{17415663-9CFF-4C63-8C65-737858428C49}"/>
                </a:ext>
              </a:extLst>
            </p:cNvPr>
            <p:cNvSpPr/>
            <p:nvPr/>
          </p:nvSpPr>
          <p:spPr>
            <a:xfrm>
              <a:off x="4602146" y="5888334"/>
              <a:ext cx="1447402"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TextBox 144">
              <a:extLst>
                <a:ext uri="{FF2B5EF4-FFF2-40B4-BE49-F238E27FC236}">
                  <a16:creationId xmlns:a16="http://schemas.microsoft.com/office/drawing/2014/main" id="{0B709140-2BFC-4829-9196-44CF9ADAF8FA}"/>
                </a:ext>
              </a:extLst>
            </p:cNvPr>
            <p:cNvSpPr txBox="1"/>
            <p:nvPr/>
          </p:nvSpPr>
          <p:spPr>
            <a:xfrm>
              <a:off x="4307991" y="5826760"/>
              <a:ext cx="308098" cy="369332"/>
            </a:xfrm>
            <a:prstGeom prst="rect">
              <a:avLst/>
            </a:prstGeom>
            <a:noFill/>
          </p:spPr>
          <p:txBody>
            <a:bodyPr wrap="none" rtlCol="0">
              <a:spAutoFit/>
            </a:bodyPr>
            <a:lstStyle/>
            <a:p>
              <a:r>
                <a:rPr lang="en-US" dirty="0"/>
                <a:t>d</a:t>
              </a:r>
            </a:p>
          </p:txBody>
        </p:sp>
        <p:grpSp>
          <p:nvGrpSpPr>
            <p:cNvPr id="146" name="Group 145">
              <a:extLst>
                <a:ext uri="{FF2B5EF4-FFF2-40B4-BE49-F238E27FC236}">
                  <a16:creationId xmlns:a16="http://schemas.microsoft.com/office/drawing/2014/main" id="{1C619307-0181-475F-8DA3-B3BE10CD8094}"/>
                </a:ext>
              </a:extLst>
            </p:cNvPr>
            <p:cNvGrpSpPr/>
            <p:nvPr/>
          </p:nvGrpSpPr>
          <p:grpSpPr>
            <a:xfrm>
              <a:off x="4646485" y="5861929"/>
              <a:ext cx="1359394" cy="369332"/>
              <a:chOff x="4646485" y="5861929"/>
              <a:chExt cx="1359394" cy="369332"/>
            </a:xfrm>
          </p:grpSpPr>
          <p:sp>
            <p:nvSpPr>
              <p:cNvPr id="150" name="TextBox 149">
                <a:extLst>
                  <a:ext uri="{FF2B5EF4-FFF2-40B4-BE49-F238E27FC236}">
                    <a16:creationId xmlns:a16="http://schemas.microsoft.com/office/drawing/2014/main" id="{F3ED2E0E-CC4E-42A9-8454-F0847658BF8A}"/>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151" name="Rectangle 150">
                <a:extLst>
                  <a:ext uri="{FF2B5EF4-FFF2-40B4-BE49-F238E27FC236}">
                    <a16:creationId xmlns:a16="http://schemas.microsoft.com/office/drawing/2014/main" id="{F20CA04F-AD9C-481A-99FC-8B748853A5AC}"/>
                  </a:ext>
                </a:extLst>
              </p:cNvPr>
              <p:cNvSpPr/>
              <p:nvPr/>
            </p:nvSpPr>
            <p:spPr>
              <a:xfrm>
                <a:off x="5339471" y="5939412"/>
                <a:ext cx="666408"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147" name="Group 146">
              <a:extLst>
                <a:ext uri="{FF2B5EF4-FFF2-40B4-BE49-F238E27FC236}">
                  <a16:creationId xmlns:a16="http://schemas.microsoft.com/office/drawing/2014/main" id="{724A5994-AD71-4B53-A5EB-4D5A576B1D88}"/>
                </a:ext>
              </a:extLst>
            </p:cNvPr>
            <p:cNvGrpSpPr/>
            <p:nvPr/>
          </p:nvGrpSpPr>
          <p:grpSpPr>
            <a:xfrm>
              <a:off x="4556053" y="6153778"/>
              <a:ext cx="1449826" cy="369332"/>
              <a:chOff x="4556053" y="5861929"/>
              <a:chExt cx="1449826" cy="369332"/>
            </a:xfrm>
          </p:grpSpPr>
          <p:sp>
            <p:nvSpPr>
              <p:cNvPr id="148" name="TextBox 147">
                <a:extLst>
                  <a:ext uri="{FF2B5EF4-FFF2-40B4-BE49-F238E27FC236}">
                    <a16:creationId xmlns:a16="http://schemas.microsoft.com/office/drawing/2014/main" id="{89A4FADE-C8CE-47CA-9BF1-8FDDF36561BE}"/>
                  </a:ext>
                </a:extLst>
              </p:cNvPr>
              <p:cNvSpPr txBox="1"/>
              <p:nvPr/>
            </p:nvSpPr>
            <p:spPr>
              <a:xfrm>
                <a:off x="4556053" y="5861929"/>
                <a:ext cx="843501" cy="369332"/>
              </a:xfrm>
              <a:prstGeom prst="rect">
                <a:avLst/>
              </a:prstGeom>
              <a:noFill/>
            </p:spPr>
            <p:txBody>
              <a:bodyPr wrap="none" rtlCol="0">
                <a:spAutoFit/>
              </a:bodyPr>
              <a:lstStyle/>
              <a:p>
                <a:r>
                  <a:rPr lang="en-US" dirty="0"/>
                  <a:t>weight</a:t>
                </a:r>
              </a:p>
            </p:txBody>
          </p:sp>
          <p:sp>
            <p:nvSpPr>
              <p:cNvPr id="149" name="Rectangle 148">
                <a:extLst>
                  <a:ext uri="{FF2B5EF4-FFF2-40B4-BE49-F238E27FC236}">
                    <a16:creationId xmlns:a16="http://schemas.microsoft.com/office/drawing/2014/main" id="{30C3D1BE-ABD0-4C63-A46E-C4F9553CCDBB}"/>
                  </a:ext>
                </a:extLst>
              </p:cNvPr>
              <p:cNvSpPr/>
              <p:nvPr/>
            </p:nvSpPr>
            <p:spPr>
              <a:xfrm>
                <a:off x="5339471" y="5939412"/>
                <a:ext cx="666408"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30</a:t>
                </a:r>
              </a:p>
            </p:txBody>
          </p:sp>
        </p:grpSp>
      </p:grpSp>
      <p:cxnSp>
        <p:nvCxnSpPr>
          <p:cNvPr id="152" name="Straight Arrow Connector 151">
            <a:extLst>
              <a:ext uri="{FF2B5EF4-FFF2-40B4-BE49-F238E27FC236}">
                <a16:creationId xmlns:a16="http://schemas.microsoft.com/office/drawing/2014/main" id="{11C9A830-8E5D-47CD-9F08-548F7AA7D71D}"/>
              </a:ext>
            </a:extLst>
          </p:cNvPr>
          <p:cNvCxnSpPr>
            <a:cxnSpLocks/>
          </p:cNvCxnSpPr>
          <p:nvPr/>
        </p:nvCxnSpPr>
        <p:spPr>
          <a:xfrm>
            <a:off x="7919204" y="524364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744BADE-242A-4F23-BD29-D7C7C1E6D7CD}"/>
              </a:ext>
            </a:extLst>
          </p:cNvPr>
          <p:cNvCxnSpPr>
            <a:cxnSpLocks/>
          </p:cNvCxnSpPr>
          <p:nvPr/>
        </p:nvCxnSpPr>
        <p:spPr>
          <a:xfrm>
            <a:off x="7919204" y="55266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691961E-AC7F-4CC2-8CF1-0A30695D425C}"/>
              </a:ext>
            </a:extLst>
          </p:cNvPr>
          <p:cNvCxnSpPr>
            <a:cxnSpLocks/>
          </p:cNvCxnSpPr>
          <p:nvPr/>
        </p:nvCxnSpPr>
        <p:spPr>
          <a:xfrm>
            <a:off x="7669670" y="38936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F9367D2-C0B9-4853-97D0-F4A917136622}"/>
              </a:ext>
            </a:extLst>
          </p:cNvPr>
          <p:cNvCxnSpPr>
            <a:cxnSpLocks/>
          </p:cNvCxnSpPr>
          <p:nvPr/>
        </p:nvCxnSpPr>
        <p:spPr>
          <a:xfrm>
            <a:off x="7896734" y="41665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F413762-3C43-43D3-881C-B2518D573E2A}"/>
              </a:ext>
            </a:extLst>
          </p:cNvPr>
          <p:cNvGrpSpPr/>
          <p:nvPr/>
        </p:nvGrpSpPr>
        <p:grpSpPr>
          <a:xfrm>
            <a:off x="10250277" y="5493373"/>
            <a:ext cx="1499722" cy="679548"/>
            <a:chOff x="4549826" y="5861929"/>
            <a:chExt cx="1499722" cy="679548"/>
          </a:xfrm>
        </p:grpSpPr>
        <p:sp>
          <p:nvSpPr>
            <p:cNvPr id="157" name="Rectangle 156">
              <a:extLst>
                <a:ext uri="{FF2B5EF4-FFF2-40B4-BE49-F238E27FC236}">
                  <a16:creationId xmlns:a16="http://schemas.microsoft.com/office/drawing/2014/main" id="{9C42A307-41D9-407A-B04F-4A7F857FC5C3}"/>
                </a:ext>
              </a:extLst>
            </p:cNvPr>
            <p:cNvSpPr/>
            <p:nvPr/>
          </p:nvSpPr>
          <p:spPr>
            <a:xfrm>
              <a:off x="4602146" y="5888334"/>
              <a:ext cx="1447402" cy="653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58" name="Group 157">
              <a:extLst>
                <a:ext uri="{FF2B5EF4-FFF2-40B4-BE49-F238E27FC236}">
                  <a16:creationId xmlns:a16="http://schemas.microsoft.com/office/drawing/2014/main" id="{B27E9474-8BEB-4D15-8FC7-7F6B902F047E}"/>
                </a:ext>
              </a:extLst>
            </p:cNvPr>
            <p:cNvGrpSpPr/>
            <p:nvPr/>
          </p:nvGrpSpPr>
          <p:grpSpPr>
            <a:xfrm>
              <a:off x="4646485" y="5861929"/>
              <a:ext cx="1359394" cy="369332"/>
              <a:chOff x="4646485" y="5861929"/>
              <a:chExt cx="1359394" cy="369332"/>
            </a:xfrm>
          </p:grpSpPr>
          <p:sp>
            <p:nvSpPr>
              <p:cNvPr id="162" name="TextBox 161">
                <a:extLst>
                  <a:ext uri="{FF2B5EF4-FFF2-40B4-BE49-F238E27FC236}">
                    <a16:creationId xmlns:a16="http://schemas.microsoft.com/office/drawing/2014/main" id="{6534838C-6B3A-44E6-9524-94F6C8465ED4}"/>
                  </a:ext>
                </a:extLst>
              </p:cNvPr>
              <p:cNvSpPr txBox="1"/>
              <p:nvPr/>
            </p:nvSpPr>
            <p:spPr>
              <a:xfrm>
                <a:off x="4646485" y="5861929"/>
                <a:ext cx="726481" cy="369332"/>
              </a:xfrm>
              <a:prstGeom prst="rect">
                <a:avLst/>
              </a:prstGeom>
              <a:noFill/>
            </p:spPr>
            <p:txBody>
              <a:bodyPr wrap="none" rtlCol="0">
                <a:spAutoFit/>
              </a:bodyPr>
              <a:lstStyle/>
              <a:p>
                <a:r>
                  <a:rPr lang="en-US" dirty="0"/>
                  <a:t>name</a:t>
                </a:r>
              </a:p>
            </p:txBody>
          </p:sp>
          <p:sp>
            <p:nvSpPr>
              <p:cNvPr id="163" name="Rectangle 162">
                <a:extLst>
                  <a:ext uri="{FF2B5EF4-FFF2-40B4-BE49-F238E27FC236}">
                    <a16:creationId xmlns:a16="http://schemas.microsoft.com/office/drawing/2014/main" id="{202C0BFB-E39E-4AAF-9665-1A11C6185E14}"/>
                  </a:ext>
                </a:extLst>
              </p:cNvPr>
              <p:cNvSpPr/>
              <p:nvPr/>
            </p:nvSpPr>
            <p:spPr>
              <a:xfrm>
                <a:off x="5339471" y="5939412"/>
                <a:ext cx="666408"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"kip"</a:t>
                </a:r>
              </a:p>
            </p:txBody>
          </p:sp>
        </p:grpSp>
        <p:grpSp>
          <p:nvGrpSpPr>
            <p:cNvPr id="159" name="Group 158">
              <a:extLst>
                <a:ext uri="{FF2B5EF4-FFF2-40B4-BE49-F238E27FC236}">
                  <a16:creationId xmlns:a16="http://schemas.microsoft.com/office/drawing/2014/main" id="{D6AB5B37-398E-449F-8E3D-70A9FD66E713}"/>
                </a:ext>
              </a:extLst>
            </p:cNvPr>
            <p:cNvGrpSpPr/>
            <p:nvPr/>
          </p:nvGrpSpPr>
          <p:grpSpPr>
            <a:xfrm>
              <a:off x="4549826" y="6139511"/>
              <a:ext cx="1456053" cy="369332"/>
              <a:chOff x="4549826" y="5847662"/>
              <a:chExt cx="1456053" cy="369332"/>
            </a:xfrm>
          </p:grpSpPr>
          <p:sp>
            <p:nvSpPr>
              <p:cNvPr id="160" name="TextBox 159">
                <a:extLst>
                  <a:ext uri="{FF2B5EF4-FFF2-40B4-BE49-F238E27FC236}">
                    <a16:creationId xmlns:a16="http://schemas.microsoft.com/office/drawing/2014/main" id="{9F7E73F8-5279-4F30-905F-9066D838A873}"/>
                  </a:ext>
                </a:extLst>
              </p:cNvPr>
              <p:cNvSpPr txBox="1"/>
              <p:nvPr/>
            </p:nvSpPr>
            <p:spPr>
              <a:xfrm>
                <a:off x="4549826" y="5847662"/>
                <a:ext cx="843501" cy="369332"/>
              </a:xfrm>
              <a:prstGeom prst="rect">
                <a:avLst/>
              </a:prstGeom>
              <a:noFill/>
            </p:spPr>
            <p:txBody>
              <a:bodyPr wrap="none" rtlCol="0">
                <a:spAutoFit/>
              </a:bodyPr>
              <a:lstStyle/>
              <a:p>
                <a:r>
                  <a:rPr lang="en-US" dirty="0"/>
                  <a:t>weight</a:t>
                </a:r>
              </a:p>
            </p:txBody>
          </p:sp>
          <p:sp>
            <p:nvSpPr>
              <p:cNvPr id="161" name="Rectangle 160">
                <a:extLst>
                  <a:ext uri="{FF2B5EF4-FFF2-40B4-BE49-F238E27FC236}">
                    <a16:creationId xmlns:a16="http://schemas.microsoft.com/office/drawing/2014/main" id="{C7386C95-FE67-43D1-84EE-CB470D067AF2}"/>
                  </a:ext>
                </a:extLst>
              </p:cNvPr>
              <p:cNvSpPr/>
              <p:nvPr/>
            </p:nvSpPr>
            <p:spPr>
              <a:xfrm>
                <a:off x="5339471" y="5939412"/>
                <a:ext cx="666408" cy="21436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31</a:t>
                </a:r>
              </a:p>
            </p:txBody>
          </p:sp>
        </p:grpSp>
      </p:grpSp>
      <p:grpSp>
        <p:nvGrpSpPr>
          <p:cNvPr id="167" name="Group 166">
            <a:extLst>
              <a:ext uri="{FF2B5EF4-FFF2-40B4-BE49-F238E27FC236}">
                <a16:creationId xmlns:a16="http://schemas.microsoft.com/office/drawing/2014/main" id="{C7246F69-2CB2-4B8E-AFEF-D328B8715E80}"/>
              </a:ext>
            </a:extLst>
          </p:cNvPr>
          <p:cNvGrpSpPr/>
          <p:nvPr/>
        </p:nvGrpSpPr>
        <p:grpSpPr>
          <a:xfrm>
            <a:off x="10752783" y="3807498"/>
            <a:ext cx="647072" cy="400110"/>
            <a:chOff x="10499336" y="6203437"/>
            <a:chExt cx="647072" cy="400110"/>
          </a:xfrm>
        </p:grpSpPr>
        <p:sp>
          <p:nvSpPr>
            <p:cNvPr id="165" name="TextBox 164">
              <a:extLst>
                <a:ext uri="{FF2B5EF4-FFF2-40B4-BE49-F238E27FC236}">
                  <a16:creationId xmlns:a16="http://schemas.microsoft.com/office/drawing/2014/main" id="{BF0FCED5-80FE-459F-BD00-117D65333EC6}"/>
                </a:ext>
              </a:extLst>
            </p:cNvPr>
            <p:cNvSpPr txBox="1"/>
            <p:nvPr/>
          </p:nvSpPr>
          <p:spPr>
            <a:xfrm>
              <a:off x="10499336" y="6203437"/>
              <a:ext cx="320922" cy="400110"/>
            </a:xfrm>
            <a:prstGeom prst="rect">
              <a:avLst/>
            </a:prstGeom>
            <a:noFill/>
          </p:spPr>
          <p:txBody>
            <a:bodyPr wrap="none" rtlCol="0">
              <a:spAutoFit/>
            </a:bodyPr>
            <a:lstStyle/>
            <a:p>
              <a:r>
                <a:rPr lang="en-US" sz="2000" dirty="0">
                  <a:solidFill>
                    <a:srgbClr val="FF0000"/>
                  </a:solidFill>
                </a:rPr>
                <a:t>p</a:t>
              </a:r>
            </a:p>
          </p:txBody>
        </p:sp>
        <p:sp>
          <p:nvSpPr>
            <p:cNvPr id="166" name="Rectangle 165">
              <a:extLst>
                <a:ext uri="{FF2B5EF4-FFF2-40B4-BE49-F238E27FC236}">
                  <a16:creationId xmlns:a16="http://schemas.microsoft.com/office/drawing/2014/main" id="{D6B69AAF-7E5E-425E-AF1D-6912373873F3}"/>
                </a:ext>
              </a:extLst>
            </p:cNvPr>
            <p:cNvSpPr/>
            <p:nvPr/>
          </p:nvSpPr>
          <p:spPr>
            <a:xfrm>
              <a:off x="10744199" y="6296349"/>
              <a:ext cx="402209" cy="21436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onsolas" panose="020B0609020204030204" pitchFamily="49" charset="0"/>
              </a:endParaRPr>
            </a:p>
          </p:txBody>
        </p:sp>
      </p:grpSp>
      <p:cxnSp>
        <p:nvCxnSpPr>
          <p:cNvPr id="169" name="Straight Arrow Connector 168">
            <a:extLst>
              <a:ext uri="{FF2B5EF4-FFF2-40B4-BE49-F238E27FC236}">
                <a16:creationId xmlns:a16="http://schemas.microsoft.com/office/drawing/2014/main" id="{E09538C0-CFA0-4AC8-8714-F699BEE04317}"/>
              </a:ext>
            </a:extLst>
          </p:cNvPr>
          <p:cNvCxnSpPr>
            <a:cxnSpLocks/>
          </p:cNvCxnSpPr>
          <p:nvPr/>
        </p:nvCxnSpPr>
        <p:spPr>
          <a:xfrm flipH="1">
            <a:off x="10314633" y="3998693"/>
            <a:ext cx="878442" cy="1527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69ED7A0-CB54-4FD6-9411-D00A685A02BE}"/>
              </a:ext>
            </a:extLst>
          </p:cNvPr>
          <p:cNvSpPr txBox="1"/>
          <p:nvPr/>
        </p:nvSpPr>
        <p:spPr>
          <a:xfrm>
            <a:off x="70555" y="6244860"/>
            <a:ext cx="11898839" cy="523220"/>
          </a:xfrm>
          <a:prstGeom prst="rect">
            <a:avLst/>
          </a:prstGeom>
          <a:noFill/>
        </p:spPr>
        <p:txBody>
          <a:bodyPr wrap="square" rtlCol="0">
            <a:spAutoFit/>
          </a:bodyPr>
          <a:lstStyle/>
          <a:p>
            <a:pPr algn="ctr"/>
            <a:r>
              <a:rPr lang="en-US" sz="2800" dirty="0"/>
              <a:t>Ok! Let's see the challenge!</a:t>
            </a:r>
          </a:p>
        </p:txBody>
      </p:sp>
      <p:sp>
        <p:nvSpPr>
          <p:cNvPr id="175" name="TextBox 174">
            <a:extLst>
              <a:ext uri="{FF2B5EF4-FFF2-40B4-BE49-F238E27FC236}">
                <a16:creationId xmlns:a16="http://schemas.microsoft.com/office/drawing/2014/main" id="{0CC0AB14-2A59-480F-B824-F947DBBD054C}"/>
              </a:ext>
            </a:extLst>
          </p:cNvPr>
          <p:cNvSpPr txBox="1"/>
          <p:nvPr/>
        </p:nvSpPr>
        <p:spPr>
          <a:xfrm>
            <a:off x="11688090" y="5423358"/>
            <a:ext cx="564578" cy="369332"/>
          </a:xfrm>
          <a:prstGeom prst="rect">
            <a:avLst/>
          </a:prstGeom>
          <a:noFill/>
        </p:spPr>
        <p:txBody>
          <a:bodyPr wrap="none" rtlCol="0">
            <a:spAutoFit/>
          </a:bodyPr>
          <a:lstStyle/>
          <a:p>
            <a:r>
              <a:rPr lang="en-US" dirty="0">
                <a:solidFill>
                  <a:srgbClr val="00B0F0"/>
                </a:solidFill>
                <a:latin typeface="Consolas" panose="020B0609020204030204" pitchFamily="49" charset="0"/>
              </a:rPr>
              <a:t>780</a:t>
            </a:r>
          </a:p>
        </p:txBody>
      </p:sp>
      <p:sp>
        <p:nvSpPr>
          <p:cNvPr id="176" name="TextBox 175">
            <a:extLst>
              <a:ext uri="{FF2B5EF4-FFF2-40B4-BE49-F238E27FC236}">
                <a16:creationId xmlns:a16="http://schemas.microsoft.com/office/drawing/2014/main" id="{31D238F4-3B00-4DC5-9DA8-B12B4C218545}"/>
              </a:ext>
            </a:extLst>
          </p:cNvPr>
          <p:cNvSpPr txBox="1"/>
          <p:nvPr/>
        </p:nvSpPr>
        <p:spPr>
          <a:xfrm>
            <a:off x="11689765" y="5425032"/>
            <a:ext cx="564578" cy="369332"/>
          </a:xfrm>
          <a:prstGeom prst="rect">
            <a:avLst/>
          </a:prstGeom>
          <a:noFill/>
        </p:spPr>
        <p:txBody>
          <a:bodyPr wrap="none" rtlCol="0">
            <a:spAutoFit/>
          </a:bodyPr>
          <a:lstStyle/>
          <a:p>
            <a:r>
              <a:rPr lang="en-US" dirty="0">
                <a:solidFill>
                  <a:srgbClr val="00B0F0"/>
                </a:solidFill>
                <a:latin typeface="Consolas" panose="020B0609020204030204" pitchFamily="49" charset="0"/>
              </a:rPr>
              <a:t>780</a:t>
            </a:r>
          </a:p>
        </p:txBody>
      </p:sp>
    </p:spTree>
    <p:extLst>
      <p:ext uri="{BB962C8B-B14F-4D97-AF65-F5344CB8AC3E}">
        <p14:creationId xmlns:p14="http://schemas.microsoft.com/office/powerpoint/2010/main" val="261212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3.125E-6 1.85185E-6 L 0.0017 -0.15648 " pathEditMode="relative" rAng="0" ptsTypes="AA">
                                      <p:cBhvr>
                                        <p:cTn id="36" dur="2000" fill="hold"/>
                                        <p:tgtEl>
                                          <p:spTgt spid="24"/>
                                        </p:tgtEl>
                                        <p:attrNameLst>
                                          <p:attrName>ppt_x</p:attrName>
                                          <p:attrName>ppt_y</p:attrName>
                                        </p:attrNameLst>
                                      </p:cBhvr>
                                      <p:rCtr x="78" y="-7824"/>
                                    </p:animMotion>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72"/>
                                        </p:tgtEl>
                                      </p:cBhvr>
                                    </p:animEffect>
                                    <p:set>
                                      <p:cBhvr>
                                        <p:cTn id="79" dur="1" fill="hold">
                                          <p:stCondLst>
                                            <p:cond delay="499"/>
                                          </p:stCondLst>
                                        </p:cTn>
                                        <p:tgtEl>
                                          <p:spTgt spid="17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9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7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9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9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9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10"/>
                                        </p:tgtEl>
                                        <p:attrNameLst>
                                          <p:attrName>style.visibility</p:attrName>
                                        </p:attrNameLst>
                                      </p:cBhvr>
                                      <p:to>
                                        <p:strVal val="visible"/>
                                      </p:to>
                                    </p:set>
                                    <p:animEffect transition="in" filter="fade">
                                      <p:cBhvr>
                                        <p:cTn id="116" dur="500"/>
                                        <p:tgtEl>
                                          <p:spTgt spid="110"/>
                                        </p:tgtEl>
                                      </p:cBhvr>
                                    </p:animEffect>
                                  </p:childTnLst>
                                </p:cTn>
                              </p:par>
                              <p:par>
                                <p:cTn id="117" presetID="6" presetClass="emph" presetSubtype="0" repeatCount="4000" fill="remove" grpId="2" nodeType="withEffect">
                                  <p:stCondLst>
                                    <p:cond delay="0"/>
                                  </p:stCondLst>
                                  <p:childTnLst>
                                    <p:animScale>
                                      <p:cBhvr>
                                        <p:cTn id="118" dur="300" fill="hold"/>
                                        <p:tgtEl>
                                          <p:spTgt spid="110"/>
                                        </p:tgtEl>
                                      </p:cBhvr>
                                      <p:by x="200000" y="200000"/>
                                    </p:animScale>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9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fade">
                                      <p:cBhvr>
                                        <p:cTn id="131" dur="500"/>
                                        <p:tgtEl>
                                          <p:spTgt spid="10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00"/>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79"/>
                                        </p:tgtEl>
                                      </p:cBhvr>
                                    </p:animEffect>
                                    <p:set>
                                      <p:cBhvr>
                                        <p:cTn id="140" dur="1" fill="hold">
                                          <p:stCondLst>
                                            <p:cond delay="499"/>
                                          </p:stCondLst>
                                        </p:cTn>
                                        <p:tgtEl>
                                          <p:spTgt spid="79"/>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110"/>
                                        </p:tgtEl>
                                      </p:cBhvr>
                                    </p:animEffect>
                                    <p:set>
                                      <p:cBhvr>
                                        <p:cTn id="143" dur="1" fill="hold">
                                          <p:stCondLst>
                                            <p:cond delay="499"/>
                                          </p:stCondLst>
                                        </p:cTn>
                                        <p:tgtEl>
                                          <p:spTgt spid="110"/>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101"/>
                                        </p:tgtEl>
                                      </p:cBhvr>
                                    </p:animEffect>
                                    <p:set>
                                      <p:cBhvr>
                                        <p:cTn id="146" dur="1" fill="hold">
                                          <p:stCondLst>
                                            <p:cond delay="499"/>
                                          </p:stCondLst>
                                        </p:cTn>
                                        <p:tgtEl>
                                          <p:spTgt spid="101"/>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3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152"/>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76"/>
                                        </p:tgtEl>
                                        <p:attrNameLst>
                                          <p:attrName>style.visibility</p:attrName>
                                        </p:attrNameLst>
                                      </p:cBhvr>
                                      <p:to>
                                        <p:strVal val="visible"/>
                                      </p:to>
                                    </p:set>
                                  </p:childTnLst>
                                </p:cTn>
                              </p:par>
                            </p:childTnLst>
                          </p:cTn>
                        </p:par>
                        <p:par>
                          <p:cTn id="175" fill="hold">
                            <p:stCondLst>
                              <p:cond delay="0"/>
                            </p:stCondLst>
                            <p:childTnLst>
                              <p:par>
                                <p:cTn id="176" presetID="1" presetClass="entr" presetSubtype="0" fill="hold" grpId="0" nodeType="afterEffect">
                                  <p:stCondLst>
                                    <p:cond delay="0"/>
                                  </p:stCondLst>
                                  <p:childTnLst>
                                    <p:set>
                                      <p:cBhvr>
                                        <p:cTn id="177" dur="1" fill="hold">
                                          <p:stCondLst>
                                            <p:cond delay="0"/>
                                          </p:stCondLst>
                                        </p:cTn>
                                        <p:tgtEl>
                                          <p:spTgt spid="175"/>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42" presetClass="path" presetSubtype="0" accel="50000" decel="50000" fill="hold" grpId="1" nodeType="clickEffect">
                                  <p:stCondLst>
                                    <p:cond delay="0"/>
                                  </p:stCondLst>
                                  <p:childTnLst>
                                    <p:animMotion origin="layout" path="M -1.04167E-6 -4.07407E-6 L -0.0625 -0.23541 " pathEditMode="relative" rAng="0" ptsTypes="AA">
                                      <p:cBhvr>
                                        <p:cTn id="181" dur="2000" fill="hold"/>
                                        <p:tgtEl>
                                          <p:spTgt spid="176"/>
                                        </p:tgtEl>
                                        <p:attrNameLst>
                                          <p:attrName>ppt_x</p:attrName>
                                          <p:attrName>ppt_y</p:attrName>
                                        </p:attrNameLst>
                                      </p:cBhvr>
                                      <p:rCtr x="-3125" y="-11782"/>
                                    </p:animMotion>
                                  </p:childTnLst>
                                </p:cTn>
                              </p:par>
                              <p:par>
                                <p:cTn id="182" presetID="1" presetClass="entr" presetSubtype="0" fill="hold" nodeType="withEffect">
                                  <p:stCondLst>
                                    <p:cond delay="0"/>
                                  </p:stCondLst>
                                  <p:childTnLst>
                                    <p:set>
                                      <p:cBhvr>
                                        <p:cTn id="183" dur="1" fill="hold">
                                          <p:stCondLst>
                                            <p:cond delay="0"/>
                                          </p:stCondLst>
                                        </p:cTn>
                                        <p:tgtEl>
                                          <p:spTgt spid="16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nodeType="clickEffect">
                                  <p:stCondLst>
                                    <p:cond delay="0"/>
                                  </p:stCondLst>
                                  <p:childTnLst>
                                    <p:set>
                                      <p:cBhvr>
                                        <p:cTn id="187" dur="1" fill="hold">
                                          <p:stCondLst>
                                            <p:cond delay="0"/>
                                          </p:stCondLst>
                                        </p:cTn>
                                        <p:tgtEl>
                                          <p:spTgt spid="153"/>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154"/>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nodeType="clickEffect">
                                  <p:stCondLst>
                                    <p:cond delay="0"/>
                                  </p:stCondLst>
                                  <p:childTnLst>
                                    <p:set>
                                      <p:cBhvr>
                                        <p:cTn id="195" dur="1" fill="hold">
                                          <p:stCondLst>
                                            <p:cond delay="0"/>
                                          </p:stCondLst>
                                        </p:cTn>
                                        <p:tgtEl>
                                          <p:spTgt spid="169"/>
                                        </p:tgtEl>
                                        <p:attrNameLst>
                                          <p:attrName>style.visibility</p:attrName>
                                        </p:attrNameLst>
                                      </p:cBhvr>
                                      <p:to>
                                        <p:strVal val="visible"/>
                                      </p:to>
                                    </p:set>
                                    <p:animEffect transition="in" filter="wipe(up)">
                                      <p:cBhvr>
                                        <p:cTn id="196" dur="500"/>
                                        <p:tgtEl>
                                          <p:spTgt spid="169"/>
                                        </p:tgtEl>
                                      </p:cBhvr>
                                    </p:animEffec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nodeType="clickEffect">
                                  <p:stCondLst>
                                    <p:cond delay="0"/>
                                  </p:stCondLst>
                                  <p:childTnLst>
                                    <p:set>
                                      <p:cBhvr>
                                        <p:cTn id="200" dur="1" fill="hold">
                                          <p:stCondLst>
                                            <p:cond delay="0"/>
                                          </p:stCondLst>
                                        </p:cTn>
                                        <p:tgtEl>
                                          <p:spTgt spid="154"/>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55"/>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156"/>
                                        </p:tgtEl>
                                        <p:attrNameLst>
                                          <p:attrName>style.visibility</p:attrName>
                                        </p:attrNameLst>
                                      </p:cBhvr>
                                      <p:to>
                                        <p:strVal val="visible"/>
                                      </p:to>
                                    </p:set>
                                    <p:animEffect transition="in" filter="fade">
                                      <p:cBhvr>
                                        <p:cTn id="209" dur="500"/>
                                        <p:tgtEl>
                                          <p:spTgt spid="156"/>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155"/>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0" presetClass="exit" presetSubtype="0" fill="hold" nodeType="clickEffect">
                                  <p:stCondLst>
                                    <p:cond delay="0"/>
                                  </p:stCondLst>
                                  <p:childTnLst>
                                    <p:animEffect transition="out" filter="fade">
                                      <p:cBhvr>
                                        <p:cTn id="217" dur="500"/>
                                        <p:tgtEl>
                                          <p:spTgt spid="143"/>
                                        </p:tgtEl>
                                      </p:cBhvr>
                                    </p:animEffect>
                                    <p:set>
                                      <p:cBhvr>
                                        <p:cTn id="218" dur="1" fill="hold">
                                          <p:stCondLst>
                                            <p:cond delay="499"/>
                                          </p:stCondLst>
                                        </p:cTn>
                                        <p:tgtEl>
                                          <p:spTgt spid="143"/>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167"/>
                                        </p:tgtEl>
                                      </p:cBhvr>
                                    </p:animEffect>
                                    <p:set>
                                      <p:cBhvr>
                                        <p:cTn id="221" dur="1" fill="hold">
                                          <p:stCondLst>
                                            <p:cond delay="499"/>
                                          </p:stCondLst>
                                        </p:cTn>
                                        <p:tgtEl>
                                          <p:spTgt spid="167"/>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500"/>
                                        <p:tgtEl>
                                          <p:spTgt spid="169"/>
                                        </p:tgtEl>
                                      </p:cBhvr>
                                    </p:animEffect>
                                    <p:set>
                                      <p:cBhvr>
                                        <p:cTn id="224" dur="1" fill="hold">
                                          <p:stCondLst>
                                            <p:cond delay="499"/>
                                          </p:stCondLst>
                                        </p:cTn>
                                        <p:tgtEl>
                                          <p:spTgt spid="169"/>
                                        </p:tgtEl>
                                        <p:attrNameLst>
                                          <p:attrName>style.visibility</p:attrName>
                                        </p:attrNameLst>
                                      </p:cBhvr>
                                      <p:to>
                                        <p:strVal val="hidden"/>
                                      </p:to>
                                    </p:set>
                                  </p:childTnLst>
                                </p:cTn>
                              </p:par>
                              <p:par>
                                <p:cTn id="225" presetID="10" presetClass="exit" presetSubtype="0" fill="hold" nodeType="withEffect">
                                  <p:stCondLst>
                                    <p:cond delay="0"/>
                                  </p:stCondLst>
                                  <p:childTnLst>
                                    <p:animEffect transition="out" filter="fade">
                                      <p:cBhvr>
                                        <p:cTn id="226" dur="500"/>
                                        <p:tgtEl>
                                          <p:spTgt spid="156"/>
                                        </p:tgtEl>
                                      </p:cBhvr>
                                    </p:animEffect>
                                    <p:set>
                                      <p:cBhvr>
                                        <p:cTn id="227" dur="1" fill="hold">
                                          <p:stCondLst>
                                            <p:cond delay="499"/>
                                          </p:stCondLst>
                                        </p:cTn>
                                        <p:tgtEl>
                                          <p:spTgt spid="156"/>
                                        </p:tgtEl>
                                        <p:attrNameLst>
                                          <p:attrName>style.visibility</p:attrName>
                                        </p:attrNameLst>
                                      </p:cBhvr>
                                      <p:to>
                                        <p:strVal val="hidden"/>
                                      </p:to>
                                    </p:set>
                                  </p:childTnLst>
                                </p:cTn>
                              </p:par>
                              <p:par>
                                <p:cTn id="228" presetID="10" presetClass="exit" presetSubtype="0" fill="hold" grpId="2" nodeType="withEffect">
                                  <p:stCondLst>
                                    <p:cond delay="0"/>
                                  </p:stCondLst>
                                  <p:childTnLst>
                                    <p:animEffect transition="out" filter="fade">
                                      <p:cBhvr>
                                        <p:cTn id="229" dur="500"/>
                                        <p:tgtEl>
                                          <p:spTgt spid="176"/>
                                        </p:tgtEl>
                                      </p:cBhvr>
                                    </p:animEffect>
                                    <p:set>
                                      <p:cBhvr>
                                        <p:cTn id="230" dur="1" fill="hold">
                                          <p:stCondLst>
                                            <p:cond delay="499"/>
                                          </p:stCondLst>
                                        </p:cTn>
                                        <p:tgtEl>
                                          <p:spTgt spid="176"/>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75"/>
                                        </p:tgtEl>
                                      </p:cBhvr>
                                    </p:animEffect>
                                    <p:set>
                                      <p:cBhvr>
                                        <p:cTn id="233" dur="1" fill="hold">
                                          <p:stCondLst>
                                            <p:cond delay="499"/>
                                          </p:stCondLst>
                                        </p:cTn>
                                        <p:tgtEl>
                                          <p:spTgt spid="175"/>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60" grpId="0" animBg="1"/>
      <p:bldP spid="172" grpId="0"/>
      <p:bldP spid="172" grpId="1"/>
      <p:bldP spid="110" grpId="0"/>
      <p:bldP spid="110" grpId="1"/>
      <p:bldP spid="110" grpId="2"/>
      <p:bldP spid="142" grpId="0" animBg="1"/>
      <p:bldP spid="174" grpId="0"/>
      <p:bldP spid="175" grpId="0"/>
      <p:bldP spid="175" grpId="1"/>
      <p:bldP spid="176" grpId="0"/>
      <p:bldP spid="176" grpId="1"/>
      <p:bldP spid="176"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09811" y="3003126"/>
            <a:ext cx="4117189" cy="954107"/>
          </a:xfrm>
          <a:prstGeom prst="rect">
            <a:avLst/>
          </a:prstGeom>
          <a:noFill/>
        </p:spPr>
        <p:txBody>
          <a:bodyPr wrap="square">
            <a:spAutoFit/>
          </a:bodyPr>
          <a:lstStyle/>
          <a:p>
            <a:pPr algn="ctr"/>
            <a:r>
              <a:rPr lang="en-US" sz="2800" dirty="0"/>
              <a:t>How does this language pass parameters?</a:t>
            </a:r>
          </a:p>
        </p:txBody>
      </p:sp>
      <p:grpSp>
        <p:nvGrpSpPr>
          <p:cNvPr id="7" name="Group 6">
            <a:extLst>
              <a:ext uri="{FF2B5EF4-FFF2-40B4-BE49-F238E27FC236}">
                <a16:creationId xmlns:a16="http://schemas.microsoft.com/office/drawing/2014/main" id="{17B219D3-6BC8-4482-86E2-9A4888833A46}"/>
              </a:ext>
            </a:extLst>
          </p:cNvPr>
          <p:cNvGrpSpPr/>
          <p:nvPr/>
        </p:nvGrpSpPr>
        <p:grpSpPr>
          <a:xfrm>
            <a:off x="1077776" y="-10923"/>
            <a:ext cx="9913684" cy="1143000"/>
            <a:chOff x="1545367" y="-4627"/>
            <a:chExt cx="9913684" cy="1143000"/>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545367" y="-4627"/>
              <a:ext cx="991368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Classify That Language</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99" y="68106"/>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333432" y="2116214"/>
            <a:ext cx="6971010" cy="434484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2">
                    <a:lumMod val="40000"/>
                    <a:lumOff val="60000"/>
                  </a:schemeClr>
                </a:solidFill>
                <a:latin typeface="Consolas" panose="020B0609020204030204" pitchFamily="49" charset="0"/>
              </a:rPr>
              <a:t>class</a:t>
            </a:r>
            <a:r>
              <a:rPr lang="en-US" sz="2000" dirty="0">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Student</a:t>
            </a:r>
            <a:endParaRPr lang="en-US" sz="2000" dirty="0">
              <a:latin typeface="Consolas" panose="020B0609020204030204" pitchFamily="49" charset="0"/>
            </a:endParaRPr>
          </a:p>
          <a:p>
            <a:r>
              <a:rPr lang="en-US" sz="2000" dirty="0">
                <a:solidFill>
                  <a:schemeClr val="bg1"/>
                </a:solidFill>
                <a:latin typeface="Consolas" panose="020B0609020204030204" pitchFamily="49" charset="0"/>
              </a:rPr>
              <a:t> ...  </a:t>
            </a:r>
            <a:r>
              <a:rPr lang="en-US" sz="2000" dirty="0">
                <a:solidFill>
                  <a:srgbClr val="00FFFF"/>
                </a:solidFill>
                <a:latin typeface="Consolas" panose="020B0609020204030204" pitchFamily="49" charset="0"/>
              </a:rPr>
              <a:t># details hidden</a:t>
            </a:r>
          </a:p>
          <a:p>
            <a:endParaRPr lang="en-US" sz="2000" dirty="0">
              <a:latin typeface="Consolas" panose="020B0609020204030204" pitchFamily="49" charset="0"/>
            </a:endParaRPr>
          </a:p>
          <a:p>
            <a:r>
              <a:rPr lang="en-US" sz="2000" dirty="0">
                <a:solidFill>
                  <a:srgbClr val="00FFFF"/>
                </a:solidFill>
                <a:latin typeface="Consolas" panose="020B0609020204030204" pitchFamily="49" charset="0"/>
              </a:rPr>
              <a:t># student goes through life changes</a:t>
            </a:r>
            <a:endParaRPr lang="en-US" sz="2000" dirty="0">
              <a:latin typeface="Consolas" panose="020B0609020204030204" pitchFamily="49" charset="0"/>
            </a:endParaRPr>
          </a:p>
          <a:p>
            <a:r>
              <a:rPr lang="en-US" sz="2000" dirty="0">
                <a:solidFill>
                  <a:schemeClr val="accent2">
                    <a:lumMod val="40000"/>
                    <a:lumOff val="60000"/>
                  </a:schemeClr>
                </a:solidFill>
                <a:latin typeface="Consolas" panose="020B0609020204030204" pitchFamily="49" charset="0"/>
              </a:rPr>
              <a:t>def </a:t>
            </a:r>
            <a:r>
              <a:rPr lang="en-US" sz="2000" dirty="0" err="1">
                <a:solidFill>
                  <a:schemeClr val="accent2">
                    <a:lumMod val="40000"/>
                    <a:lumOff val="60000"/>
                  </a:schemeClr>
                </a:solidFill>
                <a:latin typeface="Consolas" panose="020B0609020204030204" pitchFamily="49" charset="0"/>
              </a:rPr>
              <a:t>life_changes</a:t>
            </a:r>
            <a:r>
              <a:rPr lang="en-US" sz="2000" dirty="0">
                <a:solidFill>
                  <a:schemeClr val="accent2">
                    <a:lumMod val="40000"/>
                    <a:lumOff val="60000"/>
                  </a:schemeClr>
                </a:solidFill>
                <a:latin typeface="Consolas" panose="020B0609020204030204" pitchFamily="49" charset="0"/>
              </a:rPr>
              <a:t>(s)</a:t>
            </a:r>
          </a:p>
          <a:p>
            <a:r>
              <a:rPr lang="en-US" sz="2000" dirty="0">
                <a:solidFill>
                  <a:schemeClr val="accent2">
                    <a:lumMod val="40000"/>
                    <a:lumOff val="60000"/>
                  </a:schemeClr>
                </a:solidFill>
                <a:latin typeface="Consolas" panose="020B0609020204030204" pitchFamily="49" charset="0"/>
              </a:rPr>
              <a:t>  </a:t>
            </a:r>
            <a:r>
              <a:rPr lang="en-US" sz="2000" dirty="0" err="1">
                <a:solidFill>
                  <a:schemeClr val="accent2">
                    <a:lumMod val="40000"/>
                    <a:lumOff val="60000"/>
                  </a:schemeClr>
                </a:solidFill>
                <a:latin typeface="Consolas" panose="020B0609020204030204" pitchFamily="49" charset="0"/>
              </a:rPr>
              <a:t>s.change_major</a:t>
            </a:r>
            <a:r>
              <a:rPr lang="en-US" sz="2000" dirty="0">
                <a:solidFill>
                  <a:schemeClr val="accent2">
                    <a:lumMod val="40000"/>
                    <a:lumOff val="60000"/>
                  </a:schemeClr>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'Econ'</a:t>
            </a:r>
            <a:r>
              <a:rPr lang="en-US" sz="2000" dirty="0">
                <a:solidFill>
                  <a:schemeClr val="accent2">
                    <a:lumMod val="40000"/>
                    <a:lumOff val="60000"/>
                  </a:schemeClr>
                </a:solidFill>
                <a:latin typeface="Consolas" panose="020B0609020204030204" pitchFamily="49" charset="0"/>
              </a:rPr>
              <a:t>)</a:t>
            </a:r>
          </a:p>
          <a:p>
            <a:r>
              <a:rPr lang="en-US" sz="2000" dirty="0">
                <a:solidFill>
                  <a:schemeClr val="accent2">
                    <a:lumMod val="40000"/>
                    <a:lumOff val="60000"/>
                  </a:schemeClr>
                </a:solidFill>
                <a:latin typeface="Consolas" panose="020B0609020204030204" pitchFamily="49" charset="0"/>
              </a:rPr>
              <a:t>  </a:t>
            </a:r>
            <a:r>
              <a:rPr lang="en-US" sz="2000" dirty="0">
                <a:solidFill>
                  <a:srgbClr val="00FFFF"/>
                </a:solidFill>
                <a:latin typeface="Consolas" panose="020B0609020204030204" pitchFamily="49" charset="0"/>
              </a:rPr>
              <a:t># hates life choices, so starts from scratch</a:t>
            </a:r>
          </a:p>
          <a:p>
            <a:r>
              <a:rPr lang="en-US" sz="2000" dirty="0">
                <a:solidFill>
                  <a:schemeClr val="accent2">
                    <a:lumMod val="40000"/>
                    <a:lumOff val="60000"/>
                  </a:schemeClr>
                </a:solidFill>
                <a:latin typeface="Consolas" panose="020B0609020204030204" pitchFamily="49" charset="0"/>
              </a:rPr>
              <a:t>  s = </a:t>
            </a:r>
            <a:r>
              <a:rPr lang="en-US" sz="2000" dirty="0" err="1">
                <a:solidFill>
                  <a:schemeClr val="accent2">
                    <a:lumMod val="40000"/>
                    <a:lumOff val="60000"/>
                  </a:schemeClr>
                </a:solidFill>
                <a:latin typeface="Consolas" panose="020B0609020204030204" pitchFamily="49" charset="0"/>
              </a:rPr>
              <a:t>Student.new</a:t>
            </a:r>
            <a:r>
              <a:rPr lang="en-US" sz="2000" dirty="0">
                <a:solidFill>
                  <a:schemeClr val="accent2">
                    <a:lumMod val="40000"/>
                    <a:lumOff val="60000"/>
                  </a:schemeClr>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Carence</a:t>
            </a:r>
            <a:r>
              <a:rPr lang="en-US" sz="2000" dirty="0">
                <a:solidFill>
                  <a:schemeClr val="accent6">
                    <a:lumMod val="40000"/>
                    <a:lumOff val="60000"/>
                  </a:schemeClr>
                </a:solidFill>
                <a:latin typeface="Consolas" panose="020B0609020204030204" pitchFamily="49" charset="0"/>
              </a:rPr>
              <a:t>'</a:t>
            </a:r>
            <a:r>
              <a:rPr lang="en-US" sz="2000" dirty="0">
                <a:solidFill>
                  <a:schemeClr val="accent2">
                    <a:lumMod val="40000"/>
                    <a:lumOff val="60000"/>
                  </a:schemeClr>
                </a:solidFill>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'Music'</a:t>
            </a:r>
            <a:r>
              <a:rPr lang="en-US" sz="2000" dirty="0">
                <a:solidFill>
                  <a:schemeClr val="accent2">
                    <a:lumMod val="40000"/>
                    <a:lumOff val="60000"/>
                  </a:schemeClr>
                </a:solidFill>
                <a:latin typeface="Consolas" panose="020B0609020204030204" pitchFamily="49" charset="0"/>
              </a:rPr>
              <a:t>)</a:t>
            </a:r>
          </a:p>
          <a:p>
            <a:r>
              <a:rPr lang="en-US" sz="2000" dirty="0">
                <a:solidFill>
                  <a:schemeClr val="accent2">
                    <a:lumMod val="40000"/>
                    <a:lumOff val="60000"/>
                  </a:schemeClr>
                </a:solidFill>
                <a:latin typeface="Consolas" panose="020B0609020204030204" pitchFamily="49" charset="0"/>
              </a:rPr>
              <a:t>end</a:t>
            </a:r>
          </a:p>
          <a:p>
            <a:endParaRPr lang="en-US" sz="2000" dirty="0">
              <a:solidFill>
                <a:schemeClr val="accent2">
                  <a:lumMod val="40000"/>
                  <a:lumOff val="60000"/>
                </a:schemeClr>
              </a:solidFill>
              <a:latin typeface="Consolas" panose="020B0609020204030204" pitchFamily="49" charset="0"/>
            </a:endParaRPr>
          </a:p>
          <a:p>
            <a:r>
              <a:rPr lang="en-US" sz="2000" dirty="0">
                <a:solidFill>
                  <a:srgbClr val="00FFFF"/>
                </a:solidFill>
                <a:latin typeface="Consolas" panose="020B0609020204030204" pitchFamily="49" charset="0"/>
              </a:rPr>
              <a:t># main program</a:t>
            </a:r>
          </a:p>
          <a:p>
            <a:r>
              <a:rPr lang="en-US" sz="2000" dirty="0">
                <a:solidFill>
                  <a:schemeClr val="accent2">
                    <a:lumMod val="40000"/>
                    <a:lumOff val="60000"/>
                  </a:schemeClr>
                </a:solidFill>
                <a:latin typeface="Consolas" panose="020B0609020204030204" pitchFamily="49" charset="0"/>
              </a:rPr>
              <a:t>student1 = </a:t>
            </a:r>
            <a:r>
              <a:rPr lang="en-US" sz="2000" dirty="0" err="1">
                <a:solidFill>
                  <a:schemeClr val="accent2">
                    <a:lumMod val="40000"/>
                    <a:lumOff val="60000"/>
                  </a:schemeClr>
                </a:solidFill>
                <a:latin typeface="Consolas" panose="020B0609020204030204" pitchFamily="49" charset="0"/>
              </a:rPr>
              <a:t>Student.new</a:t>
            </a:r>
            <a:r>
              <a:rPr lang="en-US" sz="2000" dirty="0">
                <a:solidFill>
                  <a:schemeClr val="accent2">
                    <a:lumMod val="40000"/>
                    <a:lumOff val="60000"/>
                  </a:schemeClr>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'Carey'</a:t>
            </a:r>
            <a:r>
              <a:rPr lang="en-US" sz="2000" dirty="0">
                <a:solidFill>
                  <a:schemeClr val="accent2">
                    <a:lumMod val="40000"/>
                    <a:lumOff val="60000"/>
                  </a:schemeClr>
                </a:solidFill>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a:t>
            </a:r>
            <a:r>
              <a:rPr lang="en-US" sz="2000" dirty="0" err="1">
                <a:solidFill>
                  <a:schemeClr val="accent6">
                    <a:lumMod val="40000"/>
                    <a:lumOff val="60000"/>
                  </a:schemeClr>
                </a:solidFill>
                <a:latin typeface="Consolas" panose="020B0609020204030204" pitchFamily="49" charset="0"/>
              </a:rPr>
              <a:t>CompSci</a:t>
            </a:r>
            <a:r>
              <a:rPr lang="en-US" sz="2000" dirty="0">
                <a:solidFill>
                  <a:schemeClr val="accent6">
                    <a:lumMod val="40000"/>
                    <a:lumOff val="60000"/>
                  </a:schemeClr>
                </a:solidFill>
                <a:latin typeface="Consolas" panose="020B0609020204030204" pitchFamily="49" charset="0"/>
              </a:rPr>
              <a:t>'</a:t>
            </a:r>
            <a:r>
              <a:rPr lang="en-US" sz="2000" dirty="0">
                <a:solidFill>
                  <a:schemeClr val="accent2">
                    <a:lumMod val="40000"/>
                    <a:lumOff val="60000"/>
                  </a:schemeClr>
                </a:solidFill>
                <a:latin typeface="Consolas" panose="020B0609020204030204" pitchFamily="49" charset="0"/>
              </a:rPr>
              <a:t>)</a:t>
            </a:r>
          </a:p>
          <a:p>
            <a:r>
              <a:rPr lang="en-US" sz="2000" dirty="0" err="1">
                <a:solidFill>
                  <a:schemeClr val="accent2">
                    <a:lumMod val="40000"/>
                    <a:lumOff val="60000"/>
                  </a:schemeClr>
                </a:solidFill>
                <a:latin typeface="Consolas" panose="020B0609020204030204" pitchFamily="49" charset="0"/>
              </a:rPr>
              <a:t>life_changes</a:t>
            </a:r>
            <a:r>
              <a:rPr lang="en-US" sz="2000" dirty="0">
                <a:solidFill>
                  <a:schemeClr val="accent2">
                    <a:lumMod val="40000"/>
                    <a:lumOff val="60000"/>
                  </a:schemeClr>
                </a:solidFill>
                <a:latin typeface="Consolas" panose="020B0609020204030204" pitchFamily="49" charset="0"/>
              </a:rPr>
              <a:t>(student1)</a:t>
            </a:r>
          </a:p>
          <a:p>
            <a:r>
              <a:rPr lang="en-US" sz="2000" dirty="0">
                <a:solidFill>
                  <a:schemeClr val="accent2">
                    <a:lumMod val="40000"/>
                    <a:lumOff val="60000"/>
                  </a:schemeClr>
                </a:solidFill>
                <a:latin typeface="Consolas" panose="020B0609020204030204" pitchFamily="49" charset="0"/>
              </a:rPr>
              <a:t>student1.print_my_details()</a:t>
            </a:r>
            <a:endParaRPr lang="en-US" sz="2000" dirty="0">
              <a:latin typeface="Consolas" panose="020B0609020204030204" pitchFamily="49" charset="0"/>
            </a:endParaRPr>
          </a:p>
        </p:txBody>
      </p:sp>
      <p:sp>
        <p:nvSpPr>
          <p:cNvPr id="10" name="TextBox 9">
            <a:extLst>
              <a:ext uri="{FF2B5EF4-FFF2-40B4-BE49-F238E27FC236}">
                <a16:creationId xmlns:a16="http://schemas.microsoft.com/office/drawing/2014/main" id="{F5572362-7FF1-4258-8F57-EF420438ABA2}"/>
              </a:ext>
            </a:extLst>
          </p:cNvPr>
          <p:cNvSpPr txBox="1"/>
          <p:nvPr/>
        </p:nvSpPr>
        <p:spPr>
          <a:xfrm>
            <a:off x="7354977" y="4076026"/>
            <a:ext cx="4626856" cy="954107"/>
          </a:xfrm>
          <a:prstGeom prst="rect">
            <a:avLst/>
          </a:prstGeom>
          <a:noFill/>
        </p:spPr>
        <p:txBody>
          <a:bodyPr wrap="square">
            <a:spAutoFit/>
          </a:bodyPr>
          <a:lstStyle/>
          <a:p>
            <a:pPr algn="ctr"/>
            <a:r>
              <a:rPr lang="en-US" sz="2800" dirty="0">
                <a:solidFill>
                  <a:schemeClr val="accent1">
                    <a:lumMod val="75000"/>
                  </a:schemeClr>
                </a:solidFill>
              </a:rPr>
              <a:t>By value? </a:t>
            </a:r>
            <a:r>
              <a:rPr lang="en-US" sz="2800" dirty="0">
                <a:solidFill>
                  <a:srgbClr val="00B050"/>
                </a:solidFill>
              </a:rPr>
              <a:t>By reference?</a:t>
            </a:r>
          </a:p>
          <a:p>
            <a:pPr algn="ctr"/>
            <a:r>
              <a:rPr lang="en-US" sz="2800" dirty="0">
                <a:solidFill>
                  <a:srgbClr val="7030A0"/>
                </a:solidFill>
              </a:rPr>
              <a:t>By pointer?</a:t>
            </a:r>
          </a:p>
        </p:txBody>
      </p:sp>
      <p:sp>
        <p:nvSpPr>
          <p:cNvPr id="14" name="TextBox 13">
            <a:extLst>
              <a:ext uri="{FF2B5EF4-FFF2-40B4-BE49-F238E27FC236}">
                <a16:creationId xmlns:a16="http://schemas.microsoft.com/office/drawing/2014/main" id="{0D99CCEA-A175-4BA0-B835-5DA4161EFDBD}"/>
              </a:ext>
            </a:extLst>
          </p:cNvPr>
          <p:cNvSpPr txBox="1"/>
          <p:nvPr/>
        </p:nvSpPr>
        <p:spPr>
          <a:xfrm>
            <a:off x="1422858" y="1353147"/>
            <a:ext cx="4394352" cy="523220"/>
          </a:xfrm>
          <a:prstGeom prst="rect">
            <a:avLst/>
          </a:prstGeom>
          <a:noFill/>
        </p:spPr>
        <p:txBody>
          <a:bodyPr wrap="square">
            <a:spAutoFit/>
          </a:bodyPr>
          <a:lstStyle/>
          <a:p>
            <a:pPr algn="ctr"/>
            <a:r>
              <a:rPr lang="en-US" sz="2800" dirty="0"/>
              <a:t>The code below...</a:t>
            </a:r>
          </a:p>
        </p:txBody>
      </p:sp>
      <p:sp>
        <p:nvSpPr>
          <p:cNvPr id="3" name="Rectangle 2">
            <a:extLst>
              <a:ext uri="{FF2B5EF4-FFF2-40B4-BE49-F238E27FC236}">
                <a16:creationId xmlns:a16="http://schemas.microsoft.com/office/drawing/2014/main" id="{79A8E0FD-38D3-461A-BA38-73F190FBF151}"/>
              </a:ext>
            </a:extLst>
          </p:cNvPr>
          <p:cNvSpPr/>
          <p:nvPr/>
        </p:nvSpPr>
        <p:spPr>
          <a:xfrm>
            <a:off x="7552707" y="2175572"/>
            <a:ext cx="4231396" cy="3867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Carey's major is Econ. </a:t>
            </a:r>
          </a:p>
        </p:txBody>
      </p:sp>
      <p:sp>
        <p:nvSpPr>
          <p:cNvPr id="19" name="TextBox 18">
            <a:extLst>
              <a:ext uri="{FF2B5EF4-FFF2-40B4-BE49-F238E27FC236}">
                <a16:creationId xmlns:a16="http://schemas.microsoft.com/office/drawing/2014/main" id="{4C24AC6D-3EB1-4FD9-A09F-C37368A7F92A}"/>
              </a:ext>
            </a:extLst>
          </p:cNvPr>
          <p:cNvSpPr txBox="1"/>
          <p:nvPr/>
        </p:nvSpPr>
        <p:spPr>
          <a:xfrm>
            <a:off x="7544546" y="1409525"/>
            <a:ext cx="4394352" cy="523220"/>
          </a:xfrm>
          <a:prstGeom prst="rect">
            <a:avLst/>
          </a:prstGeom>
          <a:noFill/>
        </p:spPr>
        <p:txBody>
          <a:bodyPr wrap="square">
            <a:spAutoFit/>
          </a:bodyPr>
          <a:lstStyle/>
          <a:p>
            <a:pPr algn="ctr"/>
            <a:r>
              <a:rPr lang="en-US" sz="2800" dirty="0"/>
              <a:t>prints the following:</a:t>
            </a:r>
          </a:p>
        </p:txBody>
      </p:sp>
      <p:sp>
        <p:nvSpPr>
          <p:cNvPr id="20" name="Rectangle 19">
            <a:extLst>
              <a:ext uri="{FF2B5EF4-FFF2-40B4-BE49-F238E27FC236}">
                <a16:creationId xmlns:a16="http://schemas.microsoft.com/office/drawing/2014/main" id="{340726C3-E2F4-4F27-9473-594B9AB48074}"/>
              </a:ext>
            </a:extLst>
          </p:cNvPr>
          <p:cNvSpPr/>
          <p:nvPr/>
        </p:nvSpPr>
        <p:spPr>
          <a:xfrm>
            <a:off x="7553495" y="5237795"/>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1" name="Rectangle 20">
            <a:extLst>
              <a:ext uri="{FF2B5EF4-FFF2-40B4-BE49-F238E27FC236}">
                <a16:creationId xmlns:a16="http://schemas.microsoft.com/office/drawing/2014/main" id="{68C83D47-ED0C-41E5-9DC7-B3F42DEAABE3}"/>
              </a:ext>
            </a:extLst>
          </p:cNvPr>
          <p:cNvSpPr/>
          <p:nvPr/>
        </p:nvSpPr>
        <p:spPr>
          <a:xfrm>
            <a:off x="7552707" y="5245866"/>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Speech Bubble: Rectangle with Corners Rounded 23">
            <a:extLst>
              <a:ext uri="{FF2B5EF4-FFF2-40B4-BE49-F238E27FC236}">
                <a16:creationId xmlns:a16="http://schemas.microsoft.com/office/drawing/2014/main" id="{17CAF0E4-A130-4E55-8215-371265F05983}"/>
              </a:ext>
            </a:extLst>
          </p:cNvPr>
          <p:cNvSpPr/>
          <p:nvPr/>
        </p:nvSpPr>
        <p:spPr>
          <a:xfrm>
            <a:off x="2067404" y="1599808"/>
            <a:ext cx="2942088" cy="1142999"/>
          </a:xfrm>
          <a:prstGeom prst="wedgeRoundRectCallout">
            <a:avLst>
              <a:gd name="adj1" fmla="val -10986"/>
              <a:gd name="adj2" fmla="val 1320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Clearly, </a:t>
            </a:r>
            <a:r>
              <a:rPr lang="en-US" sz="2000" dirty="0" err="1">
                <a:solidFill>
                  <a:schemeClr val="accent2">
                    <a:lumMod val="40000"/>
                    <a:lumOff val="60000"/>
                  </a:schemeClr>
                </a:solidFill>
                <a:latin typeface="Corbel" panose="020B0503020204020204" pitchFamily="34" charset="0"/>
              </a:rPr>
              <a:t>change_major</a:t>
            </a:r>
            <a:r>
              <a:rPr lang="en-US" sz="2000" dirty="0">
                <a:solidFill>
                  <a:schemeClr val="accent2">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successfully changes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major.</a:t>
            </a:r>
          </a:p>
        </p:txBody>
      </p:sp>
      <p:sp>
        <p:nvSpPr>
          <p:cNvPr id="24" name="Speech Bubble: Rectangle with Corners Rounded 23">
            <a:extLst>
              <a:ext uri="{FF2B5EF4-FFF2-40B4-BE49-F238E27FC236}">
                <a16:creationId xmlns:a16="http://schemas.microsoft.com/office/drawing/2014/main" id="{ABE09932-A39D-4B63-80CC-3CA7EDD02FB6}"/>
              </a:ext>
            </a:extLst>
          </p:cNvPr>
          <p:cNvSpPr/>
          <p:nvPr/>
        </p:nvSpPr>
        <p:spPr>
          <a:xfrm>
            <a:off x="3732920" y="5095017"/>
            <a:ext cx="4456534" cy="1282023"/>
          </a:xfrm>
          <a:prstGeom prst="wedgeRoundRectCallout">
            <a:avLst>
              <a:gd name="adj1" fmla="val 60089"/>
              <a:gd name="adj2" fmla="val -969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this language must NOT be passing arguments by value, or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major would still be </a:t>
            </a:r>
            <a:r>
              <a:rPr lang="en-US" sz="2000" dirty="0" err="1">
                <a:solidFill>
                  <a:schemeClr val="accent2">
                    <a:lumMod val="40000"/>
                    <a:lumOff val="60000"/>
                  </a:schemeClr>
                </a:solidFill>
                <a:latin typeface="Corbel" panose="020B0503020204020204" pitchFamily="34" charset="0"/>
              </a:rPr>
              <a:t>CompSci</a:t>
            </a:r>
            <a:r>
              <a:rPr lang="en-US" sz="2000" dirty="0">
                <a:solidFill>
                  <a:schemeClr val="bg1"/>
                </a:solidFill>
                <a:latin typeface="Corbel" panose="020B0503020204020204" pitchFamily="34" charset="0"/>
              </a:rPr>
              <a:t>.</a:t>
            </a:r>
          </a:p>
        </p:txBody>
      </p:sp>
      <p:cxnSp>
        <p:nvCxnSpPr>
          <p:cNvPr id="6" name="Straight Connector 5">
            <a:extLst>
              <a:ext uri="{FF2B5EF4-FFF2-40B4-BE49-F238E27FC236}">
                <a16:creationId xmlns:a16="http://schemas.microsoft.com/office/drawing/2014/main" id="{30912137-5572-4107-9F31-F7D948EEDC42}"/>
              </a:ext>
            </a:extLst>
          </p:cNvPr>
          <p:cNvCxnSpPr>
            <a:cxnSpLocks/>
          </p:cNvCxnSpPr>
          <p:nvPr/>
        </p:nvCxnSpPr>
        <p:spPr>
          <a:xfrm>
            <a:off x="7896113" y="4206465"/>
            <a:ext cx="1420009" cy="2289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Speech Bubble: Rectangle with Corners Rounded 26">
            <a:extLst>
              <a:ext uri="{FF2B5EF4-FFF2-40B4-BE49-F238E27FC236}">
                <a16:creationId xmlns:a16="http://schemas.microsoft.com/office/drawing/2014/main" id="{6033803C-EC3C-4BA6-8920-73887B44535F}"/>
              </a:ext>
            </a:extLst>
          </p:cNvPr>
          <p:cNvSpPr/>
          <p:nvPr/>
        </p:nvSpPr>
        <p:spPr>
          <a:xfrm>
            <a:off x="780625" y="2368927"/>
            <a:ext cx="3440459" cy="1275718"/>
          </a:xfrm>
          <a:prstGeom prst="wedgeRoundRectCallout">
            <a:avLst>
              <a:gd name="adj1" fmla="val -41339"/>
              <a:gd name="adj2" fmla="val 1043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OK, what about reassigning the parameter to refer to a new object?</a:t>
            </a:r>
          </a:p>
        </p:txBody>
      </p:sp>
      <p:cxnSp>
        <p:nvCxnSpPr>
          <p:cNvPr id="30" name="Straight Connector 29">
            <a:extLst>
              <a:ext uri="{FF2B5EF4-FFF2-40B4-BE49-F238E27FC236}">
                <a16:creationId xmlns:a16="http://schemas.microsoft.com/office/drawing/2014/main" id="{177BD870-299A-4C16-BE0D-B2FCA52870CD}"/>
              </a:ext>
            </a:extLst>
          </p:cNvPr>
          <p:cNvCxnSpPr>
            <a:cxnSpLocks/>
          </p:cNvCxnSpPr>
          <p:nvPr/>
        </p:nvCxnSpPr>
        <p:spPr>
          <a:xfrm>
            <a:off x="9316122" y="4199375"/>
            <a:ext cx="2108499" cy="2548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C7CB874-9663-41C4-9148-D3889C2DE9CA}"/>
              </a:ext>
            </a:extLst>
          </p:cNvPr>
          <p:cNvSpPr/>
          <p:nvPr/>
        </p:nvSpPr>
        <p:spPr>
          <a:xfrm>
            <a:off x="8670664" y="4553079"/>
            <a:ext cx="2000923" cy="44877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183AA8C-B710-4A39-B86E-13A5084C7B3C}"/>
              </a:ext>
            </a:extLst>
          </p:cNvPr>
          <p:cNvCxnSpPr>
            <a:cxnSpLocks/>
          </p:cNvCxnSpPr>
          <p:nvPr/>
        </p:nvCxnSpPr>
        <p:spPr>
          <a:xfrm>
            <a:off x="112276" y="56550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670FCAD-D584-405C-8349-792C24E2735E}"/>
              </a:ext>
            </a:extLst>
          </p:cNvPr>
          <p:cNvGrpSpPr/>
          <p:nvPr/>
        </p:nvGrpSpPr>
        <p:grpSpPr>
          <a:xfrm>
            <a:off x="4453380" y="4896331"/>
            <a:ext cx="5811276" cy="1405030"/>
            <a:chOff x="4256733" y="4801876"/>
            <a:chExt cx="5811276" cy="1405030"/>
          </a:xfrm>
        </p:grpSpPr>
        <p:grpSp>
          <p:nvGrpSpPr>
            <p:cNvPr id="38" name="Group 37">
              <a:extLst>
                <a:ext uri="{FF2B5EF4-FFF2-40B4-BE49-F238E27FC236}">
                  <a16:creationId xmlns:a16="http://schemas.microsoft.com/office/drawing/2014/main" id="{22998E86-AF77-4EFA-9E3E-F6E0170E4513}"/>
                </a:ext>
              </a:extLst>
            </p:cNvPr>
            <p:cNvGrpSpPr/>
            <p:nvPr/>
          </p:nvGrpSpPr>
          <p:grpSpPr>
            <a:xfrm>
              <a:off x="4256733" y="4801876"/>
              <a:ext cx="1554204" cy="405584"/>
              <a:chOff x="2712398" y="2050925"/>
              <a:chExt cx="1554204" cy="367096"/>
            </a:xfrm>
          </p:grpSpPr>
          <p:sp>
            <p:nvSpPr>
              <p:cNvPr id="39" name="TextBox 38">
                <a:extLst>
                  <a:ext uri="{FF2B5EF4-FFF2-40B4-BE49-F238E27FC236}">
                    <a16:creationId xmlns:a16="http://schemas.microsoft.com/office/drawing/2014/main" id="{EA4F54D9-6607-406E-A51F-3190F39855EE}"/>
                  </a:ext>
                </a:extLst>
              </p:cNvPr>
              <p:cNvSpPr txBox="1"/>
              <p:nvPr/>
            </p:nvSpPr>
            <p:spPr>
              <a:xfrm>
                <a:off x="2712398" y="2050925"/>
                <a:ext cx="1117615" cy="362141"/>
              </a:xfrm>
              <a:prstGeom prst="rect">
                <a:avLst/>
              </a:prstGeom>
              <a:noFill/>
            </p:spPr>
            <p:txBody>
              <a:bodyPr wrap="none" rtlCol="0">
                <a:spAutoFit/>
              </a:bodyPr>
              <a:lstStyle/>
              <a:p>
                <a:pPr algn="ctr"/>
                <a:r>
                  <a:rPr lang="en-US" sz="2000" dirty="0">
                    <a:solidFill>
                      <a:schemeClr val="bg1"/>
                    </a:solidFill>
                  </a:rPr>
                  <a:t>student1</a:t>
                </a:r>
              </a:p>
            </p:txBody>
          </p:sp>
          <p:sp>
            <p:nvSpPr>
              <p:cNvPr id="40" name="Rectangle 39">
                <a:extLst>
                  <a:ext uri="{FF2B5EF4-FFF2-40B4-BE49-F238E27FC236}">
                    <a16:creationId xmlns:a16="http://schemas.microsoft.com/office/drawing/2014/main" id="{7FAB8F4A-AF26-4DC8-81B1-C4EAF5CEDC50}"/>
                  </a:ext>
                </a:extLst>
              </p:cNvPr>
              <p:cNvSpPr/>
              <p:nvPr/>
            </p:nvSpPr>
            <p:spPr>
              <a:xfrm>
                <a:off x="3772693" y="2117670"/>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76627123-9753-426D-9DAE-E5F2DBE97D2D}"/>
                </a:ext>
              </a:extLst>
            </p:cNvPr>
            <p:cNvSpPr/>
            <p:nvPr/>
          </p:nvSpPr>
          <p:spPr>
            <a:xfrm>
              <a:off x="8157602" y="5165935"/>
              <a:ext cx="1910407"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621E733A-28C0-41A1-822E-DC784731F672}"/>
                </a:ext>
              </a:extLst>
            </p:cNvPr>
            <p:cNvCxnSpPr>
              <a:cxnSpLocks/>
            </p:cNvCxnSpPr>
            <p:nvPr/>
          </p:nvCxnSpPr>
          <p:spPr>
            <a:xfrm>
              <a:off x="5533463" y="5062106"/>
              <a:ext cx="2624140" cy="1163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66ECEF57-ABBE-4584-987D-883CC6301900}"/>
                </a:ext>
              </a:extLst>
            </p:cNvPr>
            <p:cNvGrpSpPr/>
            <p:nvPr/>
          </p:nvGrpSpPr>
          <p:grpSpPr>
            <a:xfrm>
              <a:off x="8095000" y="5178414"/>
              <a:ext cx="1890506" cy="400110"/>
              <a:chOff x="4302146" y="2533132"/>
              <a:chExt cx="1890506" cy="400110"/>
            </a:xfrm>
          </p:grpSpPr>
          <p:sp>
            <p:nvSpPr>
              <p:cNvPr id="44" name="TextBox 43">
                <a:extLst>
                  <a:ext uri="{FF2B5EF4-FFF2-40B4-BE49-F238E27FC236}">
                    <a16:creationId xmlns:a16="http://schemas.microsoft.com/office/drawing/2014/main" id="{3FFC4A74-523B-460B-A4BD-51FA44DFE14A}"/>
                  </a:ext>
                </a:extLst>
              </p:cNvPr>
              <p:cNvSpPr txBox="1"/>
              <p:nvPr/>
            </p:nvSpPr>
            <p:spPr>
              <a:xfrm>
                <a:off x="4302146" y="2533132"/>
                <a:ext cx="785793" cy="400110"/>
              </a:xfrm>
              <a:prstGeom prst="rect">
                <a:avLst/>
              </a:prstGeom>
              <a:noFill/>
            </p:spPr>
            <p:txBody>
              <a:bodyPr wrap="none" rtlCol="0">
                <a:spAutoFit/>
              </a:bodyPr>
              <a:lstStyle/>
              <a:p>
                <a:pPr algn="ctr"/>
                <a:r>
                  <a:rPr lang="en-US" sz="2000" dirty="0"/>
                  <a:t>name</a:t>
                </a:r>
              </a:p>
            </p:txBody>
          </p:sp>
          <p:sp>
            <p:nvSpPr>
              <p:cNvPr id="45" name="Rectangle 44">
                <a:extLst>
                  <a:ext uri="{FF2B5EF4-FFF2-40B4-BE49-F238E27FC236}">
                    <a16:creationId xmlns:a16="http://schemas.microsoft.com/office/drawing/2014/main" id="{9E7365F8-4E79-4CC2-B2F8-FE336DD5202F}"/>
                  </a:ext>
                </a:extLst>
              </p:cNvPr>
              <p:cNvSpPr/>
              <p:nvPr/>
            </p:nvSpPr>
            <p:spPr>
              <a:xfrm>
                <a:off x="5048166" y="2583013"/>
                <a:ext cx="1144486"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76E4E16D-6FE2-4FC8-9AD1-5937569D38E9}"/>
                </a:ext>
              </a:extLst>
            </p:cNvPr>
            <p:cNvGrpSpPr/>
            <p:nvPr/>
          </p:nvGrpSpPr>
          <p:grpSpPr>
            <a:xfrm>
              <a:off x="8094733" y="5697273"/>
              <a:ext cx="1901725" cy="400110"/>
              <a:chOff x="4290927" y="2533132"/>
              <a:chExt cx="1901725" cy="400110"/>
            </a:xfrm>
          </p:grpSpPr>
          <p:sp>
            <p:nvSpPr>
              <p:cNvPr id="47" name="TextBox 46">
                <a:extLst>
                  <a:ext uri="{FF2B5EF4-FFF2-40B4-BE49-F238E27FC236}">
                    <a16:creationId xmlns:a16="http://schemas.microsoft.com/office/drawing/2014/main" id="{A1F8E6C9-CFCA-464B-9128-714C3E6421DF}"/>
                  </a:ext>
                </a:extLst>
              </p:cNvPr>
              <p:cNvSpPr txBox="1"/>
              <p:nvPr/>
            </p:nvSpPr>
            <p:spPr>
              <a:xfrm>
                <a:off x="4290927" y="2533132"/>
                <a:ext cx="808235" cy="400110"/>
              </a:xfrm>
              <a:prstGeom prst="rect">
                <a:avLst/>
              </a:prstGeom>
              <a:noFill/>
            </p:spPr>
            <p:txBody>
              <a:bodyPr wrap="none" rtlCol="0">
                <a:spAutoFit/>
              </a:bodyPr>
              <a:lstStyle/>
              <a:p>
                <a:pPr algn="ctr"/>
                <a:r>
                  <a:rPr lang="en-US" sz="2000" dirty="0"/>
                  <a:t>major</a:t>
                </a:r>
              </a:p>
            </p:txBody>
          </p:sp>
          <p:sp>
            <p:nvSpPr>
              <p:cNvPr id="48" name="Rectangle 47">
                <a:extLst>
                  <a:ext uri="{FF2B5EF4-FFF2-40B4-BE49-F238E27FC236}">
                    <a16:creationId xmlns:a16="http://schemas.microsoft.com/office/drawing/2014/main" id="{588018AB-6F80-4BAF-9B5E-FFB0625AFBBE}"/>
                  </a:ext>
                </a:extLst>
              </p:cNvPr>
              <p:cNvSpPr/>
              <p:nvPr/>
            </p:nvSpPr>
            <p:spPr>
              <a:xfrm>
                <a:off x="5048166" y="2583013"/>
                <a:ext cx="1144486"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0" name="TextBox 49">
            <a:extLst>
              <a:ext uri="{FF2B5EF4-FFF2-40B4-BE49-F238E27FC236}">
                <a16:creationId xmlns:a16="http://schemas.microsoft.com/office/drawing/2014/main" id="{031BC797-56EE-4AB3-ACFF-1F222A47E3E5}"/>
              </a:ext>
            </a:extLst>
          </p:cNvPr>
          <p:cNvSpPr txBox="1"/>
          <p:nvPr/>
        </p:nvSpPr>
        <p:spPr>
          <a:xfrm>
            <a:off x="9062979" y="5305698"/>
            <a:ext cx="896720" cy="400110"/>
          </a:xfrm>
          <a:prstGeom prst="rect">
            <a:avLst/>
          </a:prstGeom>
          <a:noFill/>
        </p:spPr>
        <p:txBody>
          <a:bodyPr wrap="none" rtlCol="0">
            <a:spAutoFit/>
          </a:bodyPr>
          <a:lstStyle/>
          <a:p>
            <a:r>
              <a:rPr lang="en-US" sz="2000" dirty="0"/>
              <a:t>'Carey'</a:t>
            </a:r>
          </a:p>
        </p:txBody>
      </p:sp>
      <p:sp>
        <p:nvSpPr>
          <p:cNvPr id="51" name="TextBox 50">
            <a:extLst>
              <a:ext uri="{FF2B5EF4-FFF2-40B4-BE49-F238E27FC236}">
                <a16:creationId xmlns:a16="http://schemas.microsoft.com/office/drawing/2014/main" id="{B8834AF6-D9D8-4E2C-ABE9-3A789E8E4EBE}"/>
              </a:ext>
            </a:extLst>
          </p:cNvPr>
          <p:cNvSpPr txBox="1"/>
          <p:nvPr/>
        </p:nvSpPr>
        <p:spPr>
          <a:xfrm>
            <a:off x="8935747" y="5819229"/>
            <a:ext cx="1396536" cy="384721"/>
          </a:xfrm>
          <a:prstGeom prst="rect">
            <a:avLst/>
          </a:prstGeom>
          <a:noFill/>
        </p:spPr>
        <p:txBody>
          <a:bodyPr wrap="none" rtlCol="0">
            <a:spAutoFit/>
          </a:bodyPr>
          <a:lstStyle/>
          <a:p>
            <a:r>
              <a:rPr lang="en-US" sz="1900" dirty="0">
                <a:latin typeface="Consolas" panose="020B0609020204030204" pitchFamily="49" charset="0"/>
              </a:rPr>
              <a:t>'</a:t>
            </a:r>
            <a:r>
              <a:rPr lang="en-US" sz="1900" dirty="0" err="1">
                <a:latin typeface="Consolas" panose="020B0609020204030204" pitchFamily="49" charset="0"/>
              </a:rPr>
              <a:t>CompSci</a:t>
            </a:r>
            <a:r>
              <a:rPr lang="en-US" sz="1900" dirty="0">
                <a:latin typeface="Consolas" panose="020B0609020204030204" pitchFamily="49" charset="0"/>
              </a:rPr>
              <a:t>'</a:t>
            </a:r>
          </a:p>
        </p:txBody>
      </p:sp>
      <p:cxnSp>
        <p:nvCxnSpPr>
          <p:cNvPr id="52" name="Straight Arrow Connector 51">
            <a:extLst>
              <a:ext uri="{FF2B5EF4-FFF2-40B4-BE49-F238E27FC236}">
                <a16:creationId xmlns:a16="http://schemas.microsoft.com/office/drawing/2014/main" id="{2C8B58A5-2800-4678-830A-4BF9A922A0D7}"/>
              </a:ext>
            </a:extLst>
          </p:cNvPr>
          <p:cNvCxnSpPr>
            <a:cxnSpLocks/>
          </p:cNvCxnSpPr>
          <p:nvPr/>
        </p:nvCxnSpPr>
        <p:spPr>
          <a:xfrm>
            <a:off x="112276" y="59517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86F29D7-1E06-4EEF-8C66-7B28E0587AD2}"/>
              </a:ext>
            </a:extLst>
          </p:cNvPr>
          <p:cNvCxnSpPr>
            <a:cxnSpLocks/>
          </p:cNvCxnSpPr>
          <p:nvPr/>
        </p:nvCxnSpPr>
        <p:spPr>
          <a:xfrm>
            <a:off x="78765" y="35261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5C66A3FC-7EBA-42DF-9122-95799517A409}"/>
              </a:ext>
            </a:extLst>
          </p:cNvPr>
          <p:cNvGrpSpPr/>
          <p:nvPr/>
        </p:nvGrpSpPr>
        <p:grpSpPr>
          <a:xfrm>
            <a:off x="4654727" y="3536219"/>
            <a:ext cx="743873" cy="400110"/>
            <a:chOff x="6564570" y="5756255"/>
            <a:chExt cx="743873" cy="400110"/>
          </a:xfrm>
        </p:grpSpPr>
        <p:sp>
          <p:nvSpPr>
            <p:cNvPr id="57" name="TextBox 56">
              <a:extLst>
                <a:ext uri="{FF2B5EF4-FFF2-40B4-BE49-F238E27FC236}">
                  <a16:creationId xmlns:a16="http://schemas.microsoft.com/office/drawing/2014/main" id="{B39B77A8-ABBF-4114-8300-4EB5C79052EF}"/>
                </a:ext>
              </a:extLst>
            </p:cNvPr>
            <p:cNvSpPr txBox="1"/>
            <p:nvPr/>
          </p:nvSpPr>
          <p:spPr>
            <a:xfrm>
              <a:off x="6564570" y="5756255"/>
              <a:ext cx="288861" cy="400110"/>
            </a:xfrm>
            <a:prstGeom prst="rect">
              <a:avLst/>
            </a:prstGeom>
            <a:noFill/>
          </p:spPr>
          <p:txBody>
            <a:bodyPr wrap="none" rtlCol="0">
              <a:spAutoFit/>
            </a:bodyPr>
            <a:lstStyle/>
            <a:p>
              <a:pPr algn="ctr"/>
              <a:r>
                <a:rPr lang="en-US" sz="2000" dirty="0">
                  <a:solidFill>
                    <a:schemeClr val="bg1"/>
                  </a:solidFill>
                </a:rPr>
                <a:t>s</a:t>
              </a:r>
            </a:p>
          </p:txBody>
        </p:sp>
        <p:sp>
          <p:nvSpPr>
            <p:cNvPr id="58" name="Rectangle 57">
              <a:extLst>
                <a:ext uri="{FF2B5EF4-FFF2-40B4-BE49-F238E27FC236}">
                  <a16:creationId xmlns:a16="http://schemas.microsoft.com/office/drawing/2014/main" id="{76487EA6-DC0C-4E18-A4C8-8537B84FF6B6}"/>
                </a:ext>
              </a:extLst>
            </p:cNvPr>
            <p:cNvSpPr/>
            <p:nvPr/>
          </p:nvSpPr>
          <p:spPr>
            <a:xfrm>
              <a:off x="6812453" y="5808481"/>
              <a:ext cx="495990" cy="3318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2" name="Straight Arrow Connector 61">
            <a:extLst>
              <a:ext uri="{FF2B5EF4-FFF2-40B4-BE49-F238E27FC236}">
                <a16:creationId xmlns:a16="http://schemas.microsoft.com/office/drawing/2014/main" id="{2FCE38F4-A00C-4F4D-A18D-300D217EA9AE}"/>
              </a:ext>
            </a:extLst>
          </p:cNvPr>
          <p:cNvCxnSpPr>
            <a:cxnSpLocks/>
          </p:cNvCxnSpPr>
          <p:nvPr/>
        </p:nvCxnSpPr>
        <p:spPr>
          <a:xfrm>
            <a:off x="5113435" y="3732191"/>
            <a:ext cx="3258164" cy="1505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B6DCB5-D6BF-4B3E-B88C-A3AE7A76E68D}"/>
              </a:ext>
            </a:extLst>
          </p:cNvPr>
          <p:cNvCxnSpPr>
            <a:cxnSpLocks/>
          </p:cNvCxnSpPr>
          <p:nvPr/>
        </p:nvCxnSpPr>
        <p:spPr>
          <a:xfrm>
            <a:off x="371587" y="38585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50C0862-AD1B-45D6-9195-1D469F07C067}"/>
              </a:ext>
            </a:extLst>
          </p:cNvPr>
          <p:cNvSpPr txBox="1"/>
          <p:nvPr/>
        </p:nvSpPr>
        <p:spPr>
          <a:xfrm>
            <a:off x="9214246" y="5780830"/>
            <a:ext cx="808235" cy="400110"/>
          </a:xfrm>
          <a:prstGeom prst="rect">
            <a:avLst/>
          </a:prstGeom>
          <a:noFill/>
        </p:spPr>
        <p:txBody>
          <a:bodyPr wrap="none" rtlCol="0">
            <a:spAutoFit/>
          </a:bodyPr>
          <a:lstStyle/>
          <a:p>
            <a:r>
              <a:rPr lang="en-US" sz="2000" dirty="0">
                <a:solidFill>
                  <a:srgbClr val="FF0000"/>
                </a:solidFill>
              </a:rPr>
              <a:t>'Econ'</a:t>
            </a:r>
          </a:p>
        </p:txBody>
      </p:sp>
      <p:cxnSp>
        <p:nvCxnSpPr>
          <p:cNvPr id="67" name="Straight Arrow Connector 66">
            <a:extLst>
              <a:ext uri="{FF2B5EF4-FFF2-40B4-BE49-F238E27FC236}">
                <a16:creationId xmlns:a16="http://schemas.microsoft.com/office/drawing/2014/main" id="{45F3EF74-8AED-4ECF-868E-B49D3A23783E}"/>
              </a:ext>
            </a:extLst>
          </p:cNvPr>
          <p:cNvCxnSpPr>
            <a:cxnSpLocks/>
          </p:cNvCxnSpPr>
          <p:nvPr/>
        </p:nvCxnSpPr>
        <p:spPr>
          <a:xfrm>
            <a:off x="375879" y="444703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80E02D20-B99B-431E-A638-677CC097631B}"/>
              </a:ext>
            </a:extLst>
          </p:cNvPr>
          <p:cNvGrpSpPr/>
          <p:nvPr/>
        </p:nvGrpSpPr>
        <p:grpSpPr>
          <a:xfrm>
            <a:off x="5113435" y="3035055"/>
            <a:ext cx="2598422" cy="1040971"/>
            <a:chOff x="7903494" y="5584665"/>
            <a:chExt cx="2598422" cy="1040971"/>
          </a:xfrm>
        </p:grpSpPr>
        <p:grpSp>
          <p:nvGrpSpPr>
            <p:cNvPr id="70" name="Group 69">
              <a:extLst>
                <a:ext uri="{FF2B5EF4-FFF2-40B4-BE49-F238E27FC236}">
                  <a16:creationId xmlns:a16="http://schemas.microsoft.com/office/drawing/2014/main" id="{74EAF9C5-E61B-4E79-90EA-0EB26CF60221}"/>
                </a:ext>
              </a:extLst>
            </p:cNvPr>
            <p:cNvGrpSpPr/>
            <p:nvPr/>
          </p:nvGrpSpPr>
          <p:grpSpPr>
            <a:xfrm>
              <a:off x="7903494" y="5584665"/>
              <a:ext cx="2598422" cy="1040971"/>
              <a:chOff x="7554447" y="5165935"/>
              <a:chExt cx="2598422" cy="1040971"/>
            </a:xfrm>
          </p:grpSpPr>
          <p:sp>
            <p:nvSpPr>
              <p:cNvPr id="72" name="Rectangle 71">
                <a:extLst>
                  <a:ext uri="{FF2B5EF4-FFF2-40B4-BE49-F238E27FC236}">
                    <a16:creationId xmlns:a16="http://schemas.microsoft.com/office/drawing/2014/main" id="{83780184-05F5-44B1-9F9E-A1FDF7228406}"/>
                  </a:ext>
                </a:extLst>
              </p:cNvPr>
              <p:cNvSpPr/>
              <p:nvPr/>
            </p:nvSpPr>
            <p:spPr>
              <a:xfrm>
                <a:off x="8157602" y="5165935"/>
                <a:ext cx="1995267"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E791A0E4-287B-49B4-BEFD-D467268348A4}"/>
                  </a:ext>
                </a:extLst>
              </p:cNvPr>
              <p:cNvCxnSpPr>
                <a:cxnSpLocks/>
              </p:cNvCxnSpPr>
              <p:nvPr/>
            </p:nvCxnSpPr>
            <p:spPr>
              <a:xfrm flipV="1">
                <a:off x="7554447" y="5178417"/>
                <a:ext cx="603156" cy="6846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E044FC4-E927-42C0-897C-68D959C40820}"/>
                  </a:ext>
                </a:extLst>
              </p:cNvPr>
              <p:cNvGrpSpPr/>
              <p:nvPr/>
            </p:nvGrpSpPr>
            <p:grpSpPr>
              <a:xfrm>
                <a:off x="8095000" y="5178414"/>
                <a:ext cx="1945890" cy="400110"/>
                <a:chOff x="4302146" y="2533132"/>
                <a:chExt cx="1945890" cy="400110"/>
              </a:xfrm>
            </p:grpSpPr>
            <p:sp>
              <p:nvSpPr>
                <p:cNvPr id="78" name="TextBox 77">
                  <a:extLst>
                    <a:ext uri="{FF2B5EF4-FFF2-40B4-BE49-F238E27FC236}">
                      <a16:creationId xmlns:a16="http://schemas.microsoft.com/office/drawing/2014/main" id="{7D8F8317-D516-436A-BD16-FB6E41D5088A}"/>
                    </a:ext>
                  </a:extLst>
                </p:cNvPr>
                <p:cNvSpPr txBox="1"/>
                <p:nvPr/>
              </p:nvSpPr>
              <p:spPr>
                <a:xfrm>
                  <a:off x="4302146" y="2533132"/>
                  <a:ext cx="785793" cy="400110"/>
                </a:xfrm>
                <a:prstGeom prst="rect">
                  <a:avLst/>
                </a:prstGeom>
                <a:noFill/>
              </p:spPr>
              <p:txBody>
                <a:bodyPr wrap="none" rtlCol="0">
                  <a:spAutoFit/>
                </a:bodyPr>
                <a:lstStyle/>
                <a:p>
                  <a:pPr algn="ctr"/>
                  <a:r>
                    <a:rPr lang="en-US" sz="2000" dirty="0"/>
                    <a:t>name</a:t>
                  </a:r>
                </a:p>
              </p:txBody>
            </p:sp>
            <p:sp>
              <p:nvSpPr>
                <p:cNvPr id="79" name="Rectangle 78">
                  <a:extLst>
                    <a:ext uri="{FF2B5EF4-FFF2-40B4-BE49-F238E27FC236}">
                      <a16:creationId xmlns:a16="http://schemas.microsoft.com/office/drawing/2014/main" id="{F2E197BB-2B20-4D5D-BEFD-A382943DAD94}"/>
                    </a:ext>
                  </a:extLst>
                </p:cNvPr>
                <p:cNvSpPr/>
                <p:nvPr/>
              </p:nvSpPr>
              <p:spPr>
                <a:xfrm>
                  <a:off x="5048166" y="2583013"/>
                  <a:ext cx="1199870"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B25FF8A8-A387-4335-9DB2-B3CD45D66954}"/>
                  </a:ext>
                </a:extLst>
              </p:cNvPr>
              <p:cNvGrpSpPr/>
              <p:nvPr/>
            </p:nvGrpSpPr>
            <p:grpSpPr>
              <a:xfrm>
                <a:off x="8094733" y="5701448"/>
                <a:ext cx="1957109" cy="400110"/>
                <a:chOff x="4290927" y="2537307"/>
                <a:chExt cx="1957109" cy="400110"/>
              </a:xfrm>
            </p:grpSpPr>
            <p:sp>
              <p:nvSpPr>
                <p:cNvPr id="76" name="TextBox 75">
                  <a:extLst>
                    <a:ext uri="{FF2B5EF4-FFF2-40B4-BE49-F238E27FC236}">
                      <a16:creationId xmlns:a16="http://schemas.microsoft.com/office/drawing/2014/main" id="{ADEAE1BE-19E1-412A-8FCD-C933EBEFAFF1}"/>
                    </a:ext>
                  </a:extLst>
                </p:cNvPr>
                <p:cNvSpPr txBox="1"/>
                <p:nvPr/>
              </p:nvSpPr>
              <p:spPr>
                <a:xfrm>
                  <a:off x="4290927" y="2537307"/>
                  <a:ext cx="808235" cy="400110"/>
                </a:xfrm>
                <a:prstGeom prst="rect">
                  <a:avLst/>
                </a:prstGeom>
                <a:noFill/>
              </p:spPr>
              <p:txBody>
                <a:bodyPr wrap="none" rtlCol="0">
                  <a:spAutoFit/>
                </a:bodyPr>
                <a:lstStyle/>
                <a:p>
                  <a:pPr algn="ctr"/>
                  <a:r>
                    <a:rPr lang="en-US" sz="2000" dirty="0"/>
                    <a:t>major</a:t>
                  </a:r>
                </a:p>
              </p:txBody>
            </p:sp>
            <p:sp>
              <p:nvSpPr>
                <p:cNvPr id="77" name="Rectangle 76">
                  <a:extLst>
                    <a:ext uri="{FF2B5EF4-FFF2-40B4-BE49-F238E27FC236}">
                      <a16:creationId xmlns:a16="http://schemas.microsoft.com/office/drawing/2014/main" id="{E480B17D-B69F-4FED-BEEF-C9D2CB41321E}"/>
                    </a:ext>
                  </a:extLst>
                </p:cNvPr>
                <p:cNvSpPr/>
                <p:nvPr/>
              </p:nvSpPr>
              <p:spPr>
                <a:xfrm>
                  <a:off x="5048166" y="2583013"/>
                  <a:ext cx="1199870"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2" name="TextBox 81">
              <a:extLst>
                <a:ext uri="{FF2B5EF4-FFF2-40B4-BE49-F238E27FC236}">
                  <a16:creationId xmlns:a16="http://schemas.microsoft.com/office/drawing/2014/main" id="{644C7648-D7BA-4354-BD8A-8F5A3199D8E2}"/>
                </a:ext>
              </a:extLst>
            </p:cNvPr>
            <p:cNvSpPr txBox="1"/>
            <p:nvPr/>
          </p:nvSpPr>
          <p:spPr>
            <a:xfrm>
              <a:off x="9181004" y="5629973"/>
              <a:ext cx="1149674" cy="400110"/>
            </a:xfrm>
            <a:prstGeom prst="rect">
              <a:avLst/>
            </a:prstGeom>
            <a:noFill/>
          </p:spPr>
          <p:txBody>
            <a:bodyPr wrap="none" rtlCol="0">
              <a:spAutoFit/>
            </a:bodyPr>
            <a:lstStyle/>
            <a:p>
              <a:r>
                <a:rPr lang="en-US" sz="2000" dirty="0"/>
                <a:t>'</a:t>
              </a:r>
              <a:r>
                <a:rPr lang="en-US" sz="2000" dirty="0" err="1"/>
                <a:t>Carence</a:t>
              </a:r>
              <a:r>
                <a:rPr lang="en-US" sz="2000" dirty="0"/>
                <a:t>'</a:t>
              </a:r>
            </a:p>
          </p:txBody>
        </p:sp>
        <p:sp>
          <p:nvSpPr>
            <p:cNvPr id="83" name="TextBox 82">
              <a:extLst>
                <a:ext uri="{FF2B5EF4-FFF2-40B4-BE49-F238E27FC236}">
                  <a16:creationId xmlns:a16="http://schemas.microsoft.com/office/drawing/2014/main" id="{5B91F5AB-803A-4068-8A83-70DCF52BEEEA}"/>
                </a:ext>
              </a:extLst>
            </p:cNvPr>
            <p:cNvSpPr txBox="1"/>
            <p:nvPr/>
          </p:nvSpPr>
          <p:spPr>
            <a:xfrm>
              <a:off x="9120518" y="6113695"/>
              <a:ext cx="1172116" cy="400110"/>
            </a:xfrm>
            <a:prstGeom prst="rect">
              <a:avLst/>
            </a:prstGeom>
            <a:noFill/>
          </p:spPr>
          <p:txBody>
            <a:bodyPr wrap="none" rtlCol="0">
              <a:spAutoFit/>
            </a:bodyPr>
            <a:lstStyle/>
            <a:p>
              <a:r>
                <a:rPr lang="en-US" sz="2000" dirty="0">
                  <a:latin typeface="Consolas" panose="020B0609020204030204" pitchFamily="49" charset="0"/>
                </a:rPr>
                <a:t>'Music'</a:t>
              </a:r>
            </a:p>
          </p:txBody>
        </p:sp>
      </p:grpSp>
      <p:cxnSp>
        <p:nvCxnSpPr>
          <p:cNvPr id="86" name="Straight Arrow Connector 85">
            <a:extLst>
              <a:ext uri="{FF2B5EF4-FFF2-40B4-BE49-F238E27FC236}">
                <a16:creationId xmlns:a16="http://schemas.microsoft.com/office/drawing/2014/main" id="{A185B656-CD39-4964-9E00-F822653E685B}"/>
              </a:ext>
            </a:extLst>
          </p:cNvPr>
          <p:cNvCxnSpPr>
            <a:cxnSpLocks/>
          </p:cNvCxnSpPr>
          <p:nvPr/>
        </p:nvCxnSpPr>
        <p:spPr>
          <a:xfrm>
            <a:off x="90912" y="62589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3DD5AF5-792C-42D9-98C2-8D83CA773573}"/>
              </a:ext>
            </a:extLst>
          </p:cNvPr>
          <p:cNvSpPr txBox="1"/>
          <p:nvPr/>
        </p:nvSpPr>
        <p:spPr>
          <a:xfrm>
            <a:off x="8072369" y="5578479"/>
            <a:ext cx="3841463" cy="769441"/>
          </a:xfrm>
          <a:prstGeom prst="rect">
            <a:avLst/>
          </a:prstGeom>
          <a:noFill/>
        </p:spPr>
        <p:txBody>
          <a:bodyPr wrap="square">
            <a:spAutoFit/>
          </a:bodyPr>
          <a:lstStyle/>
          <a:p>
            <a:r>
              <a:rPr lang="en-US" sz="4400" dirty="0">
                <a:latin typeface="Corbel" panose="020B0503020204020204" pitchFamily="34" charset="0"/>
              </a:rPr>
              <a:t>This is Ruby!</a:t>
            </a:r>
            <a:endParaRPr lang="en-US" sz="4400" dirty="0"/>
          </a:p>
        </p:txBody>
      </p:sp>
      <p:sp>
        <p:nvSpPr>
          <p:cNvPr id="90" name="Speech Bubble: Rectangle with Corners Rounded 89">
            <a:extLst>
              <a:ext uri="{FF2B5EF4-FFF2-40B4-BE49-F238E27FC236}">
                <a16:creationId xmlns:a16="http://schemas.microsoft.com/office/drawing/2014/main" id="{576A5136-A2FF-461D-915D-BD08D97D4DC6}"/>
              </a:ext>
            </a:extLst>
          </p:cNvPr>
          <p:cNvSpPr/>
          <p:nvPr/>
        </p:nvSpPr>
        <p:spPr>
          <a:xfrm>
            <a:off x="5730109" y="2922932"/>
            <a:ext cx="4363339" cy="1282023"/>
          </a:xfrm>
          <a:prstGeom prst="wedgeRoundRectCallout">
            <a:avLst>
              <a:gd name="adj1" fmla="val 39076"/>
              <a:gd name="adj2" fmla="val 817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Technically, we call this approach </a:t>
            </a:r>
            <a:r>
              <a:rPr lang="en-US" sz="2000" dirty="0">
                <a:solidFill>
                  <a:schemeClr val="accent4">
                    <a:lumMod val="40000"/>
                    <a:lumOff val="60000"/>
                  </a:schemeClr>
                </a:solidFill>
                <a:latin typeface="Corbel" panose="020B0503020204020204" pitchFamily="34" charset="0"/>
              </a:rPr>
              <a:t>"pass by object reference," </a:t>
            </a:r>
            <a:r>
              <a:rPr lang="en-US" sz="2000" dirty="0">
                <a:solidFill>
                  <a:schemeClr val="bg1"/>
                </a:solidFill>
                <a:latin typeface="Corbel" panose="020B0503020204020204" pitchFamily="34" charset="0"/>
              </a:rPr>
              <a:t>but it's just like </a:t>
            </a:r>
            <a:r>
              <a:rPr lang="en-US" sz="2000" dirty="0">
                <a:solidFill>
                  <a:schemeClr val="accent4">
                    <a:lumMod val="40000"/>
                    <a:lumOff val="60000"/>
                  </a:schemeClr>
                </a:solidFill>
                <a:latin typeface="Corbel" panose="020B0503020204020204" pitchFamily="34" charset="0"/>
              </a:rPr>
              <a:t>passing by pointer </a:t>
            </a:r>
            <a:r>
              <a:rPr lang="en-US" sz="2000" dirty="0">
                <a:solidFill>
                  <a:schemeClr val="bg1"/>
                </a:solidFill>
                <a:latin typeface="Corbel" panose="020B0503020204020204" pitchFamily="34" charset="0"/>
              </a:rPr>
              <a:t>in </a:t>
            </a:r>
            <a:r>
              <a:rPr lang="en-US" sz="2000" dirty="0">
                <a:solidFill>
                  <a:schemeClr val="accent2">
                    <a:lumMod val="40000"/>
                    <a:lumOff val="60000"/>
                  </a:schemeClr>
                </a:solidFill>
                <a:latin typeface="Corbel" panose="020B0503020204020204" pitchFamily="34" charset="0"/>
              </a:rPr>
              <a:t>C++</a:t>
            </a:r>
            <a:r>
              <a:rPr lang="en-US" sz="2000" dirty="0">
                <a:solidFill>
                  <a:schemeClr val="bg1"/>
                </a:solidFill>
                <a:latin typeface="Corbel" panose="020B0503020204020204" pitchFamily="34" charset="0"/>
              </a:rPr>
              <a:t>!</a:t>
            </a:r>
          </a:p>
        </p:txBody>
      </p:sp>
      <p:sp>
        <p:nvSpPr>
          <p:cNvPr id="92" name="Speech Bubble: Rectangle with Corners Rounded 91">
            <a:extLst>
              <a:ext uri="{FF2B5EF4-FFF2-40B4-BE49-F238E27FC236}">
                <a16:creationId xmlns:a16="http://schemas.microsoft.com/office/drawing/2014/main" id="{15659ED3-D9CA-43C9-AD72-C7E264277AB9}"/>
              </a:ext>
            </a:extLst>
          </p:cNvPr>
          <p:cNvSpPr/>
          <p:nvPr/>
        </p:nvSpPr>
        <p:spPr>
          <a:xfrm>
            <a:off x="152695" y="2078543"/>
            <a:ext cx="3123012" cy="1095069"/>
          </a:xfrm>
          <a:prstGeom prst="wedgeRoundRectCallout">
            <a:avLst>
              <a:gd name="adj1" fmla="val -22049"/>
              <a:gd name="adj2" fmla="val 1564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Reassigning </a:t>
            </a:r>
            <a:r>
              <a:rPr lang="en-US" sz="2000" dirty="0">
                <a:solidFill>
                  <a:schemeClr val="accent2">
                    <a:lumMod val="40000"/>
                    <a:lumOff val="60000"/>
                  </a:schemeClr>
                </a:solidFill>
                <a:latin typeface="Corbel" panose="020B0503020204020204" pitchFamily="34" charset="0"/>
              </a:rPr>
              <a:t>s</a:t>
            </a:r>
            <a:r>
              <a:rPr lang="en-US" sz="2000" dirty="0">
                <a:solidFill>
                  <a:schemeClr val="bg1"/>
                </a:solidFill>
                <a:latin typeface="Corbel" panose="020B0503020204020204" pitchFamily="34" charset="0"/>
              </a:rPr>
              <a:t> only changes the local pointer, not the original object!</a:t>
            </a:r>
          </a:p>
        </p:txBody>
      </p:sp>
      <p:sp>
        <p:nvSpPr>
          <p:cNvPr id="93" name="Speech Bubble: Rectangle with Corners Rounded 92">
            <a:extLst>
              <a:ext uri="{FF2B5EF4-FFF2-40B4-BE49-F238E27FC236}">
                <a16:creationId xmlns:a16="http://schemas.microsoft.com/office/drawing/2014/main" id="{AC501F24-CFB5-4326-B8D8-295128D6CE54}"/>
              </a:ext>
            </a:extLst>
          </p:cNvPr>
          <p:cNvSpPr/>
          <p:nvPr/>
        </p:nvSpPr>
        <p:spPr>
          <a:xfrm>
            <a:off x="502710" y="4196458"/>
            <a:ext cx="1800042" cy="892950"/>
          </a:xfrm>
          <a:prstGeom prst="wedgeRoundRectCallout">
            <a:avLst>
              <a:gd name="adj1" fmla="val -54002"/>
              <a:gd name="adj2" fmla="val 96911"/>
              <a:gd name="adj3" fmla="val 16667"/>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how it works!</a:t>
            </a:r>
          </a:p>
        </p:txBody>
      </p:sp>
      <p:sp>
        <p:nvSpPr>
          <p:cNvPr id="29" name="Speech Bubble: Rectangle with Corners Rounded 28">
            <a:extLst>
              <a:ext uri="{FF2B5EF4-FFF2-40B4-BE49-F238E27FC236}">
                <a16:creationId xmlns:a16="http://schemas.microsoft.com/office/drawing/2014/main" id="{166AE632-F609-4DE8-837E-94BF9E785D99}"/>
              </a:ext>
            </a:extLst>
          </p:cNvPr>
          <p:cNvSpPr/>
          <p:nvPr/>
        </p:nvSpPr>
        <p:spPr>
          <a:xfrm>
            <a:off x="6400689" y="2535684"/>
            <a:ext cx="4526112" cy="1282023"/>
          </a:xfrm>
          <a:prstGeom prst="wedgeRoundRectCallout">
            <a:avLst>
              <a:gd name="adj1" fmla="val 39076"/>
              <a:gd name="adj2" fmla="val 817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this language must NOT be passing arguments by reference, or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name </a:t>
            </a:r>
            <a:r>
              <a:rPr lang="en-US" sz="2000" i="1" dirty="0">
                <a:solidFill>
                  <a:schemeClr val="bg1"/>
                </a:solidFill>
                <a:latin typeface="Corbel" panose="020B0503020204020204" pitchFamily="34" charset="0"/>
              </a:rPr>
              <a:t>and</a:t>
            </a:r>
            <a:r>
              <a:rPr lang="en-US" sz="2000" dirty="0">
                <a:solidFill>
                  <a:schemeClr val="bg1"/>
                </a:solidFill>
                <a:latin typeface="Corbel" panose="020B0503020204020204" pitchFamily="34" charset="0"/>
              </a:rPr>
              <a:t> major would have changed.</a:t>
            </a:r>
          </a:p>
        </p:txBody>
      </p:sp>
      <p:sp>
        <p:nvSpPr>
          <p:cNvPr id="68" name="Speech Bubble: Rectangle with Corners Rounded 67">
            <a:extLst>
              <a:ext uri="{FF2B5EF4-FFF2-40B4-BE49-F238E27FC236}">
                <a16:creationId xmlns:a16="http://schemas.microsoft.com/office/drawing/2014/main" id="{88D3DFC1-2564-4CF1-B929-2BBAD7091BFA}"/>
              </a:ext>
            </a:extLst>
          </p:cNvPr>
          <p:cNvSpPr/>
          <p:nvPr/>
        </p:nvSpPr>
        <p:spPr>
          <a:xfrm>
            <a:off x="9470299" y="4050435"/>
            <a:ext cx="2596255" cy="1017670"/>
          </a:xfrm>
          <a:prstGeom prst="wedgeRoundRectCallout">
            <a:avLst>
              <a:gd name="adj1" fmla="val -44340"/>
              <a:gd name="adj2" fmla="val 12969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changes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major.</a:t>
            </a:r>
          </a:p>
        </p:txBody>
      </p:sp>
      <p:sp>
        <p:nvSpPr>
          <p:cNvPr id="64" name="Speech Bubble: Rectangle with Corners Rounded 63">
            <a:extLst>
              <a:ext uri="{FF2B5EF4-FFF2-40B4-BE49-F238E27FC236}">
                <a16:creationId xmlns:a16="http://schemas.microsoft.com/office/drawing/2014/main" id="{84EE54A7-98A5-4803-B90D-21368148089B}"/>
              </a:ext>
            </a:extLst>
          </p:cNvPr>
          <p:cNvSpPr/>
          <p:nvPr/>
        </p:nvSpPr>
        <p:spPr>
          <a:xfrm>
            <a:off x="8076346" y="273539"/>
            <a:ext cx="3440459" cy="1275718"/>
          </a:xfrm>
          <a:prstGeom prst="wedgeRoundRectCallout">
            <a:avLst>
              <a:gd name="adj1" fmla="val -41339"/>
              <a:gd name="adj2" fmla="val 1043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didn't change the original variable's value!</a:t>
            </a:r>
          </a:p>
        </p:txBody>
      </p:sp>
      <p:cxnSp>
        <p:nvCxnSpPr>
          <p:cNvPr id="65" name="Straight Arrow Connector 64">
            <a:extLst>
              <a:ext uri="{FF2B5EF4-FFF2-40B4-BE49-F238E27FC236}">
                <a16:creationId xmlns:a16="http://schemas.microsoft.com/office/drawing/2014/main" id="{1FB9441F-E083-4272-8DDE-FE9C78A12DF2}"/>
              </a:ext>
            </a:extLst>
          </p:cNvPr>
          <p:cNvCxnSpPr>
            <a:cxnSpLocks/>
          </p:cNvCxnSpPr>
          <p:nvPr/>
        </p:nvCxnSpPr>
        <p:spPr>
          <a:xfrm>
            <a:off x="112276" y="47602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1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22" presetClass="entr" presetSubtype="8"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90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2" nodeType="clickEffect">
                                  <p:stCondLst>
                                    <p:cond delay="0"/>
                                  </p:stCondLst>
                                  <p:childTnLst>
                                    <p:animMotion origin="layout" path="M -4.375E-6 3.33333E-6 L 0.60378 -0.20834 " pathEditMode="relative" rAng="0" ptsTypes="AA">
                                      <p:cBhvr>
                                        <p:cTn id="82" dur="2000" fill="hold"/>
                                        <p:tgtEl>
                                          <p:spTgt spid="23"/>
                                        </p:tgtEl>
                                        <p:attrNameLst>
                                          <p:attrName>ppt_x</p:attrName>
                                          <p:attrName>ppt_y</p:attrName>
                                        </p:attrNameLst>
                                      </p:cBhvr>
                                      <p:rCtr x="30182" y="-10417"/>
                                    </p:animMotion>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down)">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down)">
                                      <p:cBhvr>
                                        <p:cTn id="108" dur="500"/>
                                        <p:tgtEl>
                                          <p:spTgt spid="6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down)">
                                      <p:cBhvr>
                                        <p:cTn id="113" dur="500"/>
                                        <p:tgtEl>
                                          <p:spTgt spid="2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left)">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wipe(left)">
                                      <p:cBhvr>
                                        <p:cTn id="131" dur="500"/>
                                        <p:tgtEl>
                                          <p:spTgt spid="32"/>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wipe(down)">
                                      <p:cBhvr>
                                        <p:cTn id="136" dur="500"/>
                                        <p:tgtEl>
                                          <p:spTgt spid="93"/>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93"/>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wipe(left)">
                                      <p:cBhvr>
                                        <p:cTn id="149" dur="500"/>
                                        <p:tgtEl>
                                          <p:spTgt spid="49"/>
                                        </p:tgtEl>
                                      </p:cBhvr>
                                    </p:animEffect>
                                  </p:childTnLst>
                                </p:cTn>
                              </p:par>
                            </p:childTnLst>
                          </p:cTn>
                        </p:par>
                        <p:par>
                          <p:cTn id="150" fill="hold">
                            <p:stCondLst>
                              <p:cond delay="500"/>
                            </p:stCondLst>
                            <p:childTnLst>
                              <p:par>
                                <p:cTn id="151" presetID="1"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childTnLst>
                                </p:cTn>
                              </p:par>
                            </p:childTnLst>
                          </p:cTn>
                        </p:par>
                        <p:par>
                          <p:cTn id="153" fill="hold">
                            <p:stCondLst>
                              <p:cond delay="500"/>
                            </p:stCondLst>
                            <p:childTnLst>
                              <p:par>
                                <p:cTn id="154" presetID="1" presetClass="entr" presetSubtype="0" fill="hold" grpId="0" nodeType="afterEffect">
                                  <p:stCondLst>
                                    <p:cond delay="0"/>
                                  </p:stCondLst>
                                  <p:childTnLst>
                                    <p:set>
                                      <p:cBhvr>
                                        <p:cTn id="155" dur="1" fill="hold">
                                          <p:stCondLst>
                                            <p:cond delay="0"/>
                                          </p:stCondLst>
                                        </p:cTn>
                                        <p:tgtEl>
                                          <p:spTgt spid="51"/>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52"/>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52"/>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53"/>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60"/>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62"/>
                                        </p:tgtEl>
                                        <p:attrNameLst>
                                          <p:attrName>style.visibility</p:attrName>
                                        </p:attrNameLst>
                                      </p:cBhvr>
                                      <p:to>
                                        <p:strVal val="visible"/>
                                      </p:to>
                                    </p:set>
                                    <p:animEffect transition="in" filter="wipe(left)">
                                      <p:cBhvr>
                                        <p:cTn id="180" dur="500"/>
                                        <p:tgtEl>
                                          <p:spTgt spid="62"/>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nodeType="clickEffect">
                                  <p:stCondLst>
                                    <p:cond delay="0"/>
                                  </p:stCondLst>
                                  <p:childTnLst>
                                    <p:set>
                                      <p:cBhvr>
                                        <p:cTn id="184" dur="1" fill="hold">
                                          <p:stCondLst>
                                            <p:cond delay="0"/>
                                          </p:stCondLst>
                                        </p:cTn>
                                        <p:tgtEl>
                                          <p:spTgt spid="53"/>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63"/>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in" filter="wipe(down)">
                                      <p:cBhvr>
                                        <p:cTn id="193" dur="500"/>
                                        <p:tgtEl>
                                          <p:spTgt spid="68"/>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xit" presetSubtype="0" fill="hold" grpId="1" nodeType="clickEffect">
                                  <p:stCondLst>
                                    <p:cond delay="0"/>
                                  </p:stCondLst>
                                  <p:childTnLst>
                                    <p:animEffect transition="out" filter="fade">
                                      <p:cBhvr>
                                        <p:cTn id="197" dur="500"/>
                                        <p:tgtEl>
                                          <p:spTgt spid="51"/>
                                        </p:tgtEl>
                                      </p:cBhvr>
                                    </p:animEffect>
                                    <p:set>
                                      <p:cBhvr>
                                        <p:cTn id="198" dur="1" fill="hold">
                                          <p:stCondLst>
                                            <p:cond delay="499"/>
                                          </p:stCondLst>
                                        </p:cTn>
                                        <p:tgtEl>
                                          <p:spTgt spid="51"/>
                                        </p:tgtEl>
                                        <p:attrNameLst>
                                          <p:attrName>style.visibility</p:attrName>
                                        </p:attrNameLst>
                                      </p:cBhvr>
                                      <p:to>
                                        <p:strVal val="hidden"/>
                                      </p:to>
                                    </p:set>
                                  </p:childTnLst>
                                </p:cTn>
                              </p:par>
                              <p:par>
                                <p:cTn id="199" presetID="10" presetClass="entr" presetSubtype="0" fill="hold" grpId="0" nodeType="withEffect">
                                  <p:stCondLst>
                                    <p:cond delay="0"/>
                                  </p:stCondLst>
                                  <p:childTnLst>
                                    <p:set>
                                      <p:cBhvr>
                                        <p:cTn id="200" dur="1" fill="hold">
                                          <p:stCondLst>
                                            <p:cond delay="0"/>
                                          </p:stCondLst>
                                        </p:cTn>
                                        <p:tgtEl>
                                          <p:spTgt spid="66"/>
                                        </p:tgtEl>
                                        <p:attrNameLst>
                                          <p:attrName>style.visibility</p:attrName>
                                        </p:attrNameLst>
                                      </p:cBhvr>
                                      <p:to>
                                        <p:strVal val="visible"/>
                                      </p:to>
                                    </p:set>
                                    <p:animEffect transition="in" filter="fade">
                                      <p:cBhvr>
                                        <p:cTn id="201" dur="500"/>
                                        <p:tgtEl>
                                          <p:spTgt spid="66"/>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6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63"/>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0"/>
                                          </p:stCondLst>
                                        </p:cTn>
                                        <p:tgtEl>
                                          <p:spTgt spid="67"/>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92"/>
                                        </p:tgtEl>
                                        <p:attrNameLst>
                                          <p:attrName>style.visibility</p:attrName>
                                        </p:attrNameLst>
                                      </p:cBhvr>
                                      <p:to>
                                        <p:strVal val="visible"/>
                                      </p:to>
                                    </p:set>
                                    <p:animEffect transition="in" filter="wipe(down)">
                                      <p:cBhvr>
                                        <p:cTn id="218" dur="500"/>
                                        <p:tgtEl>
                                          <p:spTgt spid="92"/>
                                        </p:tgtEl>
                                      </p:cBhvr>
                                    </p:animEffect>
                                  </p:childTnLst>
                                </p:cTn>
                              </p:par>
                            </p:childTnLst>
                          </p:cTn>
                        </p:par>
                      </p:childTnLst>
                    </p:cTn>
                  </p:par>
                  <p:par>
                    <p:cTn id="219" fill="hold">
                      <p:stCondLst>
                        <p:cond delay="indefinite"/>
                      </p:stCondLst>
                      <p:childTnLst>
                        <p:par>
                          <p:cTn id="220" fill="hold">
                            <p:stCondLst>
                              <p:cond delay="0"/>
                            </p:stCondLst>
                            <p:childTnLst>
                              <p:par>
                                <p:cTn id="221" presetID="42" presetClass="path" presetSubtype="0" accel="50000" decel="50000" fill="hold" grpId="2" nodeType="clickEffect">
                                  <p:stCondLst>
                                    <p:cond delay="0"/>
                                  </p:stCondLst>
                                  <p:childTnLst>
                                    <p:animMotion origin="layout" path="M -4.79167E-6 -3.7037E-7 L 0.33659 -0.11319 " pathEditMode="relative" rAng="0" ptsTypes="AA">
                                      <p:cBhvr>
                                        <p:cTn id="222" dur="2000" fill="hold"/>
                                        <p:tgtEl>
                                          <p:spTgt spid="92"/>
                                        </p:tgtEl>
                                        <p:attrNameLst>
                                          <p:attrName>ppt_x</p:attrName>
                                          <p:attrName>ppt_y</p:attrName>
                                        </p:attrNameLst>
                                      </p:cBhvr>
                                      <p:rCtr x="16823" y="-5671"/>
                                    </p:animMotion>
                                  </p:childTnLst>
                                </p:cTn>
                              </p:par>
                            </p:childTnLst>
                          </p:cTn>
                        </p:par>
                      </p:childTnLst>
                    </p:cTn>
                  </p:par>
                  <p:par>
                    <p:cTn id="223" fill="hold">
                      <p:stCondLst>
                        <p:cond delay="indefinite"/>
                      </p:stCondLst>
                      <p:childTnLst>
                        <p:par>
                          <p:cTn id="224" fill="hold">
                            <p:stCondLst>
                              <p:cond delay="0"/>
                            </p:stCondLst>
                            <p:childTnLst>
                              <p:par>
                                <p:cTn id="225" presetID="10" presetClass="exit" presetSubtype="0" fill="hold" nodeType="clickEffect">
                                  <p:stCondLst>
                                    <p:cond delay="0"/>
                                  </p:stCondLst>
                                  <p:childTnLst>
                                    <p:animEffect transition="out" filter="fade">
                                      <p:cBhvr>
                                        <p:cTn id="226" dur="500"/>
                                        <p:tgtEl>
                                          <p:spTgt spid="62"/>
                                        </p:tgtEl>
                                      </p:cBhvr>
                                    </p:animEffect>
                                    <p:set>
                                      <p:cBhvr>
                                        <p:cTn id="227" dur="1" fill="hold">
                                          <p:stCondLst>
                                            <p:cond delay="499"/>
                                          </p:stCondLst>
                                        </p:cTn>
                                        <p:tgtEl>
                                          <p:spTgt spid="62"/>
                                        </p:tgtEl>
                                        <p:attrNameLst>
                                          <p:attrName>style.visibility</p:attrName>
                                        </p:attrNameLst>
                                      </p:cBhvr>
                                      <p:to>
                                        <p:strVal val="hidden"/>
                                      </p:to>
                                    </p:set>
                                  </p:childTnLst>
                                </p:cTn>
                              </p:par>
                            </p:childTnLst>
                          </p:cTn>
                        </p:par>
                        <p:par>
                          <p:cTn id="228" fill="hold">
                            <p:stCondLst>
                              <p:cond delay="500"/>
                            </p:stCondLst>
                            <p:childTnLst>
                              <p:par>
                                <p:cTn id="229" presetID="22" presetClass="entr" presetSubtype="8" fill="hold" nodeType="afterEffect">
                                  <p:stCondLst>
                                    <p:cond delay="0"/>
                                  </p:stCondLst>
                                  <p:childTnLst>
                                    <p:set>
                                      <p:cBhvr>
                                        <p:cTn id="230" dur="1" fill="hold">
                                          <p:stCondLst>
                                            <p:cond delay="0"/>
                                          </p:stCondLst>
                                        </p:cTn>
                                        <p:tgtEl>
                                          <p:spTgt spid="84"/>
                                        </p:tgtEl>
                                        <p:attrNameLst>
                                          <p:attrName>style.visibility</p:attrName>
                                        </p:attrNameLst>
                                      </p:cBhvr>
                                      <p:to>
                                        <p:strVal val="visible"/>
                                      </p:to>
                                    </p:set>
                                    <p:animEffect transition="in" filter="wipe(left)">
                                      <p:cBhvr>
                                        <p:cTn id="231" dur="500"/>
                                        <p:tgtEl>
                                          <p:spTgt spid="84"/>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xit" presetSubtype="0" fill="hold" grpId="1" nodeType="clickEffect">
                                  <p:stCondLst>
                                    <p:cond delay="0"/>
                                  </p:stCondLst>
                                  <p:childTnLst>
                                    <p:set>
                                      <p:cBhvr>
                                        <p:cTn id="235" dur="1" fill="hold">
                                          <p:stCondLst>
                                            <p:cond delay="0"/>
                                          </p:stCondLst>
                                        </p:cTn>
                                        <p:tgtEl>
                                          <p:spTgt spid="92"/>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67"/>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65"/>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nodeType="clickEffect">
                                  <p:stCondLst>
                                    <p:cond delay="0"/>
                                  </p:stCondLst>
                                  <p:childTnLst>
                                    <p:animEffect transition="out" filter="fade">
                                      <p:cBhvr>
                                        <p:cTn id="247" dur="500"/>
                                        <p:tgtEl>
                                          <p:spTgt spid="60"/>
                                        </p:tgtEl>
                                      </p:cBhvr>
                                    </p:animEffect>
                                    <p:set>
                                      <p:cBhvr>
                                        <p:cTn id="248" dur="1" fill="hold">
                                          <p:stCondLst>
                                            <p:cond delay="499"/>
                                          </p:stCondLst>
                                        </p:cTn>
                                        <p:tgtEl>
                                          <p:spTgt spid="60"/>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84"/>
                                        </p:tgtEl>
                                      </p:cBhvr>
                                    </p:animEffect>
                                    <p:set>
                                      <p:cBhvr>
                                        <p:cTn id="251" dur="1" fill="hold">
                                          <p:stCondLst>
                                            <p:cond delay="499"/>
                                          </p:stCondLst>
                                        </p:cTn>
                                        <p:tgtEl>
                                          <p:spTgt spid="84"/>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65"/>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nodeType="clickEffect">
                                  <p:stCondLst>
                                    <p:cond delay="0"/>
                                  </p:stCondLst>
                                  <p:childTnLst>
                                    <p:set>
                                      <p:cBhvr>
                                        <p:cTn id="259" dur="1" fill="hold">
                                          <p:stCondLst>
                                            <p:cond delay="0"/>
                                          </p:stCondLst>
                                        </p:cTn>
                                        <p:tgtEl>
                                          <p:spTgt spid="86"/>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nodeType="clickEffect">
                                  <p:stCondLst>
                                    <p:cond delay="0"/>
                                  </p:stCondLst>
                                  <p:childTnLst>
                                    <p:set>
                                      <p:cBhvr>
                                        <p:cTn id="263" dur="1" fill="hold">
                                          <p:stCondLst>
                                            <p:cond delay="0"/>
                                          </p:stCondLst>
                                        </p:cTn>
                                        <p:tgtEl>
                                          <p:spTgt spid="86"/>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49"/>
                                        </p:tgtEl>
                                      </p:cBhvr>
                                    </p:animEffect>
                                    <p:set>
                                      <p:cBhvr>
                                        <p:cTn id="268" dur="1" fill="hold">
                                          <p:stCondLst>
                                            <p:cond delay="499"/>
                                          </p:stCondLst>
                                        </p:cTn>
                                        <p:tgtEl>
                                          <p:spTgt spid="49"/>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500"/>
                                        <p:tgtEl>
                                          <p:spTgt spid="50"/>
                                        </p:tgtEl>
                                      </p:cBhvr>
                                    </p:animEffect>
                                    <p:set>
                                      <p:cBhvr>
                                        <p:cTn id="271" dur="1" fill="hold">
                                          <p:stCondLst>
                                            <p:cond delay="499"/>
                                          </p:stCondLst>
                                        </p:cTn>
                                        <p:tgtEl>
                                          <p:spTgt spid="50"/>
                                        </p:tgtEl>
                                        <p:attrNameLst>
                                          <p:attrName>style.visibility</p:attrName>
                                        </p:attrNameLst>
                                      </p:cBhvr>
                                      <p:to>
                                        <p:strVal val="hidden"/>
                                      </p:to>
                                    </p:set>
                                  </p:childTnLst>
                                </p:cTn>
                              </p:par>
                              <p:par>
                                <p:cTn id="272" presetID="10" presetClass="exit" presetSubtype="0" fill="hold" grpId="1" nodeType="withEffect">
                                  <p:stCondLst>
                                    <p:cond delay="0"/>
                                  </p:stCondLst>
                                  <p:childTnLst>
                                    <p:animEffect transition="out" filter="fade">
                                      <p:cBhvr>
                                        <p:cTn id="273" dur="500"/>
                                        <p:tgtEl>
                                          <p:spTgt spid="66"/>
                                        </p:tgtEl>
                                      </p:cBhvr>
                                    </p:animEffect>
                                    <p:set>
                                      <p:cBhvr>
                                        <p:cTn id="274" dur="1" fill="hold">
                                          <p:stCondLst>
                                            <p:cond delay="499"/>
                                          </p:stCondLst>
                                        </p:cTn>
                                        <p:tgtEl>
                                          <p:spTgt spid="6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87"/>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22" presetClass="entr" presetSubtype="4" fill="hold" grpId="0" nodeType="clickEffect">
                                  <p:stCondLst>
                                    <p:cond delay="0"/>
                                  </p:stCondLst>
                                  <p:childTnLst>
                                    <p:set>
                                      <p:cBhvr>
                                        <p:cTn id="282" dur="1" fill="hold">
                                          <p:stCondLst>
                                            <p:cond delay="0"/>
                                          </p:stCondLst>
                                        </p:cTn>
                                        <p:tgtEl>
                                          <p:spTgt spid="90"/>
                                        </p:tgtEl>
                                        <p:attrNameLst>
                                          <p:attrName>style.visibility</p:attrName>
                                        </p:attrNameLst>
                                      </p:cBhvr>
                                      <p:to>
                                        <p:strVal val="visible"/>
                                      </p:to>
                                    </p:set>
                                    <p:animEffect transition="in" filter="wipe(down)">
                                      <p:cBhvr>
                                        <p:cTn id="283" dur="500"/>
                                        <p:tgtEl>
                                          <p:spTgt spid="90"/>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 grpId="0" uiExpand="1" build="p" animBg="1"/>
      <p:bldP spid="10" grpId="0"/>
      <p:bldP spid="14" grpId="0"/>
      <p:bldP spid="3" grpId="0" animBg="1"/>
      <p:bldP spid="19" grpId="0"/>
      <p:bldP spid="20" grpId="0" animBg="1"/>
      <p:bldP spid="20" grpId="1" animBg="1"/>
      <p:bldP spid="21" grpId="0" animBg="1"/>
      <p:bldP spid="21" grpId="1" animBg="1"/>
      <p:bldP spid="23" grpId="0" animBg="1"/>
      <p:bldP spid="23" grpId="1" animBg="1"/>
      <p:bldP spid="23" grpId="2" animBg="1"/>
      <p:bldP spid="24" grpId="0" animBg="1"/>
      <p:bldP spid="24" grpId="1" animBg="1"/>
      <p:bldP spid="27" grpId="0" animBg="1"/>
      <p:bldP spid="27" grpId="1" animBg="1"/>
      <p:bldP spid="32" grpId="0" animBg="1"/>
      <p:bldP spid="50" grpId="0"/>
      <p:bldP spid="50" grpId="1"/>
      <p:bldP spid="51" grpId="0"/>
      <p:bldP spid="51" grpId="1"/>
      <p:bldP spid="66" grpId="0"/>
      <p:bldP spid="66" grpId="1"/>
      <p:bldP spid="87" grpId="0"/>
      <p:bldP spid="90" grpId="0" animBg="1"/>
      <p:bldP spid="90" grpId="1" animBg="1"/>
      <p:bldP spid="92" grpId="0" animBg="1"/>
      <p:bldP spid="92" grpId="1" animBg="1"/>
      <p:bldP spid="92" grpId="2" animBg="1"/>
      <p:bldP spid="93" grpId="0" animBg="1"/>
      <p:bldP spid="93" grpId="1" animBg="1"/>
      <p:bldP spid="29" grpId="0" animBg="1"/>
      <p:bldP spid="29" grpId="1" animBg="1"/>
      <p:bldP spid="68" grpId="0" animBg="1"/>
      <p:bldP spid="68" grpId="1" animBg="1"/>
      <p:bldP spid="64" grpId="0" animBg="1"/>
      <p:bldP spid="6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21B3-FA44-4940-BBC7-055B1C7733C8}"/>
              </a:ext>
            </a:extLst>
          </p:cNvPr>
          <p:cNvSpPr>
            <a:spLocks noGrp="1"/>
          </p:cNvSpPr>
          <p:nvPr>
            <p:ph type="title"/>
          </p:nvPr>
        </p:nvSpPr>
        <p:spPr/>
        <p:txBody>
          <a:bodyPr/>
          <a:lstStyle/>
          <a:p>
            <a:r>
              <a:rPr lang="en-US" dirty="0">
                <a:latin typeface="Comic Sans MS" panose="030F0702030302020204" pitchFamily="66" charset="0"/>
              </a:rPr>
              <a:t>Meet Our Team</a:t>
            </a:r>
          </a:p>
        </p:txBody>
      </p:sp>
      <p:grpSp>
        <p:nvGrpSpPr>
          <p:cNvPr id="6" name="Group 5">
            <a:extLst>
              <a:ext uri="{FF2B5EF4-FFF2-40B4-BE49-F238E27FC236}">
                <a16:creationId xmlns:a16="http://schemas.microsoft.com/office/drawing/2014/main" id="{AC763CD6-DDB1-4BCA-A98E-F2B45AFF901F}"/>
              </a:ext>
            </a:extLst>
          </p:cNvPr>
          <p:cNvGrpSpPr/>
          <p:nvPr/>
        </p:nvGrpSpPr>
        <p:grpSpPr>
          <a:xfrm>
            <a:off x="597519" y="1169261"/>
            <a:ext cx="2150109" cy="2467767"/>
            <a:chOff x="419604" y="1094785"/>
            <a:chExt cx="2150109" cy="2467767"/>
          </a:xfrm>
        </p:grpSpPr>
        <p:pic>
          <p:nvPicPr>
            <p:cNvPr id="4" name="Picture 3">
              <a:extLst>
                <a:ext uri="{FF2B5EF4-FFF2-40B4-BE49-F238E27FC236}">
                  <a16:creationId xmlns:a16="http://schemas.microsoft.com/office/drawing/2014/main" id="{432D50A5-34CE-45C4-8F9D-8DDBD826958C}"/>
                </a:ext>
              </a:extLst>
            </p:cNvPr>
            <p:cNvPicPr>
              <a:picLocks noChangeAspect="1"/>
            </p:cNvPicPr>
            <p:nvPr/>
          </p:nvPicPr>
          <p:blipFill rotWithShape="1">
            <a:blip r:embed="rId2"/>
            <a:srcRect l="5773" r="6171"/>
            <a:stretch/>
          </p:blipFill>
          <p:spPr>
            <a:xfrm>
              <a:off x="543733" y="1094785"/>
              <a:ext cx="1893288" cy="2082312"/>
            </a:xfrm>
            <a:prstGeom prst="rect">
              <a:avLst/>
            </a:prstGeom>
          </p:spPr>
        </p:pic>
        <p:sp>
          <p:nvSpPr>
            <p:cNvPr id="20" name="TextBox 19">
              <a:extLst>
                <a:ext uri="{FF2B5EF4-FFF2-40B4-BE49-F238E27FC236}">
                  <a16:creationId xmlns:a16="http://schemas.microsoft.com/office/drawing/2014/main" id="{8BCFAF71-A11C-45DB-9701-3E22AE26C5C0}"/>
                </a:ext>
              </a:extLst>
            </p:cNvPr>
            <p:cNvSpPr txBox="1"/>
            <p:nvPr/>
          </p:nvSpPr>
          <p:spPr>
            <a:xfrm>
              <a:off x="419604" y="3193220"/>
              <a:ext cx="2150109" cy="369332"/>
            </a:xfrm>
            <a:prstGeom prst="rect">
              <a:avLst/>
            </a:prstGeom>
            <a:noFill/>
          </p:spPr>
          <p:txBody>
            <a:bodyPr wrap="square">
              <a:spAutoFit/>
            </a:bodyPr>
            <a:lstStyle/>
            <a:p>
              <a:pPr algn="ctr"/>
              <a:r>
                <a:rPr lang="en-US" dirty="0">
                  <a:latin typeface="Comic Sans MS" panose="030F0702030302020204" pitchFamily="66" charset="0"/>
                </a:rPr>
                <a:t>Carey Nachenberg</a:t>
              </a:r>
            </a:p>
          </p:txBody>
        </p:sp>
      </p:grpSp>
      <p:grpSp>
        <p:nvGrpSpPr>
          <p:cNvPr id="10" name="Group 9">
            <a:extLst>
              <a:ext uri="{FF2B5EF4-FFF2-40B4-BE49-F238E27FC236}">
                <a16:creationId xmlns:a16="http://schemas.microsoft.com/office/drawing/2014/main" id="{5FC201B6-D6D4-4FD6-B042-8595DC8D8D6C}"/>
              </a:ext>
            </a:extLst>
          </p:cNvPr>
          <p:cNvGrpSpPr/>
          <p:nvPr/>
        </p:nvGrpSpPr>
        <p:grpSpPr>
          <a:xfrm>
            <a:off x="4270258" y="1122016"/>
            <a:ext cx="3369005" cy="2704625"/>
            <a:chOff x="3937341" y="3981497"/>
            <a:chExt cx="3369005" cy="2704625"/>
          </a:xfrm>
        </p:grpSpPr>
        <p:sp>
          <p:nvSpPr>
            <p:cNvPr id="29" name="TextBox 28">
              <a:extLst>
                <a:ext uri="{FF2B5EF4-FFF2-40B4-BE49-F238E27FC236}">
                  <a16:creationId xmlns:a16="http://schemas.microsoft.com/office/drawing/2014/main" id="{F2754101-AAD3-4CFA-A0FF-FDCB013D916C}"/>
                </a:ext>
              </a:extLst>
            </p:cNvPr>
            <p:cNvSpPr txBox="1"/>
            <p:nvPr/>
          </p:nvSpPr>
          <p:spPr>
            <a:xfrm>
              <a:off x="3937341" y="6039791"/>
              <a:ext cx="3369005" cy="646331"/>
            </a:xfrm>
            <a:prstGeom prst="rect">
              <a:avLst/>
            </a:prstGeom>
            <a:noFill/>
          </p:spPr>
          <p:txBody>
            <a:bodyPr wrap="square">
              <a:spAutoFit/>
            </a:bodyPr>
            <a:lstStyle/>
            <a:p>
              <a:pPr algn="ctr"/>
              <a:r>
                <a:rPr lang="en-US" dirty="0">
                  <a:latin typeface="Comic Sans MS" panose="030F0702030302020204" pitchFamily="66" charset="0"/>
                </a:rPr>
                <a:t>Andrey </a:t>
              </a:r>
              <a:r>
                <a:rPr lang="en-US" dirty="0" err="1">
                  <a:latin typeface="Comic Sans MS" panose="030F0702030302020204" pitchFamily="66" charset="0"/>
                </a:rPr>
                <a:t>Storozhenko</a:t>
              </a:r>
              <a:endParaRPr lang="en-US" dirty="0">
                <a:latin typeface="Comic Sans MS" panose="030F0702030302020204" pitchFamily="66" charset="0"/>
              </a:endParaRPr>
            </a:p>
            <a:p>
              <a:pPr algn="ctr"/>
              <a:r>
                <a:rPr lang="en-US" dirty="0">
                  <a:latin typeface="Comic Sans MS" panose="030F0702030302020204" pitchFamily="66" charset="0"/>
                </a:rPr>
                <a:t>Discussions 1D and 1G</a:t>
              </a:r>
            </a:p>
          </p:txBody>
        </p:sp>
        <p:pic>
          <p:nvPicPr>
            <p:cNvPr id="30" name="Picture 29">
              <a:extLst>
                <a:ext uri="{FF2B5EF4-FFF2-40B4-BE49-F238E27FC236}">
                  <a16:creationId xmlns:a16="http://schemas.microsoft.com/office/drawing/2014/main" id="{61AB7B08-54DC-432D-86AA-6D16ECEDF000}"/>
                </a:ext>
              </a:extLst>
            </p:cNvPr>
            <p:cNvPicPr>
              <a:picLocks noChangeAspect="1"/>
            </p:cNvPicPr>
            <p:nvPr/>
          </p:nvPicPr>
          <p:blipFill>
            <a:blip r:embed="rId3">
              <a:extLst>
                <a:ext uri="{28A0092B-C50C-407E-A947-70E740481C1C}">
                  <a14:useLocalDpi xmlns:a14="http://schemas.microsoft.com/office/drawing/2010/main" val="0"/>
                </a:ext>
              </a:extLst>
            </a:blip>
            <a:srcRect t="6372" b="6372"/>
            <a:stretch/>
          </p:blipFill>
          <p:spPr>
            <a:xfrm>
              <a:off x="4743813" y="3981497"/>
              <a:ext cx="1756059" cy="2045210"/>
            </a:xfrm>
            <a:prstGeom prst="rect">
              <a:avLst/>
            </a:prstGeom>
          </p:spPr>
        </p:pic>
      </p:grpSp>
      <p:grpSp>
        <p:nvGrpSpPr>
          <p:cNvPr id="7" name="Group 6">
            <a:extLst>
              <a:ext uri="{FF2B5EF4-FFF2-40B4-BE49-F238E27FC236}">
                <a16:creationId xmlns:a16="http://schemas.microsoft.com/office/drawing/2014/main" id="{E5C01341-23B9-4AAB-8419-2E9F47C0E7DC}"/>
              </a:ext>
            </a:extLst>
          </p:cNvPr>
          <p:cNvGrpSpPr/>
          <p:nvPr/>
        </p:nvGrpSpPr>
        <p:grpSpPr>
          <a:xfrm>
            <a:off x="8187880" y="1169261"/>
            <a:ext cx="3369005" cy="2657380"/>
            <a:chOff x="8187880" y="1169261"/>
            <a:chExt cx="3369005" cy="2657380"/>
          </a:xfrm>
        </p:grpSpPr>
        <p:sp>
          <p:nvSpPr>
            <p:cNvPr id="21" name="TextBox 20">
              <a:extLst>
                <a:ext uri="{FF2B5EF4-FFF2-40B4-BE49-F238E27FC236}">
                  <a16:creationId xmlns:a16="http://schemas.microsoft.com/office/drawing/2014/main" id="{3441964D-106F-4836-A8D4-B51A437CAF34}"/>
                </a:ext>
              </a:extLst>
            </p:cNvPr>
            <p:cNvSpPr txBox="1"/>
            <p:nvPr/>
          </p:nvSpPr>
          <p:spPr>
            <a:xfrm>
              <a:off x="8187880" y="3180310"/>
              <a:ext cx="3369005" cy="646331"/>
            </a:xfrm>
            <a:prstGeom prst="rect">
              <a:avLst/>
            </a:prstGeom>
            <a:noFill/>
          </p:spPr>
          <p:txBody>
            <a:bodyPr wrap="square">
              <a:spAutoFit/>
            </a:bodyPr>
            <a:lstStyle/>
            <a:p>
              <a:pPr algn="ctr"/>
              <a:r>
                <a:rPr lang="en-US" dirty="0">
                  <a:latin typeface="Comic Sans MS" panose="030F0702030302020204" pitchFamily="66" charset="0"/>
                </a:rPr>
                <a:t>Bonnie Liu</a:t>
              </a:r>
            </a:p>
            <a:p>
              <a:pPr algn="ctr"/>
              <a:r>
                <a:rPr lang="en-US" dirty="0">
                  <a:latin typeface="Comic Sans MS" panose="030F0702030302020204" pitchFamily="66" charset="0"/>
                </a:rPr>
                <a:t>Discussions 1B and 1H</a:t>
              </a:r>
            </a:p>
          </p:txBody>
        </p:sp>
        <p:pic>
          <p:nvPicPr>
            <p:cNvPr id="22" name="Picture 21">
              <a:extLst>
                <a:ext uri="{FF2B5EF4-FFF2-40B4-BE49-F238E27FC236}">
                  <a16:creationId xmlns:a16="http://schemas.microsoft.com/office/drawing/2014/main" id="{3F54EC23-ADE7-4360-8CC6-356BCD4C2C1D}"/>
                </a:ext>
              </a:extLst>
            </p:cNvPr>
            <p:cNvPicPr>
              <a:picLocks noChangeAspect="1"/>
            </p:cNvPicPr>
            <p:nvPr/>
          </p:nvPicPr>
          <p:blipFill rotWithShape="1">
            <a:blip r:embed="rId4">
              <a:extLst>
                <a:ext uri="{28A0092B-C50C-407E-A947-70E740481C1C}">
                  <a14:useLocalDpi xmlns:a14="http://schemas.microsoft.com/office/drawing/2010/main" val="0"/>
                </a:ext>
              </a:extLst>
            </a:blip>
            <a:srcRect l="19297" r="19297"/>
            <a:stretch/>
          </p:blipFill>
          <p:spPr>
            <a:xfrm>
              <a:off x="8952055" y="1169261"/>
              <a:ext cx="1808674" cy="1963804"/>
            </a:xfrm>
            <a:prstGeom prst="rect">
              <a:avLst/>
            </a:prstGeom>
          </p:spPr>
        </p:pic>
      </p:grpSp>
      <p:grpSp>
        <p:nvGrpSpPr>
          <p:cNvPr id="8" name="Group 7">
            <a:extLst>
              <a:ext uri="{FF2B5EF4-FFF2-40B4-BE49-F238E27FC236}">
                <a16:creationId xmlns:a16="http://schemas.microsoft.com/office/drawing/2014/main" id="{0C65F39E-264B-44EA-BEE2-EDA945C867D0}"/>
              </a:ext>
            </a:extLst>
          </p:cNvPr>
          <p:cNvGrpSpPr/>
          <p:nvPr/>
        </p:nvGrpSpPr>
        <p:grpSpPr>
          <a:xfrm>
            <a:off x="4336055" y="4010558"/>
            <a:ext cx="3369005" cy="2773005"/>
            <a:chOff x="3903786" y="1096914"/>
            <a:chExt cx="3369005" cy="2773005"/>
          </a:xfrm>
        </p:grpSpPr>
        <p:pic>
          <p:nvPicPr>
            <p:cNvPr id="5" name="Picture 4" descr="A person wearing glasses and smiling at the camera&#10;&#10;Description automatically generated">
              <a:extLst>
                <a:ext uri="{FF2B5EF4-FFF2-40B4-BE49-F238E27FC236}">
                  <a16:creationId xmlns:a16="http://schemas.microsoft.com/office/drawing/2014/main" id="{7905D097-6956-4D10-873E-11E96FA0CB4F}"/>
                </a:ext>
              </a:extLst>
            </p:cNvPr>
            <p:cNvPicPr>
              <a:picLocks noChangeAspect="1"/>
            </p:cNvPicPr>
            <p:nvPr/>
          </p:nvPicPr>
          <p:blipFill rotWithShape="1">
            <a:blip r:embed="rId5">
              <a:extLst>
                <a:ext uri="{28A0092B-C50C-407E-A947-70E740481C1C}">
                  <a14:useLocalDpi xmlns:a14="http://schemas.microsoft.com/office/drawing/2010/main" val="0"/>
                </a:ext>
              </a:extLst>
            </a:blip>
            <a:srcRect l="8260" r="8260"/>
            <a:stretch/>
          </p:blipFill>
          <p:spPr>
            <a:xfrm>
              <a:off x="4703451" y="1096914"/>
              <a:ext cx="1697070" cy="2032907"/>
            </a:xfrm>
            <a:prstGeom prst="rect">
              <a:avLst/>
            </a:prstGeom>
          </p:spPr>
        </p:pic>
        <p:sp>
          <p:nvSpPr>
            <p:cNvPr id="23" name="TextBox 22">
              <a:extLst>
                <a:ext uri="{FF2B5EF4-FFF2-40B4-BE49-F238E27FC236}">
                  <a16:creationId xmlns:a16="http://schemas.microsoft.com/office/drawing/2014/main" id="{0830DEEE-3650-4909-B0DE-042ED8B14130}"/>
                </a:ext>
              </a:extLst>
            </p:cNvPr>
            <p:cNvSpPr txBox="1"/>
            <p:nvPr/>
          </p:nvSpPr>
          <p:spPr>
            <a:xfrm>
              <a:off x="3903786" y="3223588"/>
              <a:ext cx="3369005" cy="646331"/>
            </a:xfrm>
            <a:prstGeom prst="rect">
              <a:avLst/>
            </a:prstGeom>
            <a:noFill/>
          </p:spPr>
          <p:txBody>
            <a:bodyPr wrap="square">
              <a:spAutoFit/>
            </a:bodyPr>
            <a:lstStyle/>
            <a:p>
              <a:pPr algn="ctr"/>
              <a:r>
                <a:rPr lang="en-US" dirty="0">
                  <a:latin typeface="Comic Sans MS" panose="030F0702030302020204" pitchFamily="66" charset="0"/>
                </a:rPr>
                <a:t>Brian Wang</a:t>
              </a:r>
            </a:p>
            <a:p>
              <a:pPr algn="ctr"/>
              <a:r>
                <a:rPr lang="en-US" dirty="0">
                  <a:latin typeface="Comic Sans MS" panose="030F0702030302020204" pitchFamily="66" charset="0"/>
                </a:rPr>
                <a:t>Discussions 1C and 1F</a:t>
              </a:r>
            </a:p>
          </p:txBody>
        </p:sp>
      </p:grpSp>
      <p:grpSp>
        <p:nvGrpSpPr>
          <p:cNvPr id="12" name="Group 11">
            <a:extLst>
              <a:ext uri="{FF2B5EF4-FFF2-40B4-BE49-F238E27FC236}">
                <a16:creationId xmlns:a16="http://schemas.microsoft.com/office/drawing/2014/main" id="{5AC35315-F55D-4666-8727-09F06A1AD33C}"/>
              </a:ext>
            </a:extLst>
          </p:cNvPr>
          <p:cNvGrpSpPr/>
          <p:nvPr/>
        </p:nvGrpSpPr>
        <p:grpSpPr>
          <a:xfrm>
            <a:off x="8187878" y="4010557"/>
            <a:ext cx="3369005" cy="2694079"/>
            <a:chOff x="8187878" y="4010557"/>
            <a:chExt cx="3369005" cy="2694079"/>
          </a:xfrm>
        </p:grpSpPr>
        <p:sp>
          <p:nvSpPr>
            <p:cNvPr id="9" name="TextBox 8">
              <a:extLst>
                <a:ext uri="{FF2B5EF4-FFF2-40B4-BE49-F238E27FC236}">
                  <a16:creationId xmlns:a16="http://schemas.microsoft.com/office/drawing/2014/main" id="{DB6CC954-D0D2-43E5-AD34-514F74B294FC}"/>
                </a:ext>
              </a:extLst>
            </p:cNvPr>
            <p:cNvSpPr txBox="1"/>
            <p:nvPr/>
          </p:nvSpPr>
          <p:spPr>
            <a:xfrm>
              <a:off x="8187878" y="6058305"/>
              <a:ext cx="3369005" cy="646331"/>
            </a:xfrm>
            <a:prstGeom prst="rect">
              <a:avLst/>
            </a:prstGeom>
            <a:noFill/>
          </p:spPr>
          <p:txBody>
            <a:bodyPr wrap="square">
              <a:spAutoFit/>
            </a:bodyPr>
            <a:lstStyle/>
            <a:p>
              <a:pPr algn="ctr"/>
              <a:r>
                <a:rPr lang="en-US" dirty="0">
                  <a:latin typeface="Comic Sans MS" panose="030F0702030302020204" pitchFamily="66" charset="0"/>
                </a:rPr>
                <a:t>Justin Cui</a:t>
              </a:r>
            </a:p>
            <a:p>
              <a:pPr algn="ctr"/>
              <a:r>
                <a:rPr lang="en-US" dirty="0">
                  <a:latin typeface="Comic Sans MS" panose="030F0702030302020204" pitchFamily="66" charset="0"/>
                </a:rPr>
                <a:t>Discussions 1A and 1E</a:t>
              </a:r>
            </a:p>
          </p:txBody>
        </p:sp>
        <p:pic>
          <p:nvPicPr>
            <p:cNvPr id="11" name="Picture 10">
              <a:extLst>
                <a:ext uri="{FF2B5EF4-FFF2-40B4-BE49-F238E27FC236}">
                  <a16:creationId xmlns:a16="http://schemas.microsoft.com/office/drawing/2014/main" id="{5C6F543C-FB95-410A-B2E3-20FD7F8AAF9E}"/>
                </a:ext>
              </a:extLst>
            </p:cNvPr>
            <p:cNvPicPr>
              <a:picLocks noChangeAspect="1"/>
            </p:cNvPicPr>
            <p:nvPr/>
          </p:nvPicPr>
          <p:blipFill rotWithShape="1">
            <a:blip r:embed="rId6">
              <a:extLst>
                <a:ext uri="{28A0092B-C50C-407E-A947-70E740481C1C}">
                  <a14:useLocalDpi xmlns:a14="http://schemas.microsoft.com/office/drawing/2010/main" val="0"/>
                </a:ext>
              </a:extLst>
            </a:blip>
            <a:srcRect l="5515" r="5515"/>
            <a:stretch/>
          </p:blipFill>
          <p:spPr>
            <a:xfrm>
              <a:off x="8952054" y="4010557"/>
              <a:ext cx="1808676" cy="2032907"/>
            </a:xfrm>
            <a:prstGeom prst="rect">
              <a:avLst/>
            </a:prstGeom>
          </p:spPr>
        </p:pic>
      </p:grpSp>
    </p:spTree>
    <p:extLst>
      <p:ext uri="{BB962C8B-B14F-4D97-AF65-F5344CB8AC3E}">
        <p14:creationId xmlns:p14="http://schemas.microsoft.com/office/powerpoint/2010/main" val="104390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07845"/>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We'll Deep Dive Into Three Languages</a:t>
            </a:r>
            <a:endParaRPr lang="en-US" sz="4000" dirty="0">
              <a:solidFill>
                <a:srgbClr val="FF0000"/>
              </a:solidFill>
              <a:latin typeface="Corbel" panose="020B0503020204020204" pitchFamily="34" charset="0"/>
            </a:endParaRPr>
          </a:p>
        </p:txBody>
      </p:sp>
      <p:sp>
        <p:nvSpPr>
          <p:cNvPr id="7" name="TextBox 6">
            <a:extLst>
              <a:ext uri="{FF2B5EF4-FFF2-40B4-BE49-F238E27FC236}">
                <a16:creationId xmlns:a16="http://schemas.microsoft.com/office/drawing/2014/main" id="{1D8B9DCE-3AEC-4BB5-9939-926F0117B292}"/>
              </a:ext>
            </a:extLst>
          </p:cNvPr>
          <p:cNvSpPr txBox="1"/>
          <p:nvPr/>
        </p:nvSpPr>
        <p:spPr>
          <a:xfrm>
            <a:off x="2685591" y="850489"/>
            <a:ext cx="6897679" cy="830997"/>
          </a:xfrm>
          <a:prstGeom prst="rect">
            <a:avLst/>
          </a:prstGeom>
          <a:noFill/>
        </p:spPr>
        <p:txBody>
          <a:bodyPr wrap="square" rtlCol="0">
            <a:spAutoFit/>
          </a:bodyPr>
          <a:lstStyle/>
          <a:p>
            <a:pPr algn="ctr"/>
            <a:r>
              <a:rPr lang="en-US" sz="2400" dirty="0"/>
              <a:t>Of the thousands of languages, this quarter we'll deep-dive into </a:t>
            </a:r>
            <a:r>
              <a:rPr lang="en-US" sz="2400" dirty="0">
                <a:solidFill>
                  <a:srgbClr val="FF0000"/>
                </a:solidFill>
              </a:rPr>
              <a:t>Haskell</a:t>
            </a:r>
            <a:r>
              <a:rPr lang="en-US" sz="2400" dirty="0"/>
              <a:t>, </a:t>
            </a:r>
            <a:r>
              <a:rPr lang="en-US" sz="2400" dirty="0">
                <a:solidFill>
                  <a:srgbClr val="00B050"/>
                </a:solidFill>
              </a:rPr>
              <a:t>Prolog</a:t>
            </a:r>
            <a:r>
              <a:rPr lang="en-US" sz="2400" dirty="0"/>
              <a:t>, and </a:t>
            </a:r>
            <a:r>
              <a:rPr lang="en-US" sz="2400" dirty="0">
                <a:solidFill>
                  <a:srgbClr val="0070C0"/>
                </a:solidFill>
              </a:rPr>
              <a:t>Python</a:t>
            </a:r>
            <a:r>
              <a:rPr lang="en-US" sz="2400" dirty="0"/>
              <a:t>.</a:t>
            </a:r>
          </a:p>
        </p:txBody>
      </p:sp>
      <p:pic>
        <p:nvPicPr>
          <p:cNvPr id="13" name="Picture 12" descr="A picture containing person&#10;&#10;Description automatically generated">
            <a:extLst>
              <a:ext uri="{FF2B5EF4-FFF2-40B4-BE49-F238E27FC236}">
                <a16:creationId xmlns:a16="http://schemas.microsoft.com/office/drawing/2014/main" id="{60B31CAD-9B90-4D47-9D6E-FB2F5A30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396" y="1797459"/>
            <a:ext cx="1995207" cy="1069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30E73D4A-9432-4840-BC38-63E3EBD0FA37}"/>
              </a:ext>
            </a:extLst>
          </p:cNvPr>
          <p:cNvSpPr txBox="1"/>
          <p:nvPr/>
        </p:nvSpPr>
        <p:spPr>
          <a:xfrm>
            <a:off x="1049532" y="3253919"/>
            <a:ext cx="10169798" cy="830997"/>
          </a:xfrm>
          <a:prstGeom prst="rect">
            <a:avLst/>
          </a:prstGeom>
          <a:noFill/>
        </p:spPr>
        <p:txBody>
          <a:bodyPr wrap="square" rtlCol="0">
            <a:spAutoFit/>
          </a:bodyPr>
          <a:lstStyle/>
          <a:p>
            <a:pPr algn="ctr"/>
            <a:r>
              <a:rPr lang="en-US" sz="2400" dirty="0"/>
              <a:t>While you're familiar with </a:t>
            </a:r>
            <a:r>
              <a:rPr lang="en-US" sz="2400" dirty="0">
                <a:solidFill>
                  <a:srgbClr val="7030A0"/>
                </a:solidFill>
              </a:rPr>
              <a:t>imperative programming </a:t>
            </a:r>
            <a:r>
              <a:rPr lang="en-US" sz="2400" dirty="0"/>
              <a:t>and </a:t>
            </a:r>
            <a:r>
              <a:rPr lang="en-US" sz="2400" dirty="0">
                <a:solidFill>
                  <a:schemeClr val="accent4">
                    <a:lumMod val="50000"/>
                  </a:schemeClr>
                </a:solidFill>
              </a:rPr>
              <a:t>OOP</a:t>
            </a:r>
            <a:r>
              <a:rPr lang="en-US" sz="2400" dirty="0"/>
              <a:t> (via C++), we need to introduce you to the other major language paradigms.</a:t>
            </a:r>
          </a:p>
        </p:txBody>
      </p:sp>
      <p:sp>
        <p:nvSpPr>
          <p:cNvPr id="15" name="TextBox 14">
            <a:extLst>
              <a:ext uri="{FF2B5EF4-FFF2-40B4-BE49-F238E27FC236}">
                <a16:creationId xmlns:a16="http://schemas.microsoft.com/office/drawing/2014/main" id="{006D357C-E71A-4B86-A2D2-61D69058BAE8}"/>
              </a:ext>
            </a:extLst>
          </p:cNvPr>
          <p:cNvSpPr txBox="1"/>
          <p:nvPr/>
        </p:nvSpPr>
        <p:spPr>
          <a:xfrm>
            <a:off x="1049532" y="4445034"/>
            <a:ext cx="10169798" cy="461665"/>
          </a:xfrm>
          <a:prstGeom prst="rect">
            <a:avLst/>
          </a:prstGeom>
          <a:noFill/>
        </p:spPr>
        <p:txBody>
          <a:bodyPr wrap="square" rtlCol="0">
            <a:spAutoFit/>
          </a:bodyPr>
          <a:lstStyle/>
          <a:p>
            <a:pPr algn="ctr"/>
            <a:r>
              <a:rPr lang="en-US" sz="2400" dirty="0">
                <a:solidFill>
                  <a:srgbClr val="FF0000"/>
                </a:solidFill>
              </a:rPr>
              <a:t>Haskell</a:t>
            </a:r>
            <a:r>
              <a:rPr lang="en-US" sz="2400" dirty="0"/>
              <a:t> is one of the simplest and easiest-to-grok </a:t>
            </a:r>
            <a:r>
              <a:rPr lang="en-US" sz="2400" dirty="0">
                <a:solidFill>
                  <a:srgbClr val="FF0000"/>
                </a:solidFill>
              </a:rPr>
              <a:t>functional languages</a:t>
            </a:r>
            <a:r>
              <a:rPr lang="en-US" sz="2400" dirty="0"/>
              <a:t>.</a:t>
            </a:r>
          </a:p>
        </p:txBody>
      </p:sp>
      <p:sp>
        <p:nvSpPr>
          <p:cNvPr id="16" name="TextBox 15">
            <a:extLst>
              <a:ext uri="{FF2B5EF4-FFF2-40B4-BE49-F238E27FC236}">
                <a16:creationId xmlns:a16="http://schemas.microsoft.com/office/drawing/2014/main" id="{278FE842-9E09-492D-A571-17491F89FCFD}"/>
              </a:ext>
            </a:extLst>
          </p:cNvPr>
          <p:cNvSpPr txBox="1"/>
          <p:nvPr/>
        </p:nvSpPr>
        <p:spPr>
          <a:xfrm>
            <a:off x="1049532" y="4906699"/>
            <a:ext cx="10169798" cy="461665"/>
          </a:xfrm>
          <a:prstGeom prst="rect">
            <a:avLst/>
          </a:prstGeom>
          <a:noFill/>
        </p:spPr>
        <p:txBody>
          <a:bodyPr wrap="square" rtlCol="0">
            <a:spAutoFit/>
          </a:bodyPr>
          <a:lstStyle/>
          <a:p>
            <a:pPr algn="ctr"/>
            <a:r>
              <a:rPr lang="en-US" sz="2400" dirty="0">
                <a:solidFill>
                  <a:srgbClr val="00B050"/>
                </a:solidFill>
              </a:rPr>
              <a:t>Prolog</a:t>
            </a:r>
            <a:r>
              <a:rPr lang="en-US" sz="2400" dirty="0"/>
              <a:t> is one of the few examples of </a:t>
            </a:r>
            <a:r>
              <a:rPr lang="en-US" sz="2400" dirty="0">
                <a:solidFill>
                  <a:srgbClr val="00B050"/>
                </a:solidFill>
              </a:rPr>
              <a:t>logic languages</a:t>
            </a:r>
            <a:r>
              <a:rPr lang="en-US" sz="2400" dirty="0"/>
              <a:t>.</a:t>
            </a:r>
          </a:p>
        </p:txBody>
      </p:sp>
      <p:sp>
        <p:nvSpPr>
          <p:cNvPr id="17" name="TextBox 16">
            <a:extLst>
              <a:ext uri="{FF2B5EF4-FFF2-40B4-BE49-F238E27FC236}">
                <a16:creationId xmlns:a16="http://schemas.microsoft.com/office/drawing/2014/main" id="{6856C5FA-C900-44F8-93D6-6101F10299CF}"/>
              </a:ext>
            </a:extLst>
          </p:cNvPr>
          <p:cNvSpPr txBox="1"/>
          <p:nvPr/>
        </p:nvSpPr>
        <p:spPr>
          <a:xfrm>
            <a:off x="1092407" y="5382080"/>
            <a:ext cx="10169798" cy="461665"/>
          </a:xfrm>
          <a:prstGeom prst="rect">
            <a:avLst/>
          </a:prstGeom>
          <a:noFill/>
        </p:spPr>
        <p:txBody>
          <a:bodyPr wrap="square" rtlCol="0">
            <a:spAutoFit/>
          </a:bodyPr>
          <a:lstStyle/>
          <a:p>
            <a:pPr algn="ctr"/>
            <a:r>
              <a:rPr lang="en-US" sz="2400" dirty="0">
                <a:solidFill>
                  <a:srgbClr val="0070C0"/>
                </a:solidFill>
              </a:rPr>
              <a:t>Python</a:t>
            </a:r>
            <a:r>
              <a:rPr lang="en-US" sz="2400" dirty="0"/>
              <a:t> is a </a:t>
            </a:r>
            <a:r>
              <a:rPr lang="en-US" sz="2400" dirty="0">
                <a:solidFill>
                  <a:srgbClr val="0070C0"/>
                </a:solidFill>
              </a:rPr>
              <a:t>dynamically-typed language</a:t>
            </a:r>
            <a:r>
              <a:rPr lang="en-US" sz="2400" dirty="0"/>
              <a:t> (and its super useful).</a:t>
            </a:r>
          </a:p>
        </p:txBody>
      </p:sp>
    </p:spTree>
    <p:extLst>
      <p:ext uri="{BB962C8B-B14F-4D97-AF65-F5344CB8AC3E}">
        <p14:creationId xmlns:p14="http://schemas.microsoft.com/office/powerpoint/2010/main" val="22009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C3D3A8-B2B9-4624-B816-82585CBBD168}"/>
              </a:ext>
            </a:extLst>
          </p:cNvPr>
          <p:cNvSpPr txBox="1"/>
          <p:nvPr/>
        </p:nvSpPr>
        <p:spPr>
          <a:xfrm>
            <a:off x="2536398" y="630881"/>
            <a:ext cx="7119204" cy="1077218"/>
          </a:xfrm>
          <a:prstGeom prst="rect">
            <a:avLst/>
          </a:prstGeom>
          <a:noFill/>
        </p:spPr>
        <p:txBody>
          <a:bodyPr wrap="square" rtlCol="0">
            <a:spAutoFit/>
          </a:bodyPr>
          <a:lstStyle/>
          <a:p>
            <a:pPr algn="ctr"/>
            <a:r>
              <a:rPr lang="en-US" sz="3200" dirty="0"/>
              <a:t>Next, let's learn what it means to specify the details of a programming language!</a:t>
            </a:r>
          </a:p>
        </p:txBody>
      </p:sp>
      <p:pic>
        <p:nvPicPr>
          <p:cNvPr id="10" name="Picture 9">
            <a:extLst>
              <a:ext uri="{FF2B5EF4-FFF2-40B4-BE49-F238E27FC236}">
                <a16:creationId xmlns:a16="http://schemas.microsoft.com/office/drawing/2014/main" id="{AE6546E7-FC4D-48D6-9835-D5B697E010B3}"/>
              </a:ext>
            </a:extLst>
          </p:cNvPr>
          <p:cNvPicPr>
            <a:picLocks noChangeAspect="1"/>
          </p:cNvPicPr>
          <p:nvPr/>
        </p:nvPicPr>
        <p:blipFill>
          <a:blip r:embed="rId2"/>
          <a:stretch>
            <a:fillRect/>
          </a:stretch>
        </p:blipFill>
        <p:spPr>
          <a:xfrm flipH="1">
            <a:off x="3010158" y="2011576"/>
            <a:ext cx="6323314" cy="4215543"/>
          </a:xfrm>
          <a:prstGeom prst="rect">
            <a:avLst/>
          </a:prstGeom>
        </p:spPr>
      </p:pic>
      <p:sp>
        <p:nvSpPr>
          <p:cNvPr id="11" name="Thought Bubble: Cloud 10">
            <a:extLst>
              <a:ext uri="{FF2B5EF4-FFF2-40B4-BE49-F238E27FC236}">
                <a16:creationId xmlns:a16="http://schemas.microsoft.com/office/drawing/2014/main" id="{75E1B500-F11D-40F7-B6F1-36B3A97E9BDB}"/>
              </a:ext>
            </a:extLst>
          </p:cNvPr>
          <p:cNvSpPr/>
          <p:nvPr/>
        </p:nvSpPr>
        <p:spPr>
          <a:xfrm>
            <a:off x="8073081" y="1853118"/>
            <a:ext cx="3797643" cy="1944526"/>
          </a:xfrm>
          <a:prstGeom prst="cloudCallout">
            <a:avLst>
              <a:gd name="adj1" fmla="val -74195"/>
              <a:gd name="adj2" fmla="val 78175"/>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Ink Free" panose="03080402000500000000" pitchFamily="66" charset="0"/>
              </a:rPr>
              <a:t>How do you even do that?!</a:t>
            </a:r>
          </a:p>
        </p:txBody>
      </p:sp>
    </p:spTree>
    <p:extLst>
      <p:ext uri="{BB962C8B-B14F-4D97-AF65-F5344CB8AC3E}">
        <p14:creationId xmlns:p14="http://schemas.microsoft.com/office/powerpoint/2010/main" val="18957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BD0E580-16A1-E56F-9EE6-93C3D9B70D2E}"/>
              </a:ext>
            </a:extLst>
          </p:cNvPr>
          <p:cNvGrpSpPr/>
          <p:nvPr/>
        </p:nvGrpSpPr>
        <p:grpSpPr>
          <a:xfrm>
            <a:off x="7369254" y="3761168"/>
            <a:ext cx="5127120" cy="3052956"/>
            <a:chOff x="4040077" y="3965145"/>
            <a:chExt cx="5127120" cy="3052956"/>
          </a:xfrm>
        </p:grpSpPr>
        <p:grpSp>
          <p:nvGrpSpPr>
            <p:cNvPr id="27" name="Group 26">
              <a:extLst>
                <a:ext uri="{FF2B5EF4-FFF2-40B4-BE49-F238E27FC236}">
                  <a16:creationId xmlns:a16="http://schemas.microsoft.com/office/drawing/2014/main" id="{790E89C6-F20B-A7C6-CD53-1168FC2C4663}"/>
                </a:ext>
              </a:extLst>
            </p:cNvPr>
            <p:cNvGrpSpPr/>
            <p:nvPr/>
          </p:nvGrpSpPr>
          <p:grpSpPr>
            <a:xfrm>
              <a:off x="4040077" y="4432778"/>
              <a:ext cx="5127120" cy="2585323"/>
              <a:chOff x="4040077" y="4432778"/>
              <a:chExt cx="5127120" cy="2585323"/>
            </a:xfrm>
          </p:grpSpPr>
          <p:sp>
            <p:nvSpPr>
              <p:cNvPr id="26" name="Rectangle 25">
                <a:extLst>
                  <a:ext uri="{FF2B5EF4-FFF2-40B4-BE49-F238E27FC236}">
                    <a16:creationId xmlns:a16="http://schemas.microsoft.com/office/drawing/2014/main" id="{BB743C77-D9BF-F6E5-0086-E3EC61A5CD53}"/>
                  </a:ext>
                </a:extLst>
              </p:cNvPr>
              <p:cNvSpPr/>
              <p:nvPr/>
            </p:nvSpPr>
            <p:spPr>
              <a:xfrm>
                <a:off x="4040077" y="4432778"/>
                <a:ext cx="4629150" cy="25853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Section 1.31.5.a:  Variable Incrementation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  ...</a:t>
                </a:r>
              </a:p>
            </p:txBody>
          </p:sp>
          <p:sp>
            <p:nvSpPr>
              <p:cNvPr id="13" name="Rectangle 12">
                <a:extLst>
                  <a:ext uri="{FF2B5EF4-FFF2-40B4-BE49-F238E27FC236}">
                    <a16:creationId xmlns:a16="http://schemas.microsoft.com/office/drawing/2014/main" id="{84F9F81A-3E8B-E800-085F-4615C4347D03}"/>
                  </a:ext>
                </a:extLst>
              </p:cNvPr>
              <p:cNvSpPr/>
              <p:nvPr/>
            </p:nvSpPr>
            <p:spPr>
              <a:xfrm>
                <a:off x="4155277" y="5030433"/>
                <a:ext cx="1372997" cy="369332"/>
              </a:xfrm>
              <a:prstGeom prst="rect">
                <a:avLst/>
              </a:prstGeom>
            </p:spPr>
            <p:txBody>
              <a:bodyPr wrap="square">
                <a:spAutoFit/>
              </a:bodyPr>
              <a:lstStyle/>
              <a:p>
                <a:r>
                  <a:rPr lang="en-US" dirty="0">
                    <a:solidFill>
                      <a:srgbClr val="232629"/>
                    </a:solidFill>
                    <a:latin typeface="-apple-system"/>
                  </a:rPr>
                  <a:t>b = a</a:t>
                </a:r>
                <a:r>
                  <a:rPr lang="en-US" dirty="0">
                    <a:solidFill>
                      <a:srgbClr val="FF0000"/>
                    </a:solidFill>
                    <a:latin typeface="-apple-system"/>
                  </a:rPr>
                  <a:t>++</a:t>
                </a:r>
                <a:r>
                  <a:rPr lang="en-US" dirty="0">
                    <a:solidFill>
                      <a:srgbClr val="232629"/>
                    </a:solidFill>
                    <a:latin typeface="-apple-system"/>
                  </a:rPr>
                  <a:t>;</a:t>
                </a:r>
                <a:endParaRPr lang="en-US" dirty="0"/>
              </a:p>
            </p:txBody>
          </p:sp>
          <p:sp>
            <p:nvSpPr>
              <p:cNvPr id="15" name="Rectangle 14">
                <a:extLst>
                  <a:ext uri="{FF2B5EF4-FFF2-40B4-BE49-F238E27FC236}">
                    <a16:creationId xmlns:a16="http://schemas.microsoft.com/office/drawing/2014/main" id="{B21F41FB-29DB-B133-FEE2-7B66EF3057E2}"/>
                  </a:ext>
                </a:extLst>
              </p:cNvPr>
              <p:cNvSpPr/>
              <p:nvPr/>
            </p:nvSpPr>
            <p:spPr>
              <a:xfrm>
                <a:off x="5438145" y="5030433"/>
                <a:ext cx="3729052" cy="646331"/>
              </a:xfrm>
              <a:prstGeom prst="rect">
                <a:avLst/>
              </a:prstGeom>
            </p:spPr>
            <p:txBody>
              <a:bodyPr wrap="square">
                <a:spAutoFit/>
              </a:bodyPr>
              <a:lstStyle/>
              <a:p>
                <a:r>
                  <a:rPr lang="en-US" dirty="0">
                    <a:solidFill>
                      <a:srgbClr val="232629"/>
                    </a:solidFill>
                    <a:latin typeface="-apple-system"/>
                  </a:rPr>
                  <a:t>1. Copy the value of a into b</a:t>
                </a:r>
              </a:p>
              <a:p>
                <a:r>
                  <a:rPr lang="en-US" dirty="0">
                    <a:solidFill>
                      <a:srgbClr val="232629"/>
                    </a:solidFill>
                    <a:latin typeface="-apple-system"/>
                  </a:rPr>
                  <a:t>2. Set a’s value equal to a+1</a:t>
                </a:r>
              </a:p>
            </p:txBody>
          </p:sp>
          <p:sp>
            <p:nvSpPr>
              <p:cNvPr id="16" name="Rectangle 15">
                <a:extLst>
                  <a:ext uri="{FF2B5EF4-FFF2-40B4-BE49-F238E27FC236}">
                    <a16:creationId xmlns:a16="http://schemas.microsoft.com/office/drawing/2014/main" id="{0A42CC62-6DEE-6597-71CC-CD3E93285943}"/>
                  </a:ext>
                </a:extLst>
              </p:cNvPr>
              <p:cNvSpPr/>
              <p:nvPr/>
            </p:nvSpPr>
            <p:spPr>
              <a:xfrm>
                <a:off x="4155277" y="5741472"/>
                <a:ext cx="1372997" cy="369332"/>
              </a:xfrm>
              <a:prstGeom prst="rect">
                <a:avLst/>
              </a:prstGeom>
            </p:spPr>
            <p:txBody>
              <a:bodyPr wrap="square">
                <a:spAutoFit/>
              </a:bodyPr>
              <a:lstStyle/>
              <a:p>
                <a:r>
                  <a:rPr lang="en-US" dirty="0">
                    <a:solidFill>
                      <a:srgbClr val="232629"/>
                    </a:solidFill>
                    <a:latin typeface="-apple-system"/>
                  </a:rPr>
                  <a:t>b = </a:t>
                </a:r>
                <a:r>
                  <a:rPr lang="en-US" dirty="0">
                    <a:solidFill>
                      <a:srgbClr val="149902"/>
                    </a:solidFill>
                    <a:latin typeface="-apple-system"/>
                  </a:rPr>
                  <a:t>++</a:t>
                </a:r>
                <a:r>
                  <a:rPr lang="en-US" dirty="0">
                    <a:solidFill>
                      <a:srgbClr val="232629"/>
                    </a:solidFill>
                    <a:latin typeface="-apple-system"/>
                  </a:rPr>
                  <a:t>a;</a:t>
                </a:r>
                <a:endParaRPr lang="en-US" dirty="0"/>
              </a:p>
            </p:txBody>
          </p:sp>
          <p:sp>
            <p:nvSpPr>
              <p:cNvPr id="17" name="Rectangle 16">
                <a:extLst>
                  <a:ext uri="{FF2B5EF4-FFF2-40B4-BE49-F238E27FC236}">
                    <a16:creationId xmlns:a16="http://schemas.microsoft.com/office/drawing/2014/main" id="{376609DB-B497-5792-AA2A-730262EACC0B}"/>
                  </a:ext>
                </a:extLst>
              </p:cNvPr>
              <p:cNvSpPr/>
              <p:nvPr/>
            </p:nvSpPr>
            <p:spPr>
              <a:xfrm>
                <a:off x="5438145" y="5741472"/>
                <a:ext cx="3729052" cy="646331"/>
              </a:xfrm>
              <a:prstGeom prst="rect">
                <a:avLst/>
              </a:prstGeom>
            </p:spPr>
            <p:txBody>
              <a:bodyPr wrap="square">
                <a:spAutoFit/>
              </a:bodyPr>
              <a:lstStyle/>
              <a:p>
                <a:r>
                  <a:rPr lang="en-US" dirty="0">
                    <a:solidFill>
                      <a:srgbClr val="232629"/>
                    </a:solidFill>
                    <a:latin typeface="-apple-system"/>
                  </a:rPr>
                  <a:t>1. Set a’s value equal to a+1</a:t>
                </a:r>
              </a:p>
              <a:p>
                <a:r>
                  <a:rPr lang="en-US" dirty="0">
                    <a:solidFill>
                      <a:srgbClr val="232629"/>
                    </a:solidFill>
                    <a:latin typeface="-apple-system"/>
                  </a:rPr>
                  <a:t>2. Copy updated value of a into b</a:t>
                </a:r>
              </a:p>
            </p:txBody>
          </p:sp>
        </p:grpSp>
        <p:sp>
          <p:nvSpPr>
            <p:cNvPr id="35" name="TextBox 34">
              <a:extLst>
                <a:ext uri="{FF2B5EF4-FFF2-40B4-BE49-F238E27FC236}">
                  <a16:creationId xmlns:a16="http://schemas.microsoft.com/office/drawing/2014/main" id="{A8BA266F-FC36-D43D-72E7-4DDAE8C0E2D7}"/>
                </a:ext>
              </a:extLst>
            </p:cNvPr>
            <p:cNvSpPr txBox="1"/>
            <p:nvPr/>
          </p:nvSpPr>
          <p:spPr>
            <a:xfrm>
              <a:off x="5165449" y="3965145"/>
              <a:ext cx="2378408" cy="523220"/>
            </a:xfrm>
            <a:prstGeom prst="rect">
              <a:avLst/>
            </a:prstGeom>
            <a:noFill/>
          </p:spPr>
          <p:txBody>
            <a:bodyPr wrap="none" rtlCol="0">
              <a:spAutoFit/>
            </a:bodyPr>
            <a:lstStyle/>
            <a:p>
              <a:pPr algn="ctr"/>
              <a:r>
                <a:rPr lang="en-US" sz="2800" dirty="0"/>
                <a:t>Semantic Spec</a:t>
              </a:r>
            </a:p>
          </p:txBody>
        </p:sp>
      </p:grpSp>
      <p:grpSp>
        <p:nvGrpSpPr>
          <p:cNvPr id="29" name="Group 28">
            <a:extLst>
              <a:ext uri="{FF2B5EF4-FFF2-40B4-BE49-F238E27FC236}">
                <a16:creationId xmlns:a16="http://schemas.microsoft.com/office/drawing/2014/main" id="{56CF4E3A-F2E4-3B59-4420-084D65E2FC1F}"/>
              </a:ext>
            </a:extLst>
          </p:cNvPr>
          <p:cNvGrpSpPr/>
          <p:nvPr/>
        </p:nvGrpSpPr>
        <p:grpSpPr>
          <a:xfrm>
            <a:off x="214411" y="3761168"/>
            <a:ext cx="4751289" cy="3052956"/>
            <a:chOff x="54483" y="3965145"/>
            <a:chExt cx="4751289" cy="3052956"/>
          </a:xfrm>
        </p:grpSpPr>
        <p:sp>
          <p:nvSpPr>
            <p:cNvPr id="24" name="Rectangle 23">
              <a:extLst>
                <a:ext uri="{FF2B5EF4-FFF2-40B4-BE49-F238E27FC236}">
                  <a16:creationId xmlns:a16="http://schemas.microsoft.com/office/drawing/2014/main" id="{8921E643-0721-33B1-0B91-C96EF3E500F2}"/>
                </a:ext>
              </a:extLst>
            </p:cNvPr>
            <p:cNvSpPr/>
            <p:nvPr/>
          </p:nvSpPr>
          <p:spPr>
            <a:xfrm>
              <a:off x="54483" y="4432778"/>
              <a:ext cx="4751289" cy="2585323"/>
            </a:xfrm>
            <a:prstGeom prst="rect">
              <a:avLst/>
            </a:prstGeom>
            <a:solidFill>
              <a:schemeClr val="accent2">
                <a:lumMod val="20000"/>
                <a:lumOff val="80000"/>
              </a:schemeClr>
            </a:solidFill>
            <a:ln>
              <a:solidFill>
                <a:schemeClr val="tx1"/>
              </a:solidFill>
            </a:ln>
          </p:spPr>
          <p:txBody>
            <a:bodyPr wrap="square">
              <a:spAutoFit/>
            </a:bodyPr>
            <a:lstStyle/>
            <a:p>
              <a:r>
                <a:rPr lang="en-US" dirty="0" err="1"/>
                <a:t>func</a:t>
              </a:r>
              <a:r>
                <a:rPr lang="en-US" dirty="0"/>
                <a:t>:  type </a:t>
              </a:r>
              <a:r>
                <a:rPr lang="en-US" dirty="0" err="1"/>
                <a:t>func_name</a:t>
              </a:r>
              <a:r>
                <a:rPr lang="en-US" dirty="0"/>
                <a:t> </a:t>
              </a:r>
              <a:r>
                <a:rPr lang="en-US" dirty="0">
                  <a:solidFill>
                    <a:srgbClr val="C00000"/>
                  </a:solidFill>
                </a:rPr>
                <a:t>'('</a:t>
              </a:r>
              <a:r>
                <a:rPr lang="en-US" dirty="0"/>
                <a:t> params </a:t>
              </a:r>
              <a:r>
                <a:rPr lang="en-US" dirty="0">
                  <a:solidFill>
                    <a:srgbClr val="C00000"/>
                  </a:solidFill>
                </a:rPr>
                <a:t>')' </a:t>
              </a:r>
            </a:p>
            <a:p>
              <a:r>
                <a:rPr lang="en-US" dirty="0">
                  <a:solidFill>
                    <a:srgbClr val="C00000"/>
                  </a:solidFill>
                </a:rPr>
                <a:t>            '{'  </a:t>
              </a:r>
              <a:r>
                <a:rPr lang="en-US" dirty="0"/>
                <a:t>{ type </a:t>
              </a:r>
              <a:r>
                <a:rPr lang="en-US" dirty="0" err="1"/>
                <a:t>var_name</a:t>
              </a:r>
              <a:r>
                <a:rPr lang="en-US" dirty="0">
                  <a:solidFill>
                    <a:srgbClr val="C00000"/>
                  </a:solidFill>
                </a:rPr>
                <a:t> ';'</a:t>
              </a:r>
              <a:r>
                <a:rPr lang="en-US" dirty="0"/>
                <a:t> } { </a:t>
              </a:r>
              <a:r>
                <a:rPr lang="en-US" dirty="0" err="1"/>
                <a:t>stmt</a:t>
              </a:r>
              <a:r>
                <a:rPr lang="en-US" dirty="0"/>
                <a:t> } </a:t>
              </a:r>
              <a:r>
                <a:rPr lang="en-US" dirty="0">
                  <a:solidFill>
                    <a:srgbClr val="C00000"/>
                  </a:solidFill>
                </a:rPr>
                <a:t>'}'</a:t>
              </a:r>
            </a:p>
            <a:p>
              <a:r>
                <a:rPr lang="en-US" dirty="0" err="1"/>
                <a:t>stmt</a:t>
              </a:r>
              <a:r>
                <a:rPr lang="en-US" dirty="0"/>
                <a:t>:  </a:t>
              </a:r>
              <a:r>
                <a:rPr lang="en-US" dirty="0">
                  <a:solidFill>
                    <a:srgbClr val="C00000"/>
                  </a:solidFill>
                </a:rPr>
                <a:t>'if' '(' </a:t>
              </a:r>
              <a:r>
                <a:rPr lang="en-US" dirty="0"/>
                <a:t>expr </a:t>
              </a:r>
              <a:r>
                <a:rPr lang="en-US" dirty="0">
                  <a:solidFill>
                    <a:srgbClr val="C00000"/>
                  </a:solidFill>
                </a:rPr>
                <a:t>')' </a:t>
              </a:r>
              <a:r>
                <a:rPr lang="en-US" dirty="0" err="1"/>
                <a:t>stmt</a:t>
              </a:r>
              <a:r>
                <a:rPr lang="en-US" dirty="0"/>
                <a:t> [ </a:t>
              </a:r>
              <a:r>
                <a:rPr lang="en-US" dirty="0">
                  <a:solidFill>
                    <a:srgbClr val="C00000"/>
                  </a:solidFill>
                </a:rPr>
                <a:t>'else'</a:t>
              </a:r>
              <a:r>
                <a:rPr lang="en-US" dirty="0"/>
                <a:t> </a:t>
              </a:r>
              <a:r>
                <a:rPr lang="en-US" dirty="0" err="1"/>
                <a:t>stmt</a:t>
              </a:r>
              <a:r>
                <a:rPr lang="en-US" dirty="0"/>
                <a:t> ]</a:t>
              </a:r>
            </a:p>
            <a:p>
              <a:r>
                <a:rPr lang="en-US" dirty="0"/>
                <a:t>          |  </a:t>
              </a:r>
              <a:r>
                <a:rPr lang="en-US" dirty="0">
                  <a:solidFill>
                    <a:srgbClr val="C00000"/>
                  </a:solidFill>
                </a:rPr>
                <a:t>'while' '(' </a:t>
              </a:r>
              <a:r>
                <a:rPr lang="en-US" dirty="0"/>
                <a:t>expr </a:t>
              </a:r>
              <a:r>
                <a:rPr lang="en-US" dirty="0">
                  <a:solidFill>
                    <a:srgbClr val="C00000"/>
                  </a:solidFill>
                </a:rPr>
                <a:t>')' </a:t>
              </a:r>
              <a:r>
                <a:rPr lang="en-US" dirty="0" err="1"/>
                <a:t>stmt</a:t>
              </a:r>
              <a:endParaRPr lang="en-US" dirty="0"/>
            </a:p>
            <a:p>
              <a:r>
                <a:rPr lang="en-US" dirty="0"/>
                <a:t>          |  </a:t>
              </a:r>
              <a:r>
                <a:rPr lang="en-US" dirty="0">
                  <a:solidFill>
                    <a:srgbClr val="C00000"/>
                  </a:solidFill>
                </a:rPr>
                <a:t>'for' '(' </a:t>
              </a:r>
              <a:r>
                <a:rPr lang="en-US" dirty="0"/>
                <a:t>[ </a:t>
              </a:r>
              <a:r>
                <a:rPr lang="en-US" dirty="0" err="1"/>
                <a:t>assg</a:t>
              </a:r>
              <a:r>
                <a:rPr lang="en-US" dirty="0"/>
                <a:t> ] </a:t>
              </a:r>
              <a:r>
                <a:rPr lang="en-US" dirty="0">
                  <a:solidFill>
                    <a:srgbClr val="C00000"/>
                  </a:solidFill>
                </a:rPr>
                <a:t>';' </a:t>
              </a:r>
              <a:r>
                <a:rPr lang="en-US" dirty="0"/>
                <a:t>[ expr ] </a:t>
              </a:r>
              <a:r>
                <a:rPr lang="en-US" dirty="0">
                  <a:solidFill>
                    <a:srgbClr val="C00000"/>
                  </a:solidFill>
                </a:rPr>
                <a:t>';' </a:t>
              </a:r>
              <a:r>
                <a:rPr lang="en-US" dirty="0"/>
                <a:t>[ </a:t>
              </a:r>
              <a:r>
                <a:rPr lang="en-US" dirty="0" err="1"/>
                <a:t>assg</a:t>
              </a:r>
              <a:r>
                <a:rPr lang="en-US" dirty="0"/>
                <a:t> ] </a:t>
              </a:r>
              <a:r>
                <a:rPr lang="en-US" dirty="0">
                  <a:solidFill>
                    <a:srgbClr val="C00000"/>
                  </a:solidFill>
                </a:rPr>
                <a:t>')'</a:t>
              </a:r>
              <a:r>
                <a:rPr lang="en-US" dirty="0"/>
                <a:t> </a:t>
              </a:r>
              <a:r>
                <a:rPr lang="en-US" dirty="0" err="1"/>
                <a:t>stmt</a:t>
              </a:r>
              <a:endParaRPr lang="en-US" dirty="0"/>
            </a:p>
            <a:p>
              <a:r>
                <a:rPr lang="en-US" dirty="0"/>
                <a:t>          |  </a:t>
              </a:r>
              <a:r>
                <a:rPr lang="en-US" dirty="0">
                  <a:solidFill>
                    <a:srgbClr val="C00000"/>
                  </a:solidFill>
                </a:rPr>
                <a:t>'return' </a:t>
              </a:r>
              <a:r>
                <a:rPr lang="en-US" dirty="0"/>
                <a:t>[ expr ] </a:t>
              </a:r>
              <a:r>
                <a:rPr lang="en-US" dirty="0">
                  <a:solidFill>
                    <a:srgbClr val="C00000"/>
                  </a:solidFill>
                </a:rPr>
                <a:t>';'</a:t>
              </a:r>
            </a:p>
            <a:p>
              <a:r>
                <a:rPr lang="en-US" dirty="0"/>
                <a:t>          |  </a:t>
              </a:r>
              <a:r>
                <a:rPr lang="en-US" dirty="0" err="1"/>
                <a:t>func_name</a:t>
              </a:r>
              <a:r>
                <a:rPr lang="en-US" dirty="0"/>
                <a:t> </a:t>
              </a:r>
              <a:r>
                <a:rPr lang="en-US" dirty="0">
                  <a:solidFill>
                    <a:srgbClr val="C00000"/>
                  </a:solidFill>
                </a:rPr>
                <a:t>'('</a:t>
              </a:r>
              <a:r>
                <a:rPr lang="en-US" dirty="0"/>
                <a:t> [expr { </a:t>
              </a:r>
              <a:r>
                <a:rPr lang="en-US" dirty="0">
                  <a:solidFill>
                    <a:srgbClr val="C00000"/>
                  </a:solidFill>
                </a:rPr>
                <a:t>',' </a:t>
              </a:r>
              <a:r>
                <a:rPr lang="en-US" dirty="0"/>
                <a:t>expr } ] </a:t>
              </a:r>
              <a:r>
                <a:rPr lang="en-US" dirty="0">
                  <a:solidFill>
                    <a:srgbClr val="C00000"/>
                  </a:solidFill>
                </a:rPr>
                <a:t>')' ';'</a:t>
              </a:r>
            </a:p>
            <a:p>
              <a:r>
                <a:rPr lang="en-US" dirty="0"/>
                <a:t>          |  </a:t>
              </a:r>
              <a:r>
                <a:rPr lang="en-US" dirty="0">
                  <a:solidFill>
                    <a:srgbClr val="C00000"/>
                  </a:solidFill>
                </a:rPr>
                <a:t>'{'</a:t>
              </a:r>
              <a:r>
                <a:rPr lang="en-US" dirty="0"/>
                <a:t> { </a:t>
              </a:r>
              <a:r>
                <a:rPr lang="en-US" dirty="0" err="1"/>
                <a:t>stmt</a:t>
              </a:r>
              <a:r>
                <a:rPr lang="en-US" dirty="0"/>
                <a:t> } </a:t>
              </a:r>
              <a:r>
                <a:rPr lang="en-US" dirty="0">
                  <a:solidFill>
                    <a:srgbClr val="C00000"/>
                  </a:solidFill>
                </a:rPr>
                <a:t>'}'</a:t>
              </a:r>
            </a:p>
            <a:p>
              <a:r>
                <a:rPr lang="en-US" dirty="0"/>
                <a:t>expr: </a:t>
              </a:r>
              <a:r>
                <a:rPr lang="en-US" dirty="0">
                  <a:solidFill>
                    <a:srgbClr val="C00000"/>
                  </a:solidFill>
                </a:rPr>
                <a:t>...</a:t>
              </a:r>
            </a:p>
          </p:txBody>
        </p:sp>
        <p:sp>
          <p:nvSpPr>
            <p:cNvPr id="34" name="TextBox 33">
              <a:extLst>
                <a:ext uri="{FF2B5EF4-FFF2-40B4-BE49-F238E27FC236}">
                  <a16:creationId xmlns:a16="http://schemas.microsoft.com/office/drawing/2014/main" id="{39B647D3-17BB-8ECC-0865-AB4C95A620C7}"/>
                </a:ext>
              </a:extLst>
            </p:cNvPr>
            <p:cNvSpPr txBox="1"/>
            <p:nvPr/>
          </p:nvSpPr>
          <p:spPr>
            <a:xfrm>
              <a:off x="1431682" y="3965145"/>
              <a:ext cx="1996893" cy="523220"/>
            </a:xfrm>
            <a:prstGeom prst="rect">
              <a:avLst/>
            </a:prstGeom>
            <a:noFill/>
          </p:spPr>
          <p:txBody>
            <a:bodyPr wrap="none" rtlCol="0">
              <a:spAutoFit/>
            </a:bodyPr>
            <a:lstStyle/>
            <a:p>
              <a:pPr algn="ctr"/>
              <a:r>
                <a:rPr lang="en-US" sz="2800" dirty="0"/>
                <a:t>Syntax Spec</a:t>
              </a:r>
            </a:p>
          </p:txBody>
        </p:sp>
      </p:grpSp>
      <p:grpSp>
        <p:nvGrpSpPr>
          <p:cNvPr id="3" name="Group 2">
            <a:extLst>
              <a:ext uri="{FF2B5EF4-FFF2-40B4-BE49-F238E27FC236}">
                <a16:creationId xmlns:a16="http://schemas.microsoft.com/office/drawing/2014/main" id="{8C67BA48-146A-E16B-1651-8072C44A8F00}"/>
              </a:ext>
            </a:extLst>
          </p:cNvPr>
          <p:cNvGrpSpPr/>
          <p:nvPr/>
        </p:nvGrpSpPr>
        <p:grpSpPr>
          <a:xfrm>
            <a:off x="1314556" y="542028"/>
            <a:ext cx="10642431" cy="1196742"/>
            <a:chOff x="794603" y="-58369"/>
            <a:chExt cx="10642431" cy="1196742"/>
          </a:xfrm>
        </p:grpSpPr>
        <p:sp>
          <p:nvSpPr>
            <p:cNvPr id="13323" name="Rectangle 11"/>
            <p:cNvSpPr>
              <a:spLocks noChangeArrowheads="1"/>
            </p:cNvSpPr>
            <p:nvPr/>
          </p:nvSpPr>
          <p:spPr bwMode="auto">
            <a:xfrm>
              <a:off x="917578" y="-4627"/>
              <a:ext cx="105194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What’s needed to specify the details of a Programming Language?</a:t>
              </a:r>
              <a:endParaRPr lang="en-US" sz="4000" dirty="0">
                <a:solidFill>
                  <a:srgbClr val="FF0000"/>
                </a:solidFill>
                <a:latin typeface="Corbel" panose="020B0503020204020204" pitchFamily="34" charset="0"/>
              </a:endParaRPr>
            </a:p>
          </p:txBody>
        </p:sp>
        <p:pic>
          <p:nvPicPr>
            <p:cNvPr id="6" name="Picture 5" descr="Shape&#10;&#10;Description automatically generated with low confidence">
              <a:extLst>
                <a:ext uri="{FF2B5EF4-FFF2-40B4-BE49-F238E27FC236}">
                  <a16:creationId xmlns:a16="http://schemas.microsoft.com/office/drawing/2014/main" id="{480281BE-C5C9-A029-F9E5-C3D4203D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03" y="-58369"/>
              <a:ext cx="1065534" cy="1065534"/>
            </a:xfrm>
            <a:prstGeom prst="rect">
              <a:avLst/>
            </a:prstGeom>
            <a:ln>
              <a:noFill/>
            </a:ln>
            <a:effectLst>
              <a:outerShdw blurRad="292100" dist="139700" dir="2700000" algn="tl" rotWithShape="0">
                <a:srgbClr val="333333">
                  <a:alpha val="65000"/>
                </a:srgbClr>
              </a:outerShdw>
            </a:effectLst>
          </p:spPr>
        </p:pic>
      </p:grpSp>
      <p:sp>
        <p:nvSpPr>
          <p:cNvPr id="8" name="Rectangle 7">
            <a:extLst>
              <a:ext uri="{FF2B5EF4-FFF2-40B4-BE49-F238E27FC236}">
                <a16:creationId xmlns:a16="http://schemas.microsoft.com/office/drawing/2014/main" id="{F8154916-93E3-C041-8468-310AE76133D9}"/>
              </a:ext>
            </a:extLst>
          </p:cNvPr>
          <p:cNvSpPr/>
          <p:nvPr/>
        </p:nvSpPr>
        <p:spPr>
          <a:xfrm>
            <a:off x="2380882" y="1885807"/>
            <a:ext cx="755813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9" name="Rectangle 8">
            <a:extLst>
              <a:ext uri="{FF2B5EF4-FFF2-40B4-BE49-F238E27FC236}">
                <a16:creationId xmlns:a16="http://schemas.microsoft.com/office/drawing/2014/main" id="{0D42A008-E9A9-FE17-95E0-DE8880F6AECE}"/>
              </a:ext>
            </a:extLst>
          </p:cNvPr>
          <p:cNvSpPr/>
          <p:nvPr/>
        </p:nvSpPr>
        <p:spPr>
          <a:xfrm>
            <a:off x="2380090" y="1892279"/>
            <a:ext cx="75609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1" name="Picture 20">
            <a:extLst>
              <a:ext uri="{FF2B5EF4-FFF2-40B4-BE49-F238E27FC236}">
                <a16:creationId xmlns:a16="http://schemas.microsoft.com/office/drawing/2014/main" id="{B277C21D-914B-72DB-C323-42194B9872FD}"/>
              </a:ext>
            </a:extLst>
          </p:cNvPr>
          <p:cNvPicPr>
            <a:picLocks noChangeAspect="1"/>
          </p:cNvPicPr>
          <p:nvPr/>
        </p:nvPicPr>
        <p:blipFill>
          <a:blip r:embed="rId4"/>
          <a:stretch>
            <a:fillRect/>
          </a:stretch>
        </p:blipFill>
        <p:spPr>
          <a:xfrm>
            <a:off x="4431438" y="2110210"/>
            <a:ext cx="3329124" cy="4707852"/>
          </a:xfrm>
          <a:prstGeom prst="rect">
            <a:avLst/>
          </a:prstGeom>
          <a:ln>
            <a:solidFill>
              <a:schemeClr val="tx1"/>
            </a:solidFill>
          </a:ln>
        </p:spPr>
      </p:pic>
      <p:pic>
        <p:nvPicPr>
          <p:cNvPr id="25" name="Picture 24">
            <a:extLst>
              <a:ext uri="{FF2B5EF4-FFF2-40B4-BE49-F238E27FC236}">
                <a16:creationId xmlns:a16="http://schemas.microsoft.com/office/drawing/2014/main" id="{00587C35-1726-A9E4-C5A0-C883DC359726}"/>
              </a:ext>
            </a:extLst>
          </p:cNvPr>
          <p:cNvPicPr>
            <a:picLocks noChangeAspect="1"/>
          </p:cNvPicPr>
          <p:nvPr/>
        </p:nvPicPr>
        <p:blipFill>
          <a:blip r:embed="rId5"/>
          <a:stretch>
            <a:fillRect/>
          </a:stretch>
        </p:blipFill>
        <p:spPr>
          <a:xfrm>
            <a:off x="4279013" y="2110210"/>
            <a:ext cx="3633974" cy="4706294"/>
          </a:xfrm>
          <a:prstGeom prst="rect">
            <a:avLst/>
          </a:prstGeom>
          <a:ln>
            <a:solidFill>
              <a:schemeClr val="tx1"/>
            </a:solidFill>
          </a:ln>
        </p:spPr>
      </p:pic>
      <p:sp>
        <p:nvSpPr>
          <p:cNvPr id="40" name="Speech Bubble: Rectangle with Corners Rounded 23">
            <a:extLst>
              <a:ext uri="{FF2B5EF4-FFF2-40B4-BE49-F238E27FC236}">
                <a16:creationId xmlns:a16="http://schemas.microsoft.com/office/drawing/2014/main" id="{0D9B015E-3AF1-486B-1D29-510AA6E0E223}"/>
              </a:ext>
            </a:extLst>
          </p:cNvPr>
          <p:cNvSpPr/>
          <p:nvPr/>
        </p:nvSpPr>
        <p:spPr>
          <a:xfrm>
            <a:off x="7135295" y="2000138"/>
            <a:ext cx="3966715" cy="1547031"/>
          </a:xfrm>
          <a:prstGeom prst="wedgeRoundRectCallout">
            <a:avLst>
              <a:gd name="adj1" fmla="val -17621"/>
              <a:gd name="adj2" fmla="val 106550"/>
              <a:gd name="adj3" fmla="val 16667"/>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 language's </a:t>
            </a:r>
            <a:r>
              <a:rPr lang="en-US" sz="2000" dirty="0">
                <a:solidFill>
                  <a:schemeClr val="accent2">
                    <a:lumMod val="40000"/>
                    <a:lumOff val="60000"/>
                  </a:schemeClr>
                </a:solidFill>
                <a:latin typeface="Corbel" panose="020B0503020204020204" pitchFamily="34" charset="0"/>
              </a:rPr>
              <a:t>semantic spec </a:t>
            </a:r>
            <a:r>
              <a:rPr lang="en-US" sz="2000" dirty="0">
                <a:solidFill>
                  <a:schemeClr val="bg1"/>
                </a:solidFill>
                <a:latin typeface="Corbel" panose="020B0503020204020204" pitchFamily="34" charset="0"/>
              </a:rPr>
              <a:t>details areas such as: </a:t>
            </a:r>
            <a:r>
              <a:rPr lang="en-US" sz="2000" dirty="0">
                <a:solidFill>
                  <a:srgbClr val="00FFFF"/>
                </a:solidFill>
                <a:latin typeface="Corbel" panose="020B0503020204020204" pitchFamily="34" charset="0"/>
              </a:rPr>
              <a:t>type checking</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the </a:t>
            </a:r>
            <a:r>
              <a:rPr lang="en-US" sz="2000" dirty="0">
                <a:solidFill>
                  <a:srgbClr val="00FFFF"/>
                </a:solidFill>
                <a:latin typeface="Corbel" panose="020B0503020204020204" pitchFamily="34" charset="0"/>
              </a:rPr>
              <a:t>behavior of operators</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how </a:t>
            </a:r>
            <a:r>
              <a:rPr lang="en-US" sz="2000" dirty="0">
                <a:solidFill>
                  <a:srgbClr val="00FFFF"/>
                </a:solidFill>
                <a:latin typeface="Corbel" panose="020B0503020204020204" pitchFamily="34" charset="0"/>
              </a:rPr>
              <a:t>parameters are passed</a:t>
            </a:r>
            <a:r>
              <a:rPr lang="en-US" sz="2000" dirty="0">
                <a:solidFill>
                  <a:schemeClr val="bg1"/>
                </a:solidFill>
                <a:latin typeface="Corbel" panose="020B0503020204020204" pitchFamily="34" charset="0"/>
              </a:rPr>
              <a:t>, etc.</a:t>
            </a:r>
            <a:endParaRPr lang="en-US" sz="2000" dirty="0">
              <a:latin typeface="Consolas" panose="020B0609020204030204" pitchFamily="49" charset="0"/>
            </a:endParaRPr>
          </a:p>
        </p:txBody>
      </p:sp>
      <p:pic>
        <p:nvPicPr>
          <p:cNvPr id="22" name="Picture 21">
            <a:extLst>
              <a:ext uri="{FF2B5EF4-FFF2-40B4-BE49-F238E27FC236}">
                <a16:creationId xmlns:a16="http://schemas.microsoft.com/office/drawing/2014/main" id="{B7D315F7-950C-28EA-9F90-9E060C69563E}"/>
              </a:ext>
            </a:extLst>
          </p:cNvPr>
          <p:cNvPicPr>
            <a:picLocks noChangeAspect="1"/>
          </p:cNvPicPr>
          <p:nvPr/>
        </p:nvPicPr>
        <p:blipFill>
          <a:blip r:embed="rId6"/>
          <a:stretch>
            <a:fillRect/>
          </a:stretch>
        </p:blipFill>
        <p:spPr>
          <a:xfrm>
            <a:off x="273017" y="3837103"/>
            <a:ext cx="11628584" cy="2820056"/>
          </a:xfrm>
          <a:prstGeom prst="rect">
            <a:avLst/>
          </a:prstGeom>
          <a:ln w="228600" cap="sq" cmpd="thickThin">
            <a:solidFill>
              <a:srgbClr val="000000"/>
            </a:solidFill>
            <a:prstDash val="solid"/>
            <a:miter lim="800000"/>
          </a:ln>
          <a:effectLst>
            <a:innerShdw blurRad="76200">
              <a:srgbClr val="000000"/>
            </a:innerShdw>
          </a:effectLst>
        </p:spPr>
      </p:pic>
      <p:pic>
        <p:nvPicPr>
          <p:cNvPr id="23" name="Picture 22">
            <a:extLst>
              <a:ext uri="{FF2B5EF4-FFF2-40B4-BE49-F238E27FC236}">
                <a16:creationId xmlns:a16="http://schemas.microsoft.com/office/drawing/2014/main" id="{44E615D1-4CFF-A10C-5A62-ABD48B2B855E}"/>
              </a:ext>
            </a:extLst>
          </p:cNvPr>
          <p:cNvPicPr>
            <a:picLocks noChangeAspect="1"/>
          </p:cNvPicPr>
          <p:nvPr/>
        </p:nvPicPr>
        <p:blipFill>
          <a:blip r:embed="rId7"/>
          <a:stretch>
            <a:fillRect/>
          </a:stretch>
        </p:blipFill>
        <p:spPr>
          <a:xfrm>
            <a:off x="2959581" y="3050864"/>
            <a:ext cx="5435788" cy="3649414"/>
          </a:xfrm>
          <a:prstGeom prst="rect">
            <a:avLst/>
          </a:prstGeom>
          <a:ln w="88900" cap="sq" cmpd="thickThin">
            <a:solidFill>
              <a:srgbClr val="000000"/>
            </a:solidFill>
            <a:prstDash val="solid"/>
            <a:miter lim="800000"/>
          </a:ln>
          <a:effectLst>
            <a:innerShdw blurRad="76200">
              <a:srgbClr val="000000"/>
            </a:innerShdw>
          </a:effectLst>
        </p:spPr>
      </p:pic>
      <p:sp>
        <p:nvSpPr>
          <p:cNvPr id="28" name="Speech Bubble: Rectangle with Corners Rounded 23">
            <a:extLst>
              <a:ext uri="{FF2B5EF4-FFF2-40B4-BE49-F238E27FC236}">
                <a16:creationId xmlns:a16="http://schemas.microsoft.com/office/drawing/2014/main" id="{34898909-9F4B-4BAA-AF28-634702D010A0}"/>
              </a:ext>
            </a:extLst>
          </p:cNvPr>
          <p:cNvSpPr/>
          <p:nvPr/>
        </p:nvSpPr>
        <p:spPr>
          <a:xfrm>
            <a:off x="273017" y="552394"/>
            <a:ext cx="4289833" cy="1194735"/>
          </a:xfrm>
          <a:prstGeom prst="wedgeRoundRectCallout">
            <a:avLst>
              <a:gd name="adj1" fmla="val 50857"/>
              <a:gd name="adj2" fmla="val 1047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Some language specs, like the one for </a:t>
            </a:r>
            <a:r>
              <a:rPr lang="en-US" sz="2000" dirty="0">
                <a:solidFill>
                  <a:schemeClr val="accent2">
                    <a:lumMod val="40000"/>
                    <a:lumOff val="60000"/>
                  </a:schemeClr>
                </a:solidFill>
                <a:latin typeface="Corbel" panose="020B0503020204020204" pitchFamily="34" charset="0"/>
              </a:rPr>
              <a:t>C++</a:t>
            </a:r>
            <a:r>
              <a:rPr lang="en-US" sz="2000" dirty="0">
                <a:solidFill>
                  <a:schemeClr val="bg1"/>
                </a:solidFill>
                <a:latin typeface="Corbel" panose="020B0503020204020204" pitchFamily="34" charset="0"/>
              </a:rPr>
              <a:t>, are written in </a:t>
            </a:r>
            <a:r>
              <a:rPr lang="en-US" sz="2000" dirty="0">
                <a:solidFill>
                  <a:schemeClr val="accent2">
                    <a:lumMod val="40000"/>
                    <a:lumOff val="60000"/>
                  </a:schemeClr>
                </a:solidFill>
                <a:latin typeface="Corbel" panose="020B0503020204020204" pitchFamily="34" charset="0"/>
              </a:rPr>
              <a:t>plain English</a:t>
            </a:r>
            <a:r>
              <a:rPr lang="en-US" sz="2000" dirty="0">
                <a:solidFill>
                  <a:schemeClr val="bg1"/>
                </a:solidFill>
                <a:latin typeface="Corbel" panose="020B0503020204020204" pitchFamily="34" charset="0"/>
              </a:rPr>
              <a:t>!!!</a:t>
            </a:r>
            <a:endParaRPr lang="en-US" sz="2000" dirty="0">
              <a:latin typeface="Consolas" panose="020B0609020204030204" pitchFamily="49" charset="0"/>
            </a:endParaRPr>
          </a:p>
        </p:txBody>
      </p:sp>
      <p:sp>
        <p:nvSpPr>
          <p:cNvPr id="30" name="Speech Bubble: Rectangle with Corners Rounded 23">
            <a:extLst>
              <a:ext uri="{FF2B5EF4-FFF2-40B4-BE49-F238E27FC236}">
                <a16:creationId xmlns:a16="http://schemas.microsoft.com/office/drawing/2014/main" id="{2D9972A1-4A4C-407C-AA95-9260DDEB1886}"/>
              </a:ext>
            </a:extLst>
          </p:cNvPr>
          <p:cNvSpPr/>
          <p:nvPr/>
        </p:nvSpPr>
        <p:spPr>
          <a:xfrm>
            <a:off x="8297012" y="1782147"/>
            <a:ext cx="3728234" cy="1143000"/>
          </a:xfrm>
          <a:prstGeom prst="wedgeRoundRectCallout">
            <a:avLst>
              <a:gd name="adj1" fmla="val -69919"/>
              <a:gd name="adj2" fmla="val 656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Other languages, like </a:t>
            </a:r>
            <a:r>
              <a:rPr lang="en-US" sz="2000" dirty="0">
                <a:solidFill>
                  <a:schemeClr val="accent2">
                    <a:lumMod val="40000"/>
                    <a:lumOff val="60000"/>
                  </a:schemeClr>
                </a:solidFill>
                <a:latin typeface="Corbel" panose="020B0503020204020204" pitchFamily="34" charset="0"/>
              </a:rPr>
              <a:t>ML</a:t>
            </a:r>
            <a:r>
              <a:rPr lang="en-US" sz="2000" dirty="0">
                <a:solidFill>
                  <a:schemeClr val="bg1"/>
                </a:solidFill>
                <a:latin typeface="Corbel" panose="020B0503020204020204" pitchFamily="34" charset="0"/>
              </a:rPr>
              <a:t>, use a </a:t>
            </a:r>
            <a:r>
              <a:rPr lang="en-US" sz="2000" dirty="0">
                <a:solidFill>
                  <a:schemeClr val="accent2">
                    <a:lumMod val="40000"/>
                    <a:lumOff val="60000"/>
                  </a:schemeClr>
                </a:solidFill>
                <a:latin typeface="Corbel" panose="020B0503020204020204" pitchFamily="34" charset="0"/>
              </a:rPr>
              <a:t>formal mathematical spec</a:t>
            </a:r>
            <a:br>
              <a:rPr lang="en-US" sz="2000" dirty="0">
                <a:solidFill>
                  <a:schemeClr val="accent2">
                    <a:lumMod val="40000"/>
                    <a:lumOff val="60000"/>
                  </a:schemeClr>
                </a:solidFill>
                <a:latin typeface="Corbel" panose="020B0503020204020204" pitchFamily="34" charset="0"/>
              </a:rPr>
            </a:br>
            <a:r>
              <a:rPr lang="en-US" sz="2000" dirty="0">
                <a:solidFill>
                  <a:schemeClr val="accent2">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to detail semantics!</a:t>
            </a:r>
            <a:endParaRPr lang="en-US" sz="2000" dirty="0">
              <a:latin typeface="Consolas" panose="020B0609020204030204" pitchFamily="49" charset="0"/>
            </a:endParaRPr>
          </a:p>
        </p:txBody>
      </p:sp>
      <p:pic>
        <p:nvPicPr>
          <p:cNvPr id="5" name="Picture 4">
            <a:extLst>
              <a:ext uri="{FF2B5EF4-FFF2-40B4-BE49-F238E27FC236}">
                <a16:creationId xmlns:a16="http://schemas.microsoft.com/office/drawing/2014/main" id="{83DAE714-61B2-4E65-A449-92952083AF12}"/>
              </a:ext>
            </a:extLst>
          </p:cNvPr>
          <p:cNvPicPr>
            <a:picLocks noChangeAspect="1"/>
          </p:cNvPicPr>
          <p:nvPr/>
        </p:nvPicPr>
        <p:blipFill>
          <a:blip r:embed="rId8"/>
          <a:stretch>
            <a:fillRect/>
          </a:stretch>
        </p:blipFill>
        <p:spPr>
          <a:xfrm>
            <a:off x="4595813" y="2498778"/>
            <a:ext cx="3000375" cy="1524000"/>
          </a:xfrm>
          <a:prstGeom prst="rect">
            <a:avLst/>
          </a:prstGeom>
        </p:spPr>
      </p:pic>
      <p:sp>
        <p:nvSpPr>
          <p:cNvPr id="36" name="Speech Bubble: Rectangle with Corners Rounded 23">
            <a:extLst>
              <a:ext uri="{FF2B5EF4-FFF2-40B4-BE49-F238E27FC236}">
                <a16:creationId xmlns:a16="http://schemas.microsoft.com/office/drawing/2014/main" id="{A9AED1F2-D47A-4F50-90AE-AE02C740C3A7}"/>
              </a:ext>
            </a:extLst>
          </p:cNvPr>
          <p:cNvSpPr/>
          <p:nvPr/>
        </p:nvSpPr>
        <p:spPr>
          <a:xfrm>
            <a:off x="8782363" y="1986598"/>
            <a:ext cx="3115999" cy="2241717"/>
          </a:xfrm>
          <a:prstGeom prst="wedgeRoundRectCallout">
            <a:avLst>
              <a:gd name="adj1" fmla="val -94929"/>
              <a:gd name="adj2" fmla="val -97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And some languages </a:t>
            </a:r>
            <a:r>
              <a:rPr lang="en-US" sz="2000" dirty="0">
                <a:solidFill>
                  <a:schemeClr val="accent2">
                    <a:lumMod val="40000"/>
                    <a:lumOff val="60000"/>
                  </a:schemeClr>
                </a:solidFill>
                <a:latin typeface="+mj-lt"/>
              </a:rPr>
              <a:t>have NO written spec </a:t>
            </a:r>
            <a:r>
              <a:rPr lang="en-US" sz="2000" dirty="0">
                <a:solidFill>
                  <a:schemeClr val="bg1"/>
                </a:solidFill>
                <a:latin typeface="+mj-lt"/>
              </a:rPr>
              <a:t>at all (like Perl v1-v4)!</a:t>
            </a:r>
          </a:p>
          <a:p>
            <a:pPr algn="ctr"/>
            <a:endParaRPr lang="en-US" sz="1200" dirty="0">
              <a:latin typeface="+mj-lt"/>
            </a:endParaRPr>
          </a:p>
          <a:p>
            <a:pPr algn="ctr"/>
            <a:r>
              <a:rPr lang="en-US" sz="2000" dirty="0">
                <a:solidFill>
                  <a:schemeClr val="bg1"/>
                </a:solidFill>
                <a:latin typeface="+mj-lt"/>
              </a:rPr>
              <a:t>Whatever the compiler/ interpreter does is canonical!</a:t>
            </a:r>
          </a:p>
        </p:txBody>
      </p:sp>
      <p:sp>
        <p:nvSpPr>
          <p:cNvPr id="38" name="Speech Bubble: Rectangle with Corners Rounded 23">
            <a:extLst>
              <a:ext uri="{FF2B5EF4-FFF2-40B4-BE49-F238E27FC236}">
                <a16:creationId xmlns:a16="http://schemas.microsoft.com/office/drawing/2014/main" id="{7069E016-13DD-D4AB-B1B2-27C4580F3322}"/>
              </a:ext>
            </a:extLst>
          </p:cNvPr>
          <p:cNvSpPr/>
          <p:nvPr/>
        </p:nvSpPr>
        <p:spPr>
          <a:xfrm>
            <a:off x="5169493" y="4037791"/>
            <a:ext cx="3966715" cy="1282023"/>
          </a:xfrm>
          <a:prstGeom prst="wedgeRoundRectCallout">
            <a:avLst>
              <a:gd name="adj1" fmla="val -82018"/>
              <a:gd name="adj2" fmla="val 23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 language's </a:t>
            </a:r>
            <a:r>
              <a:rPr lang="en-US" sz="2000" dirty="0">
                <a:solidFill>
                  <a:schemeClr val="accent2">
                    <a:lumMod val="40000"/>
                    <a:lumOff val="60000"/>
                  </a:schemeClr>
                </a:solidFill>
                <a:latin typeface="Corbel" panose="020B0503020204020204" pitchFamily="34" charset="0"/>
              </a:rPr>
              <a:t>syntax spec </a:t>
            </a:r>
            <a:r>
              <a:rPr lang="en-US" sz="2000" dirty="0">
                <a:solidFill>
                  <a:schemeClr val="bg1"/>
                </a:solidFill>
                <a:latin typeface="Corbel" panose="020B0503020204020204" pitchFamily="34" charset="0"/>
              </a:rPr>
              <a:t>specifies what </a:t>
            </a:r>
            <a:r>
              <a:rPr lang="en-US" sz="2000" dirty="0">
                <a:solidFill>
                  <a:schemeClr val="accent2">
                    <a:lumMod val="40000"/>
                    <a:lumOff val="60000"/>
                  </a:schemeClr>
                </a:solidFill>
                <a:latin typeface="Corbel" panose="020B0503020204020204" pitchFamily="34" charset="0"/>
              </a:rPr>
              <a:t>sequences of tokens </a:t>
            </a:r>
            <a:r>
              <a:rPr lang="en-US" sz="2000" dirty="0">
                <a:solidFill>
                  <a:schemeClr val="bg1"/>
                </a:solidFill>
                <a:latin typeface="Corbel" panose="020B0503020204020204" pitchFamily="34" charset="0"/>
              </a:rPr>
              <a:t>are grammatically allowed.</a:t>
            </a:r>
          </a:p>
        </p:txBody>
      </p:sp>
      <p:sp>
        <p:nvSpPr>
          <p:cNvPr id="37" name="Speech Bubble: Rectangle with Corners Rounded 23">
            <a:extLst>
              <a:ext uri="{FF2B5EF4-FFF2-40B4-BE49-F238E27FC236}">
                <a16:creationId xmlns:a16="http://schemas.microsoft.com/office/drawing/2014/main" id="{814C576F-D82D-4564-829A-94B4D0444290}"/>
              </a:ext>
            </a:extLst>
          </p:cNvPr>
          <p:cNvSpPr/>
          <p:nvPr/>
        </p:nvSpPr>
        <p:spPr>
          <a:xfrm>
            <a:off x="5242909" y="3951708"/>
            <a:ext cx="4918220" cy="1533942"/>
          </a:xfrm>
          <a:prstGeom prst="wedgeRoundRectCallout">
            <a:avLst>
              <a:gd name="adj1" fmla="val -82711"/>
              <a:gd name="adj2" fmla="val -182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Most modern languages use an encoding called</a:t>
            </a:r>
            <a:r>
              <a:rPr lang="en-US" sz="2000" dirty="0">
                <a:solidFill>
                  <a:schemeClr val="accent2">
                    <a:lumMod val="40000"/>
                    <a:lumOff val="60000"/>
                  </a:schemeClr>
                </a:solidFill>
                <a:latin typeface="Corbel" panose="020B0503020204020204" pitchFamily="34" charset="0"/>
              </a:rPr>
              <a:t> Extended Backus–</a:t>
            </a:r>
            <a:r>
              <a:rPr lang="en-US" sz="2000" dirty="0" err="1">
                <a:solidFill>
                  <a:schemeClr val="accent2">
                    <a:lumMod val="40000"/>
                    <a:lumOff val="60000"/>
                  </a:schemeClr>
                </a:solidFill>
                <a:latin typeface="Corbel" panose="020B0503020204020204" pitchFamily="34" charset="0"/>
              </a:rPr>
              <a:t>Naur</a:t>
            </a:r>
            <a:r>
              <a:rPr lang="en-US" sz="2000" dirty="0">
                <a:solidFill>
                  <a:schemeClr val="accent2">
                    <a:lumMod val="40000"/>
                    <a:lumOff val="60000"/>
                  </a:schemeClr>
                </a:solidFill>
                <a:latin typeface="Corbel" panose="020B0503020204020204" pitchFamily="34" charset="0"/>
              </a:rPr>
              <a:t> Form (EBNF) </a:t>
            </a:r>
            <a:r>
              <a:rPr lang="en-US" sz="2000" dirty="0">
                <a:solidFill>
                  <a:schemeClr val="bg1"/>
                </a:solidFill>
                <a:latin typeface="Corbel" panose="020B0503020204020204" pitchFamily="34" charset="0"/>
              </a:rPr>
              <a:t>to define the language's syntax.</a:t>
            </a:r>
            <a:endParaRPr lang="en-US" sz="2000" dirty="0">
              <a:solidFill>
                <a:schemeClr val="accent2">
                  <a:lumMod val="40000"/>
                  <a:lumOff val="60000"/>
                </a:schemeClr>
              </a:solidFill>
            </a:endParaRPr>
          </a:p>
        </p:txBody>
      </p:sp>
    </p:spTree>
    <p:extLst>
      <p:ext uri="{BB962C8B-B14F-4D97-AF65-F5344CB8AC3E}">
        <p14:creationId xmlns:p14="http://schemas.microsoft.com/office/powerpoint/2010/main" val="57706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9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2"/>
                                        </p:tgtEl>
                                      </p:cBhvr>
                                    </p:animEffect>
                                    <p:set>
                                      <p:cBhvr>
                                        <p:cTn id="76" dur="1" fill="hold">
                                          <p:stCondLst>
                                            <p:cond delay="499"/>
                                          </p:stCondLst>
                                        </p:cTn>
                                        <p:tgtEl>
                                          <p:spTgt spid="2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down)">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25"/>
                                        </p:tgtEl>
                                      </p:cBhvr>
                                    </p:animEffect>
                                    <p:set>
                                      <p:cBhvr>
                                        <p:cTn id="99" dur="1" fill="hold">
                                          <p:stCondLst>
                                            <p:cond delay="499"/>
                                          </p:stCondLst>
                                        </p:cTn>
                                        <p:tgtEl>
                                          <p:spTgt spid="2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500"/>
                                        <p:tgtEl>
                                          <p:spTgt spid="5"/>
                                        </p:tgtEl>
                                      </p:cBhvr>
                                    </p:animEffect>
                                  </p:childTnLst>
                                </p:cTn>
                              </p:par>
                              <p:par>
                                <p:cTn id="108" presetID="10" presetClass="exit" presetSubtype="0" fill="hold" nodeType="withEffect">
                                  <p:stCondLst>
                                    <p:cond delay="0"/>
                                  </p:stCondLst>
                                  <p:childTnLst>
                                    <p:animEffect transition="out" filter="fade">
                                      <p:cBhvr>
                                        <p:cTn id="109" dur="500"/>
                                        <p:tgtEl>
                                          <p:spTgt spid="29"/>
                                        </p:tgtEl>
                                      </p:cBhvr>
                                    </p:animEffect>
                                    <p:set>
                                      <p:cBhvr>
                                        <p:cTn id="110" dur="1" fill="hold">
                                          <p:stCondLst>
                                            <p:cond delay="499"/>
                                          </p:stCondLst>
                                        </p:cTn>
                                        <p:tgtEl>
                                          <p:spTgt spid="2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31"/>
                                        </p:tgtEl>
                                      </p:cBhvr>
                                    </p:animEffect>
                                    <p:set>
                                      <p:cBhvr>
                                        <p:cTn id="113" dur="1" fill="hold">
                                          <p:stCondLst>
                                            <p:cond delay="499"/>
                                          </p:stCondLst>
                                        </p:cTn>
                                        <p:tgtEl>
                                          <p:spTgt spid="3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wipe(down)">
                                      <p:cBhvr>
                                        <p:cTn id="118" dur="500"/>
                                        <p:tgtEl>
                                          <p:spTgt spid="36"/>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40" grpId="0" animBg="1"/>
      <p:bldP spid="40" grpId="1" animBg="1"/>
      <p:bldP spid="28" grpId="0" animBg="1"/>
      <p:bldP spid="28" grpId="1" animBg="1"/>
      <p:bldP spid="30" grpId="0" animBg="1"/>
      <p:bldP spid="30" grpId="1" animBg="1"/>
      <p:bldP spid="36" grpId="0" animBg="1"/>
      <p:bldP spid="36" grpId="1" animBg="1"/>
      <p:bldP spid="38" grpId="0" animBg="1"/>
      <p:bldP spid="38" grpId="1" animBg="1"/>
      <p:bldP spid="37" grpId="0" animBg="1"/>
      <p:bldP spid="3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C3D3A8-B2B9-4624-B816-82585CBBD168}"/>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Our Tools</a:t>
            </a:r>
          </a:p>
        </p:txBody>
      </p:sp>
      <p:sp>
        <p:nvSpPr>
          <p:cNvPr id="13"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469D75B-880F-4F1E-B3A1-41E8CF1DDAEA}"/>
              </a:ext>
            </a:extLst>
          </p:cNvPr>
          <p:cNvPicPr>
            <a:picLocks noChangeAspect="1"/>
          </p:cNvPicPr>
          <p:nvPr/>
        </p:nvPicPr>
        <p:blipFill rotWithShape="1">
          <a:blip r:embed="rId2"/>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95419980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29443" y="-228601"/>
            <a:ext cx="10363200" cy="1143000"/>
          </a:xfrm>
        </p:spPr>
        <p:txBody>
          <a:bodyPr/>
          <a:lstStyle/>
          <a:p>
            <a:r>
              <a:rPr lang="en-US" dirty="0"/>
              <a:t>What's a Compiler? What's a Linker?</a:t>
            </a:r>
          </a:p>
        </p:txBody>
      </p:sp>
      <p:sp>
        <p:nvSpPr>
          <p:cNvPr id="13" name="TextBox 12">
            <a:extLst>
              <a:ext uri="{FF2B5EF4-FFF2-40B4-BE49-F238E27FC236}">
                <a16:creationId xmlns:a16="http://schemas.microsoft.com/office/drawing/2014/main" id="{66DF27F1-7585-4CBA-BB68-DF895FA7F2F5}"/>
              </a:ext>
            </a:extLst>
          </p:cNvPr>
          <p:cNvSpPr txBox="1"/>
          <p:nvPr/>
        </p:nvSpPr>
        <p:spPr>
          <a:xfrm>
            <a:off x="511258" y="715190"/>
            <a:ext cx="10944978" cy="830997"/>
          </a:xfrm>
          <a:prstGeom prst="rect">
            <a:avLst/>
          </a:prstGeom>
          <a:noFill/>
          <a:ln>
            <a:noFill/>
          </a:ln>
        </p:spPr>
        <p:txBody>
          <a:bodyPr wrap="square">
            <a:spAutoFit/>
          </a:bodyPr>
          <a:lstStyle/>
          <a:p>
            <a:pPr algn="ctr"/>
            <a:r>
              <a:rPr lang="en-US" sz="2400" dirty="0"/>
              <a:t>A </a:t>
            </a:r>
            <a:r>
              <a:rPr lang="en-US" sz="2400" dirty="0">
                <a:solidFill>
                  <a:schemeClr val="accent4">
                    <a:lumMod val="50000"/>
                  </a:schemeClr>
                </a:solidFill>
              </a:rPr>
              <a:t>compiler</a:t>
            </a:r>
            <a:r>
              <a:rPr lang="en-US" sz="2400" dirty="0"/>
              <a:t> is a program that translates</a:t>
            </a:r>
            <a:r>
              <a:rPr lang="en-US" sz="2400" dirty="0">
                <a:solidFill>
                  <a:srgbClr val="FF0000"/>
                </a:solidFill>
              </a:rPr>
              <a:t> </a:t>
            </a:r>
            <a:r>
              <a:rPr lang="en-US" sz="2400" dirty="0">
                <a:solidFill>
                  <a:srgbClr val="0070C0"/>
                </a:solidFill>
              </a:rPr>
              <a:t>program source </a:t>
            </a:r>
            <a:r>
              <a:rPr lang="en-US" sz="2400" dirty="0"/>
              <a:t>into </a:t>
            </a:r>
            <a:r>
              <a:rPr lang="en-US" sz="2400" dirty="0">
                <a:solidFill>
                  <a:srgbClr val="7030A0"/>
                </a:solidFill>
              </a:rPr>
              <a:t>object modules </a:t>
            </a:r>
            <a:br>
              <a:rPr lang="en-US" sz="2400" dirty="0"/>
            </a:br>
            <a:r>
              <a:rPr lang="en-US" sz="2400" dirty="0"/>
              <a:t>(which are either machine language, or bytecode targeted at an interpreter). </a:t>
            </a:r>
          </a:p>
        </p:txBody>
      </p:sp>
      <p:sp>
        <p:nvSpPr>
          <p:cNvPr id="5" name="TextBox 4">
            <a:extLst>
              <a:ext uri="{FF2B5EF4-FFF2-40B4-BE49-F238E27FC236}">
                <a16:creationId xmlns:a16="http://schemas.microsoft.com/office/drawing/2014/main" id="{78CD6F90-FF17-4AB9-B758-9FB11956DF4C}"/>
              </a:ext>
            </a:extLst>
          </p:cNvPr>
          <p:cNvSpPr txBox="1"/>
          <p:nvPr/>
        </p:nvSpPr>
        <p:spPr>
          <a:xfrm>
            <a:off x="1261692" y="1778700"/>
            <a:ext cx="9444110" cy="830997"/>
          </a:xfrm>
          <a:prstGeom prst="rect">
            <a:avLst/>
          </a:prstGeom>
          <a:noFill/>
          <a:ln>
            <a:noFill/>
          </a:ln>
        </p:spPr>
        <p:txBody>
          <a:bodyPr wrap="square">
            <a:spAutoFit/>
          </a:bodyPr>
          <a:lstStyle/>
          <a:p>
            <a:pPr algn="ctr"/>
            <a:r>
              <a:rPr lang="en-US" sz="2400" dirty="0"/>
              <a:t>A </a:t>
            </a:r>
            <a:r>
              <a:rPr lang="en-US" sz="2400" dirty="0">
                <a:solidFill>
                  <a:srgbClr val="FF0000"/>
                </a:solidFill>
              </a:rPr>
              <a:t>linker</a:t>
            </a:r>
            <a:r>
              <a:rPr lang="en-US" sz="2400" dirty="0"/>
              <a:t> is a program that combines</a:t>
            </a:r>
            <a:r>
              <a:rPr lang="en-US" sz="2400" dirty="0">
                <a:solidFill>
                  <a:srgbClr val="FF0000"/>
                </a:solidFill>
              </a:rPr>
              <a:t> </a:t>
            </a:r>
            <a:r>
              <a:rPr lang="en-US" sz="2400" dirty="0">
                <a:solidFill>
                  <a:srgbClr val="7030A0"/>
                </a:solidFill>
              </a:rPr>
              <a:t>multiple object modules</a:t>
            </a:r>
            <a:r>
              <a:rPr lang="en-US" sz="2400" dirty="0">
                <a:solidFill>
                  <a:srgbClr val="0070C0"/>
                </a:solidFill>
              </a:rPr>
              <a:t> </a:t>
            </a:r>
            <a:r>
              <a:rPr lang="en-US" sz="2400" dirty="0"/>
              <a:t>and </a:t>
            </a:r>
            <a:r>
              <a:rPr lang="en-US" sz="2400" dirty="0">
                <a:solidFill>
                  <a:srgbClr val="149902"/>
                </a:solidFill>
              </a:rPr>
              <a:t>libraries</a:t>
            </a:r>
            <a:r>
              <a:rPr lang="en-US" sz="2400" dirty="0"/>
              <a:t> into a single </a:t>
            </a:r>
            <a:r>
              <a:rPr lang="en-US" sz="2400" dirty="0">
                <a:solidFill>
                  <a:srgbClr val="C00000"/>
                </a:solidFill>
              </a:rPr>
              <a:t>executable file </a:t>
            </a:r>
            <a:r>
              <a:rPr lang="en-US" sz="2400" dirty="0"/>
              <a:t>or</a:t>
            </a:r>
            <a:r>
              <a:rPr lang="en-US" sz="2400" dirty="0">
                <a:solidFill>
                  <a:srgbClr val="7030A0"/>
                </a:solidFill>
              </a:rPr>
              <a:t> </a:t>
            </a:r>
            <a:r>
              <a:rPr lang="en-US" sz="2400" dirty="0">
                <a:solidFill>
                  <a:srgbClr val="C00000"/>
                </a:solidFill>
              </a:rPr>
              <a:t>library</a:t>
            </a:r>
            <a:r>
              <a:rPr lang="en-US" sz="2400" dirty="0"/>
              <a:t>.</a:t>
            </a:r>
          </a:p>
        </p:txBody>
      </p:sp>
      <p:sp>
        <p:nvSpPr>
          <p:cNvPr id="6" name="Rectangle 5">
            <a:extLst>
              <a:ext uri="{FF2B5EF4-FFF2-40B4-BE49-F238E27FC236}">
                <a16:creationId xmlns:a16="http://schemas.microsoft.com/office/drawing/2014/main" id="{6A41D165-8DF4-48DC-8E82-DEA988B0A413}"/>
              </a:ext>
            </a:extLst>
          </p:cNvPr>
          <p:cNvSpPr/>
          <p:nvPr/>
        </p:nvSpPr>
        <p:spPr>
          <a:xfrm>
            <a:off x="511258" y="3489431"/>
            <a:ext cx="1566046" cy="59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foo.cpp</a:t>
            </a:r>
          </a:p>
        </p:txBody>
      </p:sp>
      <p:sp>
        <p:nvSpPr>
          <p:cNvPr id="7" name="Rectangle 6">
            <a:extLst>
              <a:ext uri="{FF2B5EF4-FFF2-40B4-BE49-F238E27FC236}">
                <a16:creationId xmlns:a16="http://schemas.microsoft.com/office/drawing/2014/main" id="{4EE1EF1E-8767-4609-A471-47160E689B06}"/>
              </a:ext>
            </a:extLst>
          </p:cNvPr>
          <p:cNvSpPr/>
          <p:nvPr/>
        </p:nvSpPr>
        <p:spPr>
          <a:xfrm>
            <a:off x="511258" y="4653532"/>
            <a:ext cx="1566046" cy="59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bar.cpp</a:t>
            </a:r>
          </a:p>
        </p:txBody>
      </p:sp>
      <p:sp>
        <p:nvSpPr>
          <p:cNvPr id="8" name="Rectangle 7">
            <a:extLst>
              <a:ext uri="{FF2B5EF4-FFF2-40B4-BE49-F238E27FC236}">
                <a16:creationId xmlns:a16="http://schemas.microsoft.com/office/drawing/2014/main" id="{3FEC2E45-39C1-4A4E-BD0E-9D05E8401701}"/>
              </a:ext>
            </a:extLst>
          </p:cNvPr>
          <p:cNvSpPr/>
          <p:nvPr/>
        </p:nvSpPr>
        <p:spPr>
          <a:xfrm>
            <a:off x="511258" y="5937209"/>
            <a:ext cx="1566046" cy="59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bletch.cpp</a:t>
            </a:r>
          </a:p>
        </p:txBody>
      </p:sp>
      <p:grpSp>
        <p:nvGrpSpPr>
          <p:cNvPr id="9" name="Group 8">
            <a:extLst>
              <a:ext uri="{FF2B5EF4-FFF2-40B4-BE49-F238E27FC236}">
                <a16:creationId xmlns:a16="http://schemas.microsoft.com/office/drawing/2014/main" id="{FC4BC244-A904-461C-A93B-00220C17A765}"/>
              </a:ext>
            </a:extLst>
          </p:cNvPr>
          <p:cNvGrpSpPr/>
          <p:nvPr/>
        </p:nvGrpSpPr>
        <p:grpSpPr>
          <a:xfrm>
            <a:off x="2914489" y="3296000"/>
            <a:ext cx="1566046" cy="984739"/>
            <a:chOff x="3334200" y="1779563"/>
            <a:chExt cx="1566046" cy="984739"/>
          </a:xfrm>
        </p:grpSpPr>
        <p:sp>
          <p:nvSpPr>
            <p:cNvPr id="10" name="Rectangle 9">
              <a:extLst>
                <a:ext uri="{FF2B5EF4-FFF2-40B4-BE49-F238E27FC236}">
                  <a16:creationId xmlns:a16="http://schemas.microsoft.com/office/drawing/2014/main" id="{9AEE6F24-3853-465F-9E7C-0A23226AF471}"/>
                </a:ext>
              </a:extLst>
            </p:cNvPr>
            <p:cNvSpPr/>
            <p:nvPr/>
          </p:nvSpPr>
          <p:spPr>
            <a:xfrm>
              <a:off x="3334200" y="1779563"/>
              <a:ext cx="1566046" cy="9847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a:p>
              <a:pPr algn="ctr"/>
              <a:endParaRPr lang="en-US" dirty="0">
                <a:solidFill>
                  <a:schemeClr val="tx1"/>
                </a:solidFill>
              </a:endParaRPr>
            </a:p>
            <a:p>
              <a:pPr algn="ctr"/>
              <a:endParaRPr lang="en-US" sz="2800" dirty="0">
                <a:solidFill>
                  <a:schemeClr val="tx1"/>
                </a:solidFill>
              </a:endParaRPr>
            </a:p>
          </p:txBody>
        </p:sp>
        <p:pic>
          <p:nvPicPr>
            <p:cNvPr id="11" name="Picture 10" descr="Icon&#10;&#10;Description automatically generated">
              <a:extLst>
                <a:ext uri="{FF2B5EF4-FFF2-40B4-BE49-F238E27FC236}">
                  <a16:creationId xmlns:a16="http://schemas.microsoft.com/office/drawing/2014/main" id="{EB01FF00-560E-4320-ADF3-F124246F7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976" y="2070964"/>
              <a:ext cx="612952" cy="612952"/>
            </a:xfrm>
            <a:prstGeom prst="rect">
              <a:avLst/>
            </a:prstGeom>
          </p:spPr>
        </p:pic>
      </p:grpSp>
      <p:grpSp>
        <p:nvGrpSpPr>
          <p:cNvPr id="12" name="Group 11">
            <a:extLst>
              <a:ext uri="{FF2B5EF4-FFF2-40B4-BE49-F238E27FC236}">
                <a16:creationId xmlns:a16="http://schemas.microsoft.com/office/drawing/2014/main" id="{5180C344-B74F-4BD2-84B2-B0F09CE12B37}"/>
              </a:ext>
            </a:extLst>
          </p:cNvPr>
          <p:cNvGrpSpPr/>
          <p:nvPr/>
        </p:nvGrpSpPr>
        <p:grpSpPr>
          <a:xfrm>
            <a:off x="2914489" y="4460101"/>
            <a:ext cx="1566046" cy="984739"/>
            <a:chOff x="3334200" y="1779563"/>
            <a:chExt cx="1566046" cy="984739"/>
          </a:xfrm>
        </p:grpSpPr>
        <p:sp>
          <p:nvSpPr>
            <p:cNvPr id="14" name="Rectangle 13">
              <a:extLst>
                <a:ext uri="{FF2B5EF4-FFF2-40B4-BE49-F238E27FC236}">
                  <a16:creationId xmlns:a16="http://schemas.microsoft.com/office/drawing/2014/main" id="{742E9B69-AE7F-4C72-9EF9-EBCAF8DD0FB5}"/>
                </a:ext>
              </a:extLst>
            </p:cNvPr>
            <p:cNvSpPr/>
            <p:nvPr/>
          </p:nvSpPr>
          <p:spPr>
            <a:xfrm>
              <a:off x="3334200" y="1779563"/>
              <a:ext cx="1566046" cy="9847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a:p>
              <a:pPr algn="ctr"/>
              <a:endParaRPr lang="en-US" dirty="0">
                <a:solidFill>
                  <a:schemeClr val="tx1"/>
                </a:solidFill>
              </a:endParaRPr>
            </a:p>
            <a:p>
              <a:pPr algn="ctr"/>
              <a:endParaRPr lang="en-US" sz="2800" dirty="0">
                <a:solidFill>
                  <a:schemeClr val="tx1"/>
                </a:solidFill>
              </a:endParaRPr>
            </a:p>
          </p:txBody>
        </p:sp>
        <p:pic>
          <p:nvPicPr>
            <p:cNvPr id="15" name="Picture 14" descr="Icon&#10;&#10;Description automatically generated">
              <a:extLst>
                <a:ext uri="{FF2B5EF4-FFF2-40B4-BE49-F238E27FC236}">
                  <a16:creationId xmlns:a16="http://schemas.microsoft.com/office/drawing/2014/main" id="{E5591AD6-54DF-4E46-BA47-12623BD56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976" y="2070964"/>
              <a:ext cx="612952" cy="612952"/>
            </a:xfrm>
            <a:prstGeom prst="rect">
              <a:avLst/>
            </a:prstGeom>
          </p:spPr>
        </p:pic>
      </p:grpSp>
      <p:grpSp>
        <p:nvGrpSpPr>
          <p:cNvPr id="16" name="Group 15">
            <a:extLst>
              <a:ext uri="{FF2B5EF4-FFF2-40B4-BE49-F238E27FC236}">
                <a16:creationId xmlns:a16="http://schemas.microsoft.com/office/drawing/2014/main" id="{57CCDBE6-3FCC-444C-B93A-2E7E521E92E2}"/>
              </a:ext>
            </a:extLst>
          </p:cNvPr>
          <p:cNvGrpSpPr/>
          <p:nvPr/>
        </p:nvGrpSpPr>
        <p:grpSpPr>
          <a:xfrm>
            <a:off x="2914489" y="5743778"/>
            <a:ext cx="1566046" cy="984739"/>
            <a:chOff x="3334200" y="1779563"/>
            <a:chExt cx="1566046" cy="984739"/>
          </a:xfrm>
        </p:grpSpPr>
        <p:sp>
          <p:nvSpPr>
            <p:cNvPr id="17" name="Rectangle 16">
              <a:extLst>
                <a:ext uri="{FF2B5EF4-FFF2-40B4-BE49-F238E27FC236}">
                  <a16:creationId xmlns:a16="http://schemas.microsoft.com/office/drawing/2014/main" id="{91528EE7-398C-456A-A4A1-4262F8D7AAB7}"/>
                </a:ext>
              </a:extLst>
            </p:cNvPr>
            <p:cNvSpPr/>
            <p:nvPr/>
          </p:nvSpPr>
          <p:spPr>
            <a:xfrm>
              <a:off x="3334200" y="1779563"/>
              <a:ext cx="1566046" cy="9847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a:p>
              <a:pPr algn="ctr"/>
              <a:endParaRPr lang="en-US" dirty="0">
                <a:solidFill>
                  <a:schemeClr val="tx1"/>
                </a:solidFill>
              </a:endParaRPr>
            </a:p>
            <a:p>
              <a:pPr algn="ctr"/>
              <a:endParaRPr lang="en-US" sz="2800" dirty="0">
                <a:solidFill>
                  <a:schemeClr val="tx1"/>
                </a:solidFill>
              </a:endParaRPr>
            </a:p>
          </p:txBody>
        </p:sp>
        <p:pic>
          <p:nvPicPr>
            <p:cNvPr id="18" name="Picture 17" descr="Icon&#10;&#10;Description automatically generated">
              <a:extLst>
                <a:ext uri="{FF2B5EF4-FFF2-40B4-BE49-F238E27FC236}">
                  <a16:creationId xmlns:a16="http://schemas.microsoft.com/office/drawing/2014/main" id="{E765E911-158D-46B3-AF0B-F170A1DA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976" y="2070964"/>
              <a:ext cx="612952" cy="612952"/>
            </a:xfrm>
            <a:prstGeom prst="rect">
              <a:avLst/>
            </a:prstGeom>
          </p:spPr>
        </p:pic>
      </p:grpSp>
      <p:sp>
        <p:nvSpPr>
          <p:cNvPr id="19" name="Rectangle 18">
            <a:extLst>
              <a:ext uri="{FF2B5EF4-FFF2-40B4-BE49-F238E27FC236}">
                <a16:creationId xmlns:a16="http://schemas.microsoft.com/office/drawing/2014/main" id="{C1926F68-B55A-4DCF-A245-C4E9722B48F3}"/>
              </a:ext>
            </a:extLst>
          </p:cNvPr>
          <p:cNvSpPr/>
          <p:nvPr/>
        </p:nvSpPr>
        <p:spPr>
          <a:xfrm>
            <a:off x="5312157" y="3489431"/>
            <a:ext cx="1566046" cy="59787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foo.o</a:t>
            </a:r>
            <a:endParaRPr lang="en-US" sz="2000" dirty="0"/>
          </a:p>
        </p:txBody>
      </p:sp>
      <p:sp>
        <p:nvSpPr>
          <p:cNvPr id="20" name="Rectangle 19">
            <a:extLst>
              <a:ext uri="{FF2B5EF4-FFF2-40B4-BE49-F238E27FC236}">
                <a16:creationId xmlns:a16="http://schemas.microsoft.com/office/drawing/2014/main" id="{4F923BA1-0DA4-47F3-B1C9-556641E94E53}"/>
              </a:ext>
            </a:extLst>
          </p:cNvPr>
          <p:cNvSpPr/>
          <p:nvPr/>
        </p:nvSpPr>
        <p:spPr>
          <a:xfrm>
            <a:off x="5312157" y="4653532"/>
            <a:ext cx="1566046" cy="59787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bar.o</a:t>
            </a:r>
            <a:endParaRPr lang="en-US" sz="2000" dirty="0"/>
          </a:p>
        </p:txBody>
      </p:sp>
      <p:sp>
        <p:nvSpPr>
          <p:cNvPr id="21" name="Rectangle 20">
            <a:extLst>
              <a:ext uri="{FF2B5EF4-FFF2-40B4-BE49-F238E27FC236}">
                <a16:creationId xmlns:a16="http://schemas.microsoft.com/office/drawing/2014/main" id="{C111D24D-6F05-44B5-9CF3-D882914F4D74}"/>
              </a:ext>
            </a:extLst>
          </p:cNvPr>
          <p:cNvSpPr/>
          <p:nvPr/>
        </p:nvSpPr>
        <p:spPr>
          <a:xfrm>
            <a:off x="5312157" y="5937209"/>
            <a:ext cx="1566046" cy="59787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bletch.o</a:t>
            </a:r>
            <a:endParaRPr lang="en-US" sz="2000" dirty="0"/>
          </a:p>
        </p:txBody>
      </p:sp>
      <p:grpSp>
        <p:nvGrpSpPr>
          <p:cNvPr id="22" name="Group 21">
            <a:extLst>
              <a:ext uri="{FF2B5EF4-FFF2-40B4-BE49-F238E27FC236}">
                <a16:creationId xmlns:a16="http://schemas.microsoft.com/office/drawing/2014/main" id="{E5E03EA2-F25C-4185-8B3E-D71B35175976}"/>
              </a:ext>
            </a:extLst>
          </p:cNvPr>
          <p:cNvGrpSpPr/>
          <p:nvPr/>
        </p:nvGrpSpPr>
        <p:grpSpPr>
          <a:xfrm>
            <a:off x="7704262" y="4460098"/>
            <a:ext cx="1566046" cy="984739"/>
            <a:chOff x="3334200" y="1779563"/>
            <a:chExt cx="1566046" cy="984739"/>
          </a:xfrm>
        </p:grpSpPr>
        <p:sp>
          <p:nvSpPr>
            <p:cNvPr id="23" name="Rectangle 22">
              <a:extLst>
                <a:ext uri="{FF2B5EF4-FFF2-40B4-BE49-F238E27FC236}">
                  <a16:creationId xmlns:a16="http://schemas.microsoft.com/office/drawing/2014/main" id="{F3FB4E6E-2557-4965-BBC4-CC151437B4FA}"/>
                </a:ext>
              </a:extLst>
            </p:cNvPr>
            <p:cNvSpPr/>
            <p:nvPr/>
          </p:nvSpPr>
          <p:spPr>
            <a:xfrm>
              <a:off x="3334200" y="1779563"/>
              <a:ext cx="1566046" cy="98473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a:p>
              <a:pPr algn="ctr"/>
              <a:endParaRPr lang="en-US" dirty="0">
                <a:solidFill>
                  <a:schemeClr val="tx1"/>
                </a:solidFill>
              </a:endParaRPr>
            </a:p>
            <a:p>
              <a:pPr algn="ctr"/>
              <a:endParaRPr lang="en-US" sz="2800" dirty="0">
                <a:solidFill>
                  <a:schemeClr val="tx1"/>
                </a:solidFill>
              </a:endParaRPr>
            </a:p>
          </p:txBody>
        </p:sp>
        <p:pic>
          <p:nvPicPr>
            <p:cNvPr id="24" name="Picture 23" descr="Icon&#10;&#10;Description automatically generated">
              <a:extLst>
                <a:ext uri="{FF2B5EF4-FFF2-40B4-BE49-F238E27FC236}">
                  <a16:creationId xmlns:a16="http://schemas.microsoft.com/office/drawing/2014/main" id="{78CD8585-C68E-4FDD-9C85-81044EE19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976" y="2070964"/>
              <a:ext cx="612952" cy="612952"/>
            </a:xfrm>
            <a:prstGeom prst="rect">
              <a:avLst/>
            </a:prstGeom>
          </p:spPr>
        </p:pic>
      </p:grpSp>
      <p:grpSp>
        <p:nvGrpSpPr>
          <p:cNvPr id="25" name="Group 24">
            <a:extLst>
              <a:ext uri="{FF2B5EF4-FFF2-40B4-BE49-F238E27FC236}">
                <a16:creationId xmlns:a16="http://schemas.microsoft.com/office/drawing/2014/main" id="{D29C95DE-380C-4653-A0AC-87848C4621FC}"/>
              </a:ext>
            </a:extLst>
          </p:cNvPr>
          <p:cNvGrpSpPr/>
          <p:nvPr/>
        </p:nvGrpSpPr>
        <p:grpSpPr>
          <a:xfrm>
            <a:off x="7505360" y="2884519"/>
            <a:ext cx="2000308" cy="1143000"/>
            <a:chOff x="7365234" y="2398654"/>
            <a:chExt cx="2000308" cy="1143000"/>
          </a:xfrm>
        </p:grpSpPr>
        <p:sp>
          <p:nvSpPr>
            <p:cNvPr id="26" name="Rectangle 25">
              <a:extLst>
                <a:ext uri="{FF2B5EF4-FFF2-40B4-BE49-F238E27FC236}">
                  <a16:creationId xmlns:a16="http://schemas.microsoft.com/office/drawing/2014/main" id="{A6A1B1BA-DC1A-4398-8C9D-784B65271FFA}"/>
                </a:ext>
              </a:extLst>
            </p:cNvPr>
            <p:cNvSpPr/>
            <p:nvPr/>
          </p:nvSpPr>
          <p:spPr>
            <a:xfrm>
              <a:off x="7365234" y="2398654"/>
              <a:ext cx="1566046" cy="597877"/>
            </a:xfrm>
            <a:prstGeom prst="rect">
              <a:avLst/>
            </a:prstGeom>
            <a:solidFill>
              <a:srgbClr val="1499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nsolas" panose="020B0609020204030204" pitchFamily="49" charset="0"/>
                </a:rPr>
                <a:t>C++ std library</a:t>
              </a:r>
              <a:endParaRPr lang="en-US" sz="2000" dirty="0">
                <a:solidFill>
                  <a:schemeClr val="bg1"/>
                </a:solidFill>
              </a:endParaRPr>
            </a:p>
          </p:txBody>
        </p:sp>
        <p:sp>
          <p:nvSpPr>
            <p:cNvPr id="27" name="Rectangle 26">
              <a:extLst>
                <a:ext uri="{FF2B5EF4-FFF2-40B4-BE49-F238E27FC236}">
                  <a16:creationId xmlns:a16="http://schemas.microsoft.com/office/drawing/2014/main" id="{A21B8B72-8C6D-4501-96C8-295D640A078F}"/>
                </a:ext>
              </a:extLst>
            </p:cNvPr>
            <p:cNvSpPr/>
            <p:nvPr/>
          </p:nvSpPr>
          <p:spPr>
            <a:xfrm>
              <a:off x="7799496" y="2943777"/>
              <a:ext cx="1566046" cy="597877"/>
            </a:xfrm>
            <a:prstGeom prst="rect">
              <a:avLst/>
            </a:prstGeom>
            <a:solidFill>
              <a:srgbClr val="1499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nsolas" panose="020B0609020204030204" pitchFamily="49" charset="0"/>
                </a:rPr>
                <a:t>GUI library</a:t>
              </a:r>
              <a:endParaRPr lang="en-US" sz="2000" dirty="0">
                <a:solidFill>
                  <a:schemeClr val="bg1"/>
                </a:solidFill>
              </a:endParaRPr>
            </a:p>
          </p:txBody>
        </p:sp>
      </p:grpSp>
      <p:cxnSp>
        <p:nvCxnSpPr>
          <p:cNvPr id="28" name="Straight Arrow Connector 27">
            <a:extLst>
              <a:ext uri="{FF2B5EF4-FFF2-40B4-BE49-F238E27FC236}">
                <a16:creationId xmlns:a16="http://schemas.microsoft.com/office/drawing/2014/main" id="{33F6A403-8C87-4318-B2DF-D074765FB50B}"/>
              </a:ext>
            </a:extLst>
          </p:cNvPr>
          <p:cNvCxnSpPr>
            <a:cxnSpLocks/>
          </p:cNvCxnSpPr>
          <p:nvPr/>
        </p:nvCxnSpPr>
        <p:spPr>
          <a:xfrm>
            <a:off x="2077304" y="3788369"/>
            <a:ext cx="8371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831980B-14B2-4EF6-B069-6286BCCE1966}"/>
              </a:ext>
            </a:extLst>
          </p:cNvPr>
          <p:cNvCxnSpPr>
            <a:cxnSpLocks/>
          </p:cNvCxnSpPr>
          <p:nvPr/>
        </p:nvCxnSpPr>
        <p:spPr>
          <a:xfrm flipV="1">
            <a:off x="2077303" y="4952470"/>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91E4D0-AD3E-40B0-8D88-D0E0A76CBB4F}"/>
              </a:ext>
            </a:extLst>
          </p:cNvPr>
          <p:cNvCxnSpPr>
            <a:cxnSpLocks/>
          </p:cNvCxnSpPr>
          <p:nvPr/>
        </p:nvCxnSpPr>
        <p:spPr>
          <a:xfrm flipV="1">
            <a:off x="2077302" y="6236147"/>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EA10E9-0FF5-4E9C-85BD-13EDFBD94A38}"/>
              </a:ext>
            </a:extLst>
          </p:cNvPr>
          <p:cNvCxnSpPr>
            <a:cxnSpLocks/>
          </p:cNvCxnSpPr>
          <p:nvPr/>
        </p:nvCxnSpPr>
        <p:spPr>
          <a:xfrm flipV="1">
            <a:off x="4480535" y="3788369"/>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219626-121A-427E-8F47-6AADE3B82418}"/>
              </a:ext>
            </a:extLst>
          </p:cNvPr>
          <p:cNvCxnSpPr>
            <a:cxnSpLocks/>
          </p:cNvCxnSpPr>
          <p:nvPr/>
        </p:nvCxnSpPr>
        <p:spPr>
          <a:xfrm flipV="1">
            <a:off x="4490604" y="4952470"/>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2228DA-9423-4C39-99AF-15EEAA7A4DEA}"/>
              </a:ext>
            </a:extLst>
          </p:cNvPr>
          <p:cNvCxnSpPr>
            <a:cxnSpLocks/>
          </p:cNvCxnSpPr>
          <p:nvPr/>
        </p:nvCxnSpPr>
        <p:spPr>
          <a:xfrm flipV="1">
            <a:off x="4480534" y="6236147"/>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7F64660-CD95-4637-97D4-0AC14B58A3A0}"/>
              </a:ext>
            </a:extLst>
          </p:cNvPr>
          <p:cNvCxnSpPr>
            <a:cxnSpLocks/>
          </p:cNvCxnSpPr>
          <p:nvPr/>
        </p:nvCxnSpPr>
        <p:spPr>
          <a:xfrm flipV="1">
            <a:off x="6872640" y="4952467"/>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244F796-E38D-4017-BAF8-E955A68B2213}"/>
              </a:ext>
            </a:extLst>
          </p:cNvPr>
          <p:cNvCxnSpPr>
            <a:cxnSpLocks/>
            <a:endCxn id="23" idx="0"/>
          </p:cNvCxnSpPr>
          <p:nvPr/>
        </p:nvCxnSpPr>
        <p:spPr>
          <a:xfrm>
            <a:off x="8479674" y="4021027"/>
            <a:ext cx="7611" cy="439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F0C1464-2936-4798-B184-52897F7124C7}"/>
              </a:ext>
            </a:extLst>
          </p:cNvPr>
          <p:cNvCxnSpPr>
            <a:cxnSpLocks/>
          </p:cNvCxnSpPr>
          <p:nvPr/>
        </p:nvCxnSpPr>
        <p:spPr>
          <a:xfrm flipV="1">
            <a:off x="9280301" y="4952466"/>
            <a:ext cx="83718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1C33AC3-BD47-4E4C-A620-8AEF5F7F8E82}"/>
              </a:ext>
            </a:extLst>
          </p:cNvPr>
          <p:cNvSpPr/>
          <p:nvPr/>
        </p:nvSpPr>
        <p:spPr>
          <a:xfrm>
            <a:off x="10117486" y="4670037"/>
            <a:ext cx="1566046" cy="5978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final_exec</a:t>
            </a:r>
            <a:endParaRPr lang="en-US" sz="2000" dirty="0"/>
          </a:p>
        </p:txBody>
      </p:sp>
      <p:cxnSp>
        <p:nvCxnSpPr>
          <p:cNvPr id="38" name="Straight Arrow Connector 37">
            <a:extLst>
              <a:ext uri="{FF2B5EF4-FFF2-40B4-BE49-F238E27FC236}">
                <a16:creationId xmlns:a16="http://schemas.microsoft.com/office/drawing/2014/main" id="{D7EEA3F4-1885-4DE7-A5F6-F580D8B50EC9}"/>
              </a:ext>
            </a:extLst>
          </p:cNvPr>
          <p:cNvCxnSpPr>
            <a:cxnSpLocks/>
            <a:stCxn id="19" idx="3"/>
            <a:endCxn id="23" idx="1"/>
          </p:cNvCxnSpPr>
          <p:nvPr/>
        </p:nvCxnSpPr>
        <p:spPr>
          <a:xfrm>
            <a:off x="6878203" y="3788370"/>
            <a:ext cx="826059" cy="11640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494CE1-3BC7-4E9F-BA5F-0D0A67A3B34C}"/>
              </a:ext>
            </a:extLst>
          </p:cNvPr>
          <p:cNvCxnSpPr>
            <a:cxnSpLocks/>
            <a:stCxn id="21" idx="3"/>
            <a:endCxn id="23" idx="1"/>
          </p:cNvCxnSpPr>
          <p:nvPr/>
        </p:nvCxnSpPr>
        <p:spPr>
          <a:xfrm flipV="1">
            <a:off x="6878203" y="4952468"/>
            <a:ext cx="826059" cy="1283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2" presetClass="entr" presetSubtype="8"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par>
                                <p:cTn id="42" presetID="2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par>
                                <p:cTn id="64" presetID="2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par>
                                <p:cTn id="67" presetID="22" presetClass="entr" presetSubtype="8"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up)">
                                      <p:cBhvr>
                                        <p:cTn id="77" dur="500"/>
                                        <p:tgtEl>
                                          <p:spTgt spid="25"/>
                                        </p:tgtEl>
                                      </p:cBhvr>
                                    </p:animEffect>
                                  </p:childTnLst>
                                </p:cTn>
                              </p:par>
                            </p:childTnLst>
                          </p:cTn>
                        </p:par>
                        <p:par>
                          <p:cTn id="78" fill="hold">
                            <p:stCondLst>
                              <p:cond delay="1500"/>
                            </p:stCondLst>
                            <p:childTnLst>
                              <p:par>
                                <p:cTn id="79" presetID="22" presetClass="entr" presetSubtype="1" fill="hold"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up)">
                                      <p:cBhvr>
                                        <p:cTn id="81" dur="500"/>
                                        <p:tgtEl>
                                          <p:spTgt spid="3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par>
                          <p:cTn id="86" fill="hold">
                            <p:stCondLst>
                              <p:cond delay="2500"/>
                            </p:stCondLst>
                            <p:childTnLst>
                              <p:par>
                                <p:cTn id="87" presetID="22" presetClass="entr" presetSubtype="8"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left)">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6" grpId="0" animBg="1"/>
      <p:bldP spid="7" grpId="0" animBg="1"/>
      <p:bldP spid="8" grpId="0" animBg="1"/>
      <p:bldP spid="19" grpId="0" animBg="1"/>
      <p:bldP spid="20" grpId="0" animBg="1"/>
      <p:bldP spid="21"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265">
            <a:extLst>
              <a:ext uri="{FF2B5EF4-FFF2-40B4-BE49-F238E27FC236}">
                <a16:creationId xmlns:a16="http://schemas.microsoft.com/office/drawing/2014/main" id="{E5960D66-26BB-4ED3-98F3-C754A94D513F}"/>
              </a:ext>
            </a:extLst>
          </p:cNvPr>
          <p:cNvPicPr>
            <a:picLocks noChangeAspect="1"/>
          </p:cNvPicPr>
          <p:nvPr/>
        </p:nvPicPr>
        <p:blipFill>
          <a:blip r:embed="rId3"/>
          <a:stretch>
            <a:fillRect/>
          </a:stretch>
        </p:blipFill>
        <p:spPr>
          <a:xfrm>
            <a:off x="-29394" y="4467742"/>
            <a:ext cx="1546736" cy="1546736"/>
          </a:xfrm>
          <a:prstGeom prst="rect">
            <a:avLst/>
          </a:prstGeom>
        </p:spPr>
      </p:pic>
      <p:grpSp>
        <p:nvGrpSpPr>
          <p:cNvPr id="6" name="Group 5">
            <a:extLst>
              <a:ext uri="{FF2B5EF4-FFF2-40B4-BE49-F238E27FC236}">
                <a16:creationId xmlns:a16="http://schemas.microsoft.com/office/drawing/2014/main" id="{1615EA56-76A1-40EF-B4ED-C4950ACE45E4}"/>
              </a:ext>
            </a:extLst>
          </p:cNvPr>
          <p:cNvGrpSpPr/>
          <p:nvPr/>
        </p:nvGrpSpPr>
        <p:grpSpPr>
          <a:xfrm>
            <a:off x="2468465" y="1924518"/>
            <a:ext cx="8926370" cy="4074637"/>
            <a:chOff x="1881555" y="2417477"/>
            <a:chExt cx="8926370" cy="4074637"/>
          </a:xfrm>
        </p:grpSpPr>
        <p:sp>
          <p:nvSpPr>
            <p:cNvPr id="3" name="Rectangle 2">
              <a:extLst>
                <a:ext uri="{FF2B5EF4-FFF2-40B4-BE49-F238E27FC236}">
                  <a16:creationId xmlns:a16="http://schemas.microsoft.com/office/drawing/2014/main" id="{0D961DF9-5A0F-478B-B0DE-B64242CB6969}"/>
                </a:ext>
              </a:extLst>
            </p:cNvPr>
            <p:cNvSpPr/>
            <p:nvPr/>
          </p:nvSpPr>
          <p:spPr>
            <a:xfrm>
              <a:off x="1922584" y="2465443"/>
              <a:ext cx="8885341" cy="40266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3B11298-6F96-403A-BD62-7A6C4726B4C9}"/>
                </a:ext>
              </a:extLst>
            </p:cNvPr>
            <p:cNvSpPr txBox="1"/>
            <p:nvPr/>
          </p:nvSpPr>
          <p:spPr>
            <a:xfrm>
              <a:off x="1881555" y="2417477"/>
              <a:ext cx="5344040" cy="523220"/>
            </a:xfrm>
            <a:prstGeom prst="rect">
              <a:avLst/>
            </a:prstGeom>
            <a:noFill/>
          </p:spPr>
          <p:txBody>
            <a:bodyPr wrap="square" rtlCol="0">
              <a:spAutoFit/>
            </a:bodyPr>
            <a:lstStyle/>
            <a:p>
              <a:r>
                <a:rPr lang="en-US" sz="2800" dirty="0">
                  <a:solidFill>
                    <a:schemeClr val="bg1"/>
                  </a:solidFill>
                </a:rPr>
                <a:t>Compiler workflow</a:t>
              </a:r>
            </a:p>
          </p:txBody>
        </p:sp>
      </p:grpSp>
      <p:sp>
        <p:nvSpPr>
          <p:cNvPr id="8" name="Rectangle: Rounded Corners 7">
            <a:extLst>
              <a:ext uri="{FF2B5EF4-FFF2-40B4-BE49-F238E27FC236}">
                <a16:creationId xmlns:a16="http://schemas.microsoft.com/office/drawing/2014/main" id="{E31382A6-BF29-44EB-AF42-40712B08D5FF}"/>
              </a:ext>
            </a:extLst>
          </p:cNvPr>
          <p:cNvSpPr/>
          <p:nvPr/>
        </p:nvSpPr>
        <p:spPr>
          <a:xfrm>
            <a:off x="2575562"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Lexical Analyzer</a:t>
            </a:r>
          </a:p>
        </p:txBody>
      </p:sp>
      <p:sp>
        <p:nvSpPr>
          <p:cNvPr id="10" name="Arrow: Right 9">
            <a:extLst>
              <a:ext uri="{FF2B5EF4-FFF2-40B4-BE49-F238E27FC236}">
                <a16:creationId xmlns:a16="http://schemas.microsoft.com/office/drawing/2014/main" id="{72C81CBA-D1A5-41D8-830B-A8D909B586D4}"/>
              </a:ext>
            </a:extLst>
          </p:cNvPr>
          <p:cNvSpPr/>
          <p:nvPr/>
        </p:nvSpPr>
        <p:spPr>
          <a:xfrm>
            <a:off x="4379377" y="2587858"/>
            <a:ext cx="137991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Lexical Units </a:t>
            </a:r>
          </a:p>
        </p:txBody>
      </p:sp>
      <p:sp>
        <p:nvSpPr>
          <p:cNvPr id="12" name="TextBox 11">
            <a:extLst>
              <a:ext uri="{FF2B5EF4-FFF2-40B4-BE49-F238E27FC236}">
                <a16:creationId xmlns:a16="http://schemas.microsoft.com/office/drawing/2014/main" id="{474D967C-8BA7-4AA3-8AC0-571674C0F767}"/>
              </a:ext>
            </a:extLst>
          </p:cNvPr>
          <p:cNvSpPr txBox="1"/>
          <p:nvPr/>
        </p:nvSpPr>
        <p:spPr>
          <a:xfrm>
            <a:off x="4078626" y="3936252"/>
            <a:ext cx="2273088" cy="646331"/>
          </a:xfrm>
          <a:prstGeom prst="rect">
            <a:avLst/>
          </a:prstGeom>
          <a:solidFill>
            <a:schemeClr val="accent6">
              <a:lumMod val="20000"/>
              <a:lumOff val="80000"/>
            </a:schemeClr>
          </a:solidFill>
          <a:ln>
            <a:solidFill>
              <a:schemeClr val="tx1"/>
            </a:solidFill>
          </a:ln>
        </p:spPr>
        <p:txBody>
          <a:bodyPr wrap="square" rtlCol="0">
            <a:spAutoFit/>
          </a:bodyPr>
          <a:lstStyle/>
          <a:p>
            <a:r>
              <a:rPr lang="en-US" dirty="0">
                <a:solidFill>
                  <a:srgbClr val="FF0000"/>
                </a:solidFill>
                <a:latin typeface="Consolas" panose="020B0609020204030204" pitchFamily="49" charset="0"/>
              </a:rPr>
              <a:t>while</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err="1">
                <a:solidFill>
                  <a:srgbClr val="FF0000"/>
                </a:solidFill>
                <a:latin typeface="Consolas" panose="020B0609020204030204" pitchFamily="49" charset="0"/>
              </a:rPr>
              <a:t>i</a:t>
            </a:r>
            <a:r>
              <a:rPr lang="en-US" dirty="0">
                <a:latin typeface="Consolas" panose="020B0609020204030204" pitchFamily="49" charset="0"/>
              </a:rPr>
              <a:t>,</a:t>
            </a:r>
            <a:r>
              <a:rPr lang="en-US" dirty="0">
                <a:solidFill>
                  <a:srgbClr val="FF0000"/>
                </a:solidFill>
                <a:latin typeface="Consolas" panose="020B0609020204030204" pitchFamily="49" charset="0"/>
              </a:rPr>
              <a:t>&lt;</a:t>
            </a:r>
            <a:r>
              <a:rPr lang="en-US" dirty="0">
                <a:latin typeface="Consolas" panose="020B0609020204030204" pitchFamily="49" charset="0"/>
              </a:rPr>
              <a:t>,</a:t>
            </a:r>
            <a:r>
              <a:rPr lang="en-US" dirty="0">
                <a:solidFill>
                  <a:srgbClr val="FF0000"/>
                </a:solidFill>
                <a:latin typeface="Consolas" panose="020B0609020204030204" pitchFamily="49" charset="0"/>
              </a:rPr>
              <a:t>5</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x</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x</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err="1">
                <a:solidFill>
                  <a:srgbClr val="FF0000"/>
                </a:solidFill>
                <a:latin typeface="Consolas" panose="020B0609020204030204" pitchFamily="49" charset="0"/>
              </a:rPr>
              <a:t>i</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3</a:t>
            </a:r>
          </a:p>
        </p:txBody>
      </p:sp>
      <p:sp>
        <p:nvSpPr>
          <p:cNvPr id="13" name="Rectangle: Rounded Corners 12">
            <a:extLst>
              <a:ext uri="{FF2B5EF4-FFF2-40B4-BE49-F238E27FC236}">
                <a16:creationId xmlns:a16="http://schemas.microsoft.com/office/drawing/2014/main" id="{A4B7ADEE-FB28-46D7-9FAD-479BE13E9673}"/>
              </a:ext>
            </a:extLst>
          </p:cNvPr>
          <p:cNvSpPr/>
          <p:nvPr/>
        </p:nvSpPr>
        <p:spPr>
          <a:xfrm>
            <a:off x="5781286"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p>
        </p:txBody>
      </p:sp>
      <p:sp>
        <p:nvSpPr>
          <p:cNvPr id="14" name="Arrow: Right 13">
            <a:extLst>
              <a:ext uri="{FF2B5EF4-FFF2-40B4-BE49-F238E27FC236}">
                <a16:creationId xmlns:a16="http://schemas.microsoft.com/office/drawing/2014/main" id="{3EAE82E6-6DB4-4BCE-9BCD-A73BABEFB5AC}"/>
              </a:ext>
            </a:extLst>
          </p:cNvPr>
          <p:cNvSpPr/>
          <p:nvPr/>
        </p:nvSpPr>
        <p:spPr>
          <a:xfrm>
            <a:off x="7585544" y="2560216"/>
            <a:ext cx="181428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Syntax Tree</a:t>
            </a:r>
          </a:p>
        </p:txBody>
      </p:sp>
      <p:sp>
        <p:nvSpPr>
          <p:cNvPr id="66" name="Rectangle: Rounded Corners 65">
            <a:extLst>
              <a:ext uri="{FF2B5EF4-FFF2-40B4-BE49-F238E27FC236}">
                <a16:creationId xmlns:a16="http://schemas.microsoft.com/office/drawing/2014/main" id="{5C354695-2012-456B-BE17-77F440B9445B}"/>
              </a:ext>
            </a:extLst>
          </p:cNvPr>
          <p:cNvSpPr/>
          <p:nvPr/>
        </p:nvSpPr>
        <p:spPr>
          <a:xfrm>
            <a:off x="9380748"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Analyzer</a:t>
            </a:r>
          </a:p>
        </p:txBody>
      </p:sp>
      <p:sp>
        <p:nvSpPr>
          <p:cNvPr id="68" name="Rectangle: Rounded Corners 67">
            <a:extLst>
              <a:ext uri="{FF2B5EF4-FFF2-40B4-BE49-F238E27FC236}">
                <a16:creationId xmlns:a16="http://schemas.microsoft.com/office/drawing/2014/main" id="{5712F554-B594-4F6B-9BE9-B0D884BD4727}"/>
              </a:ext>
            </a:extLst>
          </p:cNvPr>
          <p:cNvSpPr/>
          <p:nvPr/>
        </p:nvSpPr>
        <p:spPr>
          <a:xfrm>
            <a:off x="3311103" y="4629165"/>
            <a:ext cx="1830103"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Code Generator</a:t>
            </a:r>
          </a:p>
        </p:txBody>
      </p:sp>
      <p:grpSp>
        <p:nvGrpSpPr>
          <p:cNvPr id="73" name="Group 72">
            <a:extLst>
              <a:ext uri="{FF2B5EF4-FFF2-40B4-BE49-F238E27FC236}">
                <a16:creationId xmlns:a16="http://schemas.microsoft.com/office/drawing/2014/main" id="{38411484-78B2-4631-A8B4-B845F8565FE3}"/>
              </a:ext>
            </a:extLst>
          </p:cNvPr>
          <p:cNvGrpSpPr/>
          <p:nvPr/>
        </p:nvGrpSpPr>
        <p:grpSpPr>
          <a:xfrm>
            <a:off x="8775509" y="3892815"/>
            <a:ext cx="2029644" cy="2106342"/>
            <a:chOff x="10187886" y="4483722"/>
            <a:chExt cx="2029644" cy="2106342"/>
          </a:xfrm>
        </p:grpSpPr>
        <p:sp>
          <p:nvSpPr>
            <p:cNvPr id="70" name="Arrow: Bent-Up 69">
              <a:extLst>
                <a:ext uri="{FF2B5EF4-FFF2-40B4-BE49-F238E27FC236}">
                  <a16:creationId xmlns:a16="http://schemas.microsoft.com/office/drawing/2014/main" id="{D903F04A-69BF-491E-B49B-6710ECBE247E}"/>
                </a:ext>
              </a:extLst>
            </p:cNvPr>
            <p:cNvSpPr/>
            <p:nvPr/>
          </p:nvSpPr>
          <p:spPr>
            <a:xfrm rot="16200000" flipH="1">
              <a:off x="10095292" y="4576316"/>
              <a:ext cx="2106342" cy="1921154"/>
            </a:xfrm>
            <a:prstGeom prst="bentUpArrow">
              <a:avLst>
                <a:gd name="adj1" fmla="val 33921"/>
                <a:gd name="adj2" fmla="val 40292"/>
                <a:gd name="adj3" fmla="val 4133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73C471FB-2EB5-475C-90DC-311A76DEE778}"/>
                </a:ext>
              </a:extLst>
            </p:cNvPr>
            <p:cNvSpPr txBox="1"/>
            <p:nvPr/>
          </p:nvSpPr>
          <p:spPr>
            <a:xfrm>
              <a:off x="10285160" y="5439738"/>
              <a:ext cx="1932370" cy="707886"/>
            </a:xfrm>
            <a:prstGeom prst="rect">
              <a:avLst/>
            </a:prstGeom>
            <a:noFill/>
          </p:spPr>
          <p:txBody>
            <a:bodyPr wrap="square">
              <a:spAutoFit/>
            </a:bodyPr>
            <a:lstStyle/>
            <a:p>
              <a:pPr algn="ctr"/>
              <a:r>
                <a:rPr lang="en-US" sz="2000" dirty="0">
                  <a:solidFill>
                    <a:schemeClr val="bg1"/>
                  </a:solidFill>
                </a:rPr>
                <a:t>Annotated</a:t>
              </a:r>
            </a:p>
            <a:p>
              <a:pPr algn="ctr"/>
              <a:r>
                <a:rPr lang="en-US" sz="2000" dirty="0">
                  <a:solidFill>
                    <a:schemeClr val="bg1"/>
                  </a:solidFill>
                </a:rPr>
                <a:t>Parse Tree </a:t>
              </a:r>
            </a:p>
          </p:txBody>
        </p:sp>
      </p:grpSp>
      <p:sp>
        <p:nvSpPr>
          <p:cNvPr id="74" name="Arrow: Left 73">
            <a:extLst>
              <a:ext uri="{FF2B5EF4-FFF2-40B4-BE49-F238E27FC236}">
                <a16:creationId xmlns:a16="http://schemas.microsoft.com/office/drawing/2014/main" id="{9D3850D7-CA72-4B6B-9747-0C77D24789F1}"/>
              </a:ext>
            </a:extLst>
          </p:cNvPr>
          <p:cNvSpPr/>
          <p:nvPr/>
        </p:nvSpPr>
        <p:spPr>
          <a:xfrm>
            <a:off x="1311683" y="4558318"/>
            <a:ext cx="2004895" cy="138332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code or bytecode</a:t>
            </a:r>
          </a:p>
        </p:txBody>
      </p:sp>
      <p:sp>
        <p:nvSpPr>
          <p:cNvPr id="92" name="TextBox 91">
            <a:extLst>
              <a:ext uri="{FF2B5EF4-FFF2-40B4-BE49-F238E27FC236}">
                <a16:creationId xmlns:a16="http://schemas.microsoft.com/office/drawing/2014/main" id="{5212EAF4-BC90-446C-9056-76BB6376DF82}"/>
              </a:ext>
            </a:extLst>
          </p:cNvPr>
          <p:cNvSpPr txBox="1"/>
          <p:nvPr/>
        </p:nvSpPr>
        <p:spPr>
          <a:xfrm>
            <a:off x="1470169" y="6030558"/>
            <a:ext cx="3478456" cy="646331"/>
          </a:xfrm>
          <a:prstGeom prst="rect">
            <a:avLst/>
          </a:prstGeom>
          <a:solidFill>
            <a:schemeClr val="accent6">
              <a:lumMod val="20000"/>
              <a:lumOff val="80000"/>
            </a:schemeClr>
          </a:solidFill>
          <a:ln>
            <a:solidFill>
              <a:schemeClr val="tx1"/>
            </a:solidFill>
          </a:ln>
        </p:spPr>
        <p:txBody>
          <a:bodyPr wrap="square" rtlCol="0">
            <a:spAutoFit/>
          </a:bodyPr>
          <a:lstStyle/>
          <a:p>
            <a:r>
              <a:rPr lang="en-US" sz="1800" dirty="0">
                <a:latin typeface="Consolas" panose="020B0609020204030204" pitchFamily="49" charset="0"/>
              </a:rPr>
              <a:t>55 48 89 e5 c7 45 fc 05 00 00 00 6b 45 fc 03 89 45 f8</a:t>
            </a:r>
            <a:endParaRPr lang="en-US" dirty="0"/>
          </a:p>
        </p:txBody>
      </p:sp>
      <p:grpSp>
        <p:nvGrpSpPr>
          <p:cNvPr id="95" name="Group 94">
            <a:extLst>
              <a:ext uri="{FF2B5EF4-FFF2-40B4-BE49-F238E27FC236}">
                <a16:creationId xmlns:a16="http://schemas.microsoft.com/office/drawing/2014/main" id="{35EE418E-FD1A-40FC-8D49-B0FD049565C9}"/>
              </a:ext>
            </a:extLst>
          </p:cNvPr>
          <p:cNvGrpSpPr/>
          <p:nvPr/>
        </p:nvGrpSpPr>
        <p:grpSpPr>
          <a:xfrm>
            <a:off x="-135002" y="1577931"/>
            <a:ext cx="2227144" cy="982285"/>
            <a:chOff x="-107726" y="1535271"/>
            <a:chExt cx="2227144" cy="982285"/>
          </a:xfrm>
        </p:grpSpPr>
        <p:sp>
          <p:nvSpPr>
            <p:cNvPr id="11" name="TextBox 10">
              <a:extLst>
                <a:ext uri="{FF2B5EF4-FFF2-40B4-BE49-F238E27FC236}">
                  <a16:creationId xmlns:a16="http://schemas.microsoft.com/office/drawing/2014/main" id="{FB87824B-CE1C-4F20-A680-2B8236B03432}"/>
                </a:ext>
              </a:extLst>
            </p:cNvPr>
            <p:cNvSpPr txBox="1"/>
            <p:nvPr/>
          </p:nvSpPr>
          <p:spPr>
            <a:xfrm>
              <a:off x="289845" y="1871225"/>
              <a:ext cx="1829573" cy="646331"/>
            </a:xfrm>
            <a:prstGeom prst="rect">
              <a:avLst/>
            </a:prstGeom>
            <a:solidFill>
              <a:schemeClr val="accent6">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while(</a:t>
              </a:r>
              <a:r>
                <a:rPr lang="en-US" dirty="0" err="1">
                  <a:latin typeface="Consolas" panose="020B0609020204030204" pitchFamily="49" charset="0"/>
                </a:rPr>
                <a:t>i</a:t>
              </a:r>
              <a:r>
                <a:rPr lang="en-US" dirty="0">
                  <a:latin typeface="Consolas" panose="020B0609020204030204" pitchFamily="49" charset="0"/>
                </a:rPr>
                <a:t>&lt;5)</a:t>
              </a:r>
            </a:p>
            <a:p>
              <a:r>
                <a:rPr lang="en-US" dirty="0">
                  <a:latin typeface="Consolas" panose="020B0609020204030204" pitchFamily="49" charset="0"/>
                </a:rPr>
                <a:t> x = x + </a:t>
              </a:r>
              <a:r>
                <a:rPr lang="en-US" dirty="0" err="1">
                  <a:latin typeface="Consolas" panose="020B0609020204030204" pitchFamily="49" charset="0"/>
                </a:rPr>
                <a:t>i</a:t>
              </a:r>
              <a:r>
                <a:rPr lang="en-US" dirty="0">
                  <a:latin typeface="Consolas" panose="020B0609020204030204" pitchFamily="49" charset="0"/>
                </a:rPr>
                <a:t>*3;</a:t>
              </a:r>
            </a:p>
          </p:txBody>
        </p:sp>
        <p:sp>
          <p:nvSpPr>
            <p:cNvPr id="94" name="TextBox 93">
              <a:extLst>
                <a:ext uri="{FF2B5EF4-FFF2-40B4-BE49-F238E27FC236}">
                  <a16:creationId xmlns:a16="http://schemas.microsoft.com/office/drawing/2014/main" id="{1DEBDC98-3D69-42A7-843A-02D0AA51ACA9}"/>
                </a:ext>
              </a:extLst>
            </p:cNvPr>
            <p:cNvSpPr txBox="1"/>
            <p:nvPr/>
          </p:nvSpPr>
          <p:spPr>
            <a:xfrm>
              <a:off x="-107726" y="1535271"/>
              <a:ext cx="1582449" cy="367058"/>
            </a:xfrm>
            <a:prstGeom prst="rect">
              <a:avLst/>
            </a:prstGeom>
            <a:noFill/>
          </p:spPr>
          <p:txBody>
            <a:bodyPr wrap="square">
              <a:spAutoFit/>
            </a:bodyPr>
            <a:lstStyle/>
            <a:p>
              <a:pPr algn="ctr"/>
              <a:r>
                <a:rPr lang="en-US" sz="1800" dirty="0"/>
                <a:t>file.cpp</a:t>
              </a:r>
            </a:p>
          </p:txBody>
        </p:sp>
      </p:grpSp>
      <p:sp>
        <p:nvSpPr>
          <p:cNvPr id="7" name="Arrow: Right 6">
            <a:extLst>
              <a:ext uri="{FF2B5EF4-FFF2-40B4-BE49-F238E27FC236}">
                <a16:creationId xmlns:a16="http://schemas.microsoft.com/office/drawing/2014/main" id="{D6BE5848-BE98-4ACB-AE32-F2CEE0A4B913}"/>
              </a:ext>
            </a:extLst>
          </p:cNvPr>
          <p:cNvSpPr/>
          <p:nvPr/>
        </p:nvSpPr>
        <p:spPr>
          <a:xfrm>
            <a:off x="1042851" y="2650935"/>
            <a:ext cx="1552575" cy="125716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Source File</a:t>
            </a:r>
          </a:p>
        </p:txBody>
      </p:sp>
      <p:pic>
        <p:nvPicPr>
          <p:cNvPr id="81" name="Picture 80">
            <a:extLst>
              <a:ext uri="{FF2B5EF4-FFF2-40B4-BE49-F238E27FC236}">
                <a16:creationId xmlns:a16="http://schemas.microsoft.com/office/drawing/2014/main" id="{3AB0BC43-A6A9-4D65-8316-74F160FC953F}"/>
              </a:ext>
            </a:extLst>
          </p:cNvPr>
          <p:cNvPicPr>
            <a:picLocks noChangeAspect="1"/>
          </p:cNvPicPr>
          <p:nvPr/>
        </p:nvPicPr>
        <p:blipFill>
          <a:blip r:embed="rId4"/>
          <a:stretch>
            <a:fillRect/>
          </a:stretch>
        </p:blipFill>
        <p:spPr>
          <a:xfrm>
            <a:off x="7577097" y="1352102"/>
            <a:ext cx="1829573" cy="1123660"/>
          </a:xfrm>
          <a:prstGeom prst="rect">
            <a:avLst/>
          </a:prstGeom>
        </p:spPr>
      </p:pic>
      <p:sp>
        <p:nvSpPr>
          <p:cNvPr id="2" name="Title 1">
            <a:extLst>
              <a:ext uri="{FF2B5EF4-FFF2-40B4-BE49-F238E27FC236}">
                <a16:creationId xmlns:a16="http://schemas.microsoft.com/office/drawing/2014/main" id="{2FD95A4F-E525-4A6F-9AF5-479C43EC28CC}"/>
              </a:ext>
            </a:extLst>
          </p:cNvPr>
          <p:cNvSpPr>
            <a:spLocks noGrp="1"/>
          </p:cNvSpPr>
          <p:nvPr>
            <p:ph type="title"/>
          </p:nvPr>
        </p:nvSpPr>
        <p:spPr/>
        <p:txBody>
          <a:bodyPr/>
          <a:lstStyle/>
          <a:p>
            <a:r>
              <a:rPr lang="en-US" dirty="0"/>
              <a:t>How Does a Compiler Work?</a:t>
            </a:r>
          </a:p>
        </p:txBody>
      </p:sp>
      <p:grpSp>
        <p:nvGrpSpPr>
          <p:cNvPr id="218" name="Group 217">
            <a:extLst>
              <a:ext uri="{FF2B5EF4-FFF2-40B4-BE49-F238E27FC236}">
                <a16:creationId xmlns:a16="http://schemas.microsoft.com/office/drawing/2014/main" id="{9761A31F-DA7C-4D76-8C0E-EB5DDBD70BF8}"/>
              </a:ext>
            </a:extLst>
          </p:cNvPr>
          <p:cNvGrpSpPr/>
          <p:nvPr/>
        </p:nvGrpSpPr>
        <p:grpSpPr>
          <a:xfrm>
            <a:off x="2518752" y="959283"/>
            <a:ext cx="8977664" cy="5487163"/>
            <a:chOff x="2168769" y="1042591"/>
            <a:chExt cx="8977664" cy="5487163"/>
          </a:xfrm>
        </p:grpSpPr>
        <p:sp>
          <p:nvSpPr>
            <p:cNvPr id="219" name="Rectangle 218">
              <a:extLst>
                <a:ext uri="{FF2B5EF4-FFF2-40B4-BE49-F238E27FC236}">
                  <a16:creationId xmlns:a16="http://schemas.microsoft.com/office/drawing/2014/main" id="{7CED8C71-3749-4130-B7CA-AE075EE60C8D}"/>
                </a:ext>
              </a:extLst>
            </p:cNvPr>
            <p:cNvSpPr/>
            <p:nvPr/>
          </p:nvSpPr>
          <p:spPr>
            <a:xfrm>
              <a:off x="2168769" y="1066800"/>
              <a:ext cx="8956431" cy="546295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0" name="Rectangle 219">
              <a:extLst>
                <a:ext uri="{FF2B5EF4-FFF2-40B4-BE49-F238E27FC236}">
                  <a16:creationId xmlns:a16="http://schemas.microsoft.com/office/drawing/2014/main" id="{3D8A1686-0EA6-4F87-912A-076DF27BDE82}"/>
                </a:ext>
              </a:extLst>
            </p:cNvPr>
            <p:cNvSpPr/>
            <p:nvPr/>
          </p:nvSpPr>
          <p:spPr>
            <a:xfrm>
              <a:off x="2239108" y="1902802"/>
              <a:ext cx="3270918" cy="45265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Condition</a:t>
              </a:r>
            </a:p>
          </p:txBody>
        </p:sp>
        <p:sp>
          <p:nvSpPr>
            <p:cNvPr id="221" name="Rectangle 220">
              <a:extLst>
                <a:ext uri="{FF2B5EF4-FFF2-40B4-BE49-F238E27FC236}">
                  <a16:creationId xmlns:a16="http://schemas.microsoft.com/office/drawing/2014/main" id="{42EB3FB6-4EC4-4BD8-836A-2750952EE16D}"/>
                </a:ext>
              </a:extLst>
            </p:cNvPr>
            <p:cNvSpPr/>
            <p:nvPr/>
          </p:nvSpPr>
          <p:spPr>
            <a:xfrm>
              <a:off x="5546013" y="1902803"/>
              <a:ext cx="5493117" cy="45265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r>
                <a:rPr lang="en-US" sz="2000" dirty="0">
                  <a:solidFill>
                    <a:schemeClr val="tx1"/>
                  </a:solidFill>
                </a:rPr>
                <a:t>                         Statement</a:t>
              </a:r>
            </a:p>
          </p:txBody>
        </p:sp>
        <p:grpSp>
          <p:nvGrpSpPr>
            <p:cNvPr id="222" name="Group 221">
              <a:extLst>
                <a:ext uri="{FF2B5EF4-FFF2-40B4-BE49-F238E27FC236}">
                  <a16:creationId xmlns:a16="http://schemas.microsoft.com/office/drawing/2014/main" id="{6E156247-5E76-4B33-BDFE-797FB2296690}"/>
                </a:ext>
              </a:extLst>
            </p:cNvPr>
            <p:cNvGrpSpPr/>
            <p:nvPr/>
          </p:nvGrpSpPr>
          <p:grpSpPr>
            <a:xfrm>
              <a:off x="2337030" y="1242646"/>
              <a:ext cx="8648838" cy="5122985"/>
              <a:chOff x="2321173" y="1242646"/>
              <a:chExt cx="7833764" cy="5122985"/>
            </a:xfrm>
          </p:grpSpPr>
          <p:sp>
            <p:nvSpPr>
              <p:cNvPr id="224" name="Rectangle: Rounded Corners 223">
                <a:extLst>
                  <a:ext uri="{FF2B5EF4-FFF2-40B4-BE49-F238E27FC236}">
                    <a16:creationId xmlns:a16="http://schemas.microsoft.com/office/drawing/2014/main" id="{41DB689A-0DD8-4403-931A-694F38B0CA61}"/>
                  </a:ext>
                </a:extLst>
              </p:cNvPr>
              <p:cNvSpPr/>
              <p:nvPr/>
            </p:nvSpPr>
            <p:spPr>
              <a:xfrm>
                <a:off x="4900246" y="1242646"/>
                <a:ext cx="902677"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WHILE</a:t>
                </a:r>
              </a:p>
            </p:txBody>
          </p:sp>
          <p:sp>
            <p:nvSpPr>
              <p:cNvPr id="225" name="Rectangle: Rounded Corners 224">
                <a:extLst>
                  <a:ext uri="{FF2B5EF4-FFF2-40B4-BE49-F238E27FC236}">
                    <a16:creationId xmlns:a16="http://schemas.microsoft.com/office/drawing/2014/main" id="{32FC95EC-8E34-468B-B123-FD58D30ACB04}"/>
                  </a:ext>
                </a:extLst>
              </p:cNvPr>
              <p:cNvSpPr/>
              <p:nvPr/>
            </p:nvSpPr>
            <p:spPr>
              <a:xfrm>
                <a:off x="3470031" y="2356338"/>
                <a:ext cx="902677"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LESS</a:t>
                </a:r>
              </a:p>
            </p:txBody>
          </p:sp>
          <p:sp>
            <p:nvSpPr>
              <p:cNvPr id="226" name="Rectangle: Rounded Corners 225">
                <a:extLst>
                  <a:ext uri="{FF2B5EF4-FFF2-40B4-BE49-F238E27FC236}">
                    <a16:creationId xmlns:a16="http://schemas.microsoft.com/office/drawing/2014/main" id="{BDC98E7B-53A5-4143-84FB-C2EF77F9591A}"/>
                  </a:ext>
                </a:extLst>
              </p:cNvPr>
              <p:cNvSpPr/>
              <p:nvPr/>
            </p:nvSpPr>
            <p:spPr>
              <a:xfrm>
                <a:off x="2321173" y="3223845"/>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27" name="Rectangle: Rounded Corners 226">
                <a:extLst>
                  <a:ext uri="{FF2B5EF4-FFF2-40B4-BE49-F238E27FC236}">
                    <a16:creationId xmlns:a16="http://schemas.microsoft.com/office/drawing/2014/main" id="{629C249A-3011-4E07-A729-2165FEA2A5D8}"/>
                  </a:ext>
                </a:extLst>
              </p:cNvPr>
              <p:cNvSpPr/>
              <p:nvPr/>
            </p:nvSpPr>
            <p:spPr>
              <a:xfrm>
                <a:off x="2696312"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i</a:t>
                </a:r>
                <a:endParaRPr lang="en-US" sz="2000" dirty="0">
                  <a:solidFill>
                    <a:schemeClr val="tx1"/>
                  </a:solidFill>
                </a:endParaRPr>
              </a:p>
            </p:txBody>
          </p:sp>
          <p:sp>
            <p:nvSpPr>
              <p:cNvPr id="228" name="Rectangle: Rounded Corners 227">
                <a:extLst>
                  <a:ext uri="{FF2B5EF4-FFF2-40B4-BE49-F238E27FC236}">
                    <a16:creationId xmlns:a16="http://schemas.microsoft.com/office/drawing/2014/main" id="{ACE952DB-E140-4A38-8CDD-A2ED12DBCAB1}"/>
                  </a:ext>
                </a:extLst>
              </p:cNvPr>
              <p:cNvSpPr/>
              <p:nvPr/>
            </p:nvSpPr>
            <p:spPr>
              <a:xfrm>
                <a:off x="5640191"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a:t>
                </a:r>
              </a:p>
            </p:txBody>
          </p:sp>
          <p:sp>
            <p:nvSpPr>
              <p:cNvPr id="229" name="Rectangle: Rounded Corners 228">
                <a:extLst>
                  <a:ext uri="{FF2B5EF4-FFF2-40B4-BE49-F238E27FC236}">
                    <a16:creationId xmlns:a16="http://schemas.microsoft.com/office/drawing/2014/main" id="{75746C57-F757-4B9D-AB5C-C58256D42A3C}"/>
                  </a:ext>
                </a:extLst>
              </p:cNvPr>
              <p:cNvSpPr/>
              <p:nvPr/>
            </p:nvSpPr>
            <p:spPr>
              <a:xfrm>
                <a:off x="4275994"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p>
            </p:txBody>
          </p:sp>
          <p:sp>
            <p:nvSpPr>
              <p:cNvPr id="230" name="Rectangle: Rounded Corners 229">
                <a:extLst>
                  <a:ext uri="{FF2B5EF4-FFF2-40B4-BE49-F238E27FC236}">
                    <a16:creationId xmlns:a16="http://schemas.microsoft.com/office/drawing/2014/main" id="{04A48CCA-7BCF-4D90-AE40-AEDF0D2CAD6D}"/>
                  </a:ext>
                </a:extLst>
              </p:cNvPr>
              <p:cNvSpPr/>
              <p:nvPr/>
            </p:nvSpPr>
            <p:spPr>
              <a:xfrm>
                <a:off x="6590444" y="5037988"/>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a:t>
                </a:r>
              </a:p>
            </p:txBody>
          </p:sp>
          <p:sp>
            <p:nvSpPr>
              <p:cNvPr id="231" name="Rectangle: Rounded Corners 230">
                <a:extLst>
                  <a:ext uri="{FF2B5EF4-FFF2-40B4-BE49-F238E27FC236}">
                    <a16:creationId xmlns:a16="http://schemas.microsoft.com/office/drawing/2014/main" id="{FA4198F6-7818-4D4C-8F18-2514A76580B3}"/>
                  </a:ext>
                </a:extLst>
              </p:cNvPr>
              <p:cNvSpPr/>
              <p:nvPr/>
            </p:nvSpPr>
            <p:spPr>
              <a:xfrm>
                <a:off x="7907195" y="5978769"/>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i</a:t>
                </a:r>
                <a:endParaRPr lang="en-US" sz="2000" dirty="0">
                  <a:solidFill>
                    <a:schemeClr val="tx1"/>
                  </a:solidFill>
                </a:endParaRPr>
              </a:p>
            </p:txBody>
          </p:sp>
          <p:sp>
            <p:nvSpPr>
              <p:cNvPr id="232" name="Rectangle: Rounded Corners 231">
                <a:extLst>
                  <a:ext uri="{FF2B5EF4-FFF2-40B4-BE49-F238E27FC236}">
                    <a16:creationId xmlns:a16="http://schemas.microsoft.com/office/drawing/2014/main" id="{3E12BED5-60E4-4146-91CB-1B77B4DAFF38}"/>
                  </a:ext>
                </a:extLst>
              </p:cNvPr>
              <p:cNvSpPr/>
              <p:nvPr/>
            </p:nvSpPr>
            <p:spPr>
              <a:xfrm>
                <a:off x="9269151" y="5978769"/>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p>
            </p:txBody>
          </p:sp>
          <p:sp>
            <p:nvSpPr>
              <p:cNvPr id="233" name="Rectangle: Rounded Corners 232">
                <a:extLst>
                  <a:ext uri="{FF2B5EF4-FFF2-40B4-BE49-F238E27FC236}">
                    <a16:creationId xmlns:a16="http://schemas.microsoft.com/office/drawing/2014/main" id="{6212B233-7320-43D6-B595-757F9FC81D47}"/>
                  </a:ext>
                </a:extLst>
              </p:cNvPr>
              <p:cNvSpPr/>
              <p:nvPr/>
            </p:nvSpPr>
            <p:spPr>
              <a:xfrm>
                <a:off x="3843783" y="3235569"/>
                <a:ext cx="1314373"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INTCONST</a:t>
                </a:r>
              </a:p>
            </p:txBody>
          </p:sp>
          <p:sp>
            <p:nvSpPr>
              <p:cNvPr id="234" name="Rectangle: Rounded Corners 233">
                <a:extLst>
                  <a:ext uri="{FF2B5EF4-FFF2-40B4-BE49-F238E27FC236}">
                    <a16:creationId xmlns:a16="http://schemas.microsoft.com/office/drawing/2014/main" id="{B8ABCB86-375E-4FF2-90C5-A1C20E09BEAA}"/>
                  </a:ext>
                </a:extLst>
              </p:cNvPr>
              <p:cNvSpPr/>
              <p:nvPr/>
            </p:nvSpPr>
            <p:spPr>
              <a:xfrm>
                <a:off x="5265052" y="3235569"/>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35" name="Rectangle: Rounded Corners 234">
                <a:extLst>
                  <a:ext uri="{FF2B5EF4-FFF2-40B4-BE49-F238E27FC236}">
                    <a16:creationId xmlns:a16="http://schemas.microsoft.com/office/drawing/2014/main" id="{0933AE06-C296-4125-85BE-DB03D2213E39}"/>
                  </a:ext>
                </a:extLst>
              </p:cNvPr>
              <p:cNvSpPr/>
              <p:nvPr/>
            </p:nvSpPr>
            <p:spPr>
              <a:xfrm>
                <a:off x="6142870" y="2303583"/>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ASSIGN</a:t>
                </a:r>
              </a:p>
            </p:txBody>
          </p:sp>
          <p:sp>
            <p:nvSpPr>
              <p:cNvPr id="236" name="Rectangle: Rounded Corners 235">
                <a:extLst>
                  <a:ext uri="{FF2B5EF4-FFF2-40B4-BE49-F238E27FC236}">
                    <a16:creationId xmlns:a16="http://schemas.microsoft.com/office/drawing/2014/main" id="{524E1D61-2B8F-426F-B265-C76C5A1012D0}"/>
                  </a:ext>
                </a:extLst>
              </p:cNvPr>
              <p:cNvSpPr/>
              <p:nvPr/>
            </p:nvSpPr>
            <p:spPr>
              <a:xfrm>
                <a:off x="7082062" y="3223845"/>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ADD</a:t>
                </a:r>
              </a:p>
            </p:txBody>
          </p:sp>
          <p:sp>
            <p:nvSpPr>
              <p:cNvPr id="237" name="Rectangle: Rounded Corners 236">
                <a:extLst>
                  <a:ext uri="{FF2B5EF4-FFF2-40B4-BE49-F238E27FC236}">
                    <a16:creationId xmlns:a16="http://schemas.microsoft.com/office/drawing/2014/main" id="{FDD57B91-717E-43DC-A3D7-F73754431858}"/>
                  </a:ext>
                </a:extLst>
              </p:cNvPr>
              <p:cNvSpPr/>
              <p:nvPr/>
            </p:nvSpPr>
            <p:spPr>
              <a:xfrm>
                <a:off x="8217878" y="4114801"/>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MULT</a:t>
                </a:r>
              </a:p>
            </p:txBody>
          </p:sp>
          <p:sp>
            <p:nvSpPr>
              <p:cNvPr id="238" name="Rectangle: Rounded Corners 237">
                <a:extLst>
                  <a:ext uri="{FF2B5EF4-FFF2-40B4-BE49-F238E27FC236}">
                    <a16:creationId xmlns:a16="http://schemas.microsoft.com/office/drawing/2014/main" id="{D81CF462-1C05-413D-B1B4-DF6261EBF78A}"/>
                  </a:ext>
                </a:extLst>
              </p:cNvPr>
              <p:cNvSpPr/>
              <p:nvPr/>
            </p:nvSpPr>
            <p:spPr>
              <a:xfrm>
                <a:off x="6215305" y="4144107"/>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39" name="Rectangle: Rounded Corners 238">
                <a:extLst>
                  <a:ext uri="{FF2B5EF4-FFF2-40B4-BE49-F238E27FC236}">
                    <a16:creationId xmlns:a16="http://schemas.microsoft.com/office/drawing/2014/main" id="{92CF3414-7119-4720-807F-4A0A4BAD396D}"/>
                  </a:ext>
                </a:extLst>
              </p:cNvPr>
              <p:cNvSpPr/>
              <p:nvPr/>
            </p:nvSpPr>
            <p:spPr>
              <a:xfrm>
                <a:off x="7532056" y="5037988"/>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40" name="Rectangle: Rounded Corners 239">
                <a:extLst>
                  <a:ext uri="{FF2B5EF4-FFF2-40B4-BE49-F238E27FC236}">
                    <a16:creationId xmlns:a16="http://schemas.microsoft.com/office/drawing/2014/main" id="{905A9027-DD08-4567-A51A-05CC0B2FE9CF}"/>
                  </a:ext>
                </a:extLst>
              </p:cNvPr>
              <p:cNvSpPr/>
              <p:nvPr/>
            </p:nvSpPr>
            <p:spPr>
              <a:xfrm>
                <a:off x="8840564" y="5037988"/>
                <a:ext cx="1314373"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INTCONST</a:t>
                </a:r>
              </a:p>
            </p:txBody>
          </p:sp>
          <p:cxnSp>
            <p:nvCxnSpPr>
              <p:cNvPr id="241" name="Straight Arrow Connector 240">
                <a:extLst>
                  <a:ext uri="{FF2B5EF4-FFF2-40B4-BE49-F238E27FC236}">
                    <a16:creationId xmlns:a16="http://schemas.microsoft.com/office/drawing/2014/main" id="{B859068E-A1A1-4869-9192-35F31A5BBBBA}"/>
                  </a:ext>
                </a:extLst>
              </p:cNvPr>
              <p:cNvCxnSpPr>
                <a:cxnSpLocks/>
                <a:stCxn id="224" idx="2"/>
                <a:endCxn id="225" idx="0"/>
              </p:cNvCxnSpPr>
              <p:nvPr/>
            </p:nvCxnSpPr>
            <p:spPr>
              <a:xfrm flipH="1">
                <a:off x="3921370" y="1629508"/>
                <a:ext cx="1430215" cy="7268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E0E365D-BFB7-403C-A820-6BDB59189B16}"/>
                  </a:ext>
                </a:extLst>
              </p:cNvPr>
              <p:cNvCxnSpPr>
                <a:cxnSpLocks/>
                <a:stCxn id="225" idx="2"/>
                <a:endCxn id="226" idx="0"/>
              </p:cNvCxnSpPr>
              <p:nvPr/>
            </p:nvCxnSpPr>
            <p:spPr>
              <a:xfrm flipH="1">
                <a:off x="2924911" y="2743200"/>
                <a:ext cx="996459"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AC4B45AC-BA4F-47DC-9CEC-C5535FE0C6F4}"/>
                  </a:ext>
                </a:extLst>
              </p:cNvPr>
              <p:cNvCxnSpPr>
                <a:cxnSpLocks/>
                <a:endCxn id="227" idx="0"/>
              </p:cNvCxnSpPr>
              <p:nvPr/>
            </p:nvCxnSpPr>
            <p:spPr>
              <a:xfrm>
                <a:off x="2924911" y="3610706"/>
                <a:ext cx="0"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C1513B34-1658-4EBE-9DD9-8330C1C092EB}"/>
                  </a:ext>
                </a:extLst>
              </p:cNvPr>
              <p:cNvCxnSpPr>
                <a:cxnSpLocks/>
                <a:endCxn id="233" idx="0"/>
              </p:cNvCxnSpPr>
              <p:nvPr/>
            </p:nvCxnSpPr>
            <p:spPr>
              <a:xfrm>
                <a:off x="3927234" y="2754924"/>
                <a:ext cx="573736"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419A307A-2BD8-4625-8D05-7041CD94807F}"/>
                  </a:ext>
                </a:extLst>
              </p:cNvPr>
              <p:cNvCxnSpPr>
                <a:cxnSpLocks/>
                <a:stCxn id="233" idx="2"/>
                <a:endCxn id="229" idx="0"/>
              </p:cNvCxnSpPr>
              <p:nvPr/>
            </p:nvCxnSpPr>
            <p:spPr>
              <a:xfrm>
                <a:off x="4500970" y="3622431"/>
                <a:ext cx="3623" cy="4689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20E82AF-EBF8-4FD5-B7E0-EDC42FF7E248}"/>
                  </a:ext>
                </a:extLst>
              </p:cNvPr>
              <p:cNvCxnSpPr>
                <a:cxnSpLocks/>
                <a:stCxn id="235" idx="2"/>
                <a:endCxn id="234" idx="0"/>
              </p:cNvCxnSpPr>
              <p:nvPr/>
            </p:nvCxnSpPr>
            <p:spPr>
              <a:xfrm flipH="1">
                <a:off x="5868790" y="2690445"/>
                <a:ext cx="848522" cy="54512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FAFC3135-AB0C-44CA-8E02-C682CD8BA63E}"/>
                  </a:ext>
                </a:extLst>
              </p:cNvPr>
              <p:cNvCxnSpPr>
                <a:cxnSpLocks/>
                <a:stCxn id="235" idx="2"/>
                <a:endCxn id="236" idx="0"/>
              </p:cNvCxnSpPr>
              <p:nvPr/>
            </p:nvCxnSpPr>
            <p:spPr>
              <a:xfrm>
                <a:off x="6717312" y="2690445"/>
                <a:ext cx="939192" cy="533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6BCBD16-48DE-4599-AA73-C7672DBFA298}"/>
                  </a:ext>
                </a:extLst>
              </p:cNvPr>
              <p:cNvCxnSpPr>
                <a:cxnSpLocks/>
                <a:stCxn id="236" idx="2"/>
                <a:endCxn id="238" idx="0"/>
              </p:cNvCxnSpPr>
              <p:nvPr/>
            </p:nvCxnSpPr>
            <p:spPr>
              <a:xfrm flipH="1">
                <a:off x="6819043" y="3610707"/>
                <a:ext cx="837461" cy="533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92F7AC0-2817-41CD-8E15-B441A3CA2487}"/>
                  </a:ext>
                </a:extLst>
              </p:cNvPr>
              <p:cNvCxnSpPr>
                <a:cxnSpLocks/>
                <a:stCxn id="236" idx="2"/>
                <a:endCxn id="237" idx="0"/>
              </p:cNvCxnSpPr>
              <p:nvPr/>
            </p:nvCxnSpPr>
            <p:spPr>
              <a:xfrm>
                <a:off x="7656504" y="3610707"/>
                <a:ext cx="1135816" cy="50409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8605927-44F5-4BAA-A677-017A30F0E070}"/>
                  </a:ext>
                </a:extLst>
              </p:cNvPr>
              <p:cNvCxnSpPr>
                <a:cxnSpLocks/>
                <a:stCxn id="237" idx="2"/>
                <a:endCxn id="239" idx="0"/>
              </p:cNvCxnSpPr>
              <p:nvPr/>
            </p:nvCxnSpPr>
            <p:spPr>
              <a:xfrm flipH="1">
                <a:off x="8135794" y="4501663"/>
                <a:ext cx="656526" cy="5363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B44333DB-0E7A-40FF-8761-5F9394D9C21A}"/>
                  </a:ext>
                </a:extLst>
              </p:cNvPr>
              <p:cNvCxnSpPr>
                <a:cxnSpLocks/>
                <a:stCxn id="237" idx="2"/>
                <a:endCxn id="240" idx="0"/>
              </p:cNvCxnSpPr>
              <p:nvPr/>
            </p:nvCxnSpPr>
            <p:spPr>
              <a:xfrm>
                <a:off x="8792320" y="4501663"/>
                <a:ext cx="705431" cy="5363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A1F7278A-465F-4990-9D72-7F4950336E7C}"/>
                  </a:ext>
                </a:extLst>
              </p:cNvPr>
              <p:cNvCxnSpPr>
                <a:cxnSpLocks/>
                <a:stCxn id="234" idx="2"/>
                <a:endCxn id="228" idx="0"/>
              </p:cNvCxnSpPr>
              <p:nvPr/>
            </p:nvCxnSpPr>
            <p:spPr>
              <a:xfrm>
                <a:off x="5868790" y="3622431"/>
                <a:ext cx="0" cy="4689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6EC49EAC-E77F-48EA-BAF0-E38DEAF3478F}"/>
                  </a:ext>
                </a:extLst>
              </p:cNvPr>
              <p:cNvCxnSpPr>
                <a:cxnSpLocks/>
                <a:stCxn id="238" idx="2"/>
                <a:endCxn id="230" idx="0"/>
              </p:cNvCxnSpPr>
              <p:nvPr/>
            </p:nvCxnSpPr>
            <p:spPr>
              <a:xfrm>
                <a:off x="6819043" y="4530969"/>
                <a:ext cx="0" cy="5070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7CCB4361-166B-479B-8C70-0273C1A59C04}"/>
                  </a:ext>
                </a:extLst>
              </p:cNvPr>
              <p:cNvCxnSpPr>
                <a:cxnSpLocks/>
                <a:stCxn id="239" idx="2"/>
                <a:endCxn id="231" idx="0"/>
              </p:cNvCxnSpPr>
              <p:nvPr/>
            </p:nvCxnSpPr>
            <p:spPr>
              <a:xfrm>
                <a:off x="8135794" y="5424850"/>
                <a:ext cx="0" cy="5539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953A34F-D496-4CCE-8808-1515ABB20C19}"/>
                  </a:ext>
                </a:extLst>
              </p:cNvPr>
              <p:cNvCxnSpPr>
                <a:cxnSpLocks/>
                <a:stCxn id="240" idx="2"/>
                <a:endCxn id="232" idx="0"/>
              </p:cNvCxnSpPr>
              <p:nvPr/>
            </p:nvCxnSpPr>
            <p:spPr>
              <a:xfrm flipH="1">
                <a:off x="9497750" y="5424850"/>
                <a:ext cx="1" cy="5539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91527401-22CD-42F6-8D59-400082E930A2}"/>
                  </a:ext>
                </a:extLst>
              </p:cNvPr>
              <p:cNvCxnSpPr>
                <a:cxnSpLocks/>
                <a:stCxn id="224" idx="2"/>
                <a:endCxn id="235" idx="0"/>
              </p:cNvCxnSpPr>
              <p:nvPr/>
            </p:nvCxnSpPr>
            <p:spPr>
              <a:xfrm>
                <a:off x="5351585" y="1629508"/>
                <a:ext cx="1365727" cy="67407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546293D0-3A80-4CC8-9C25-43C93F2978CA}"/>
                </a:ext>
              </a:extLst>
            </p:cNvPr>
            <p:cNvSpPr txBox="1"/>
            <p:nvPr/>
          </p:nvSpPr>
          <p:spPr>
            <a:xfrm>
              <a:off x="8773668" y="1042591"/>
              <a:ext cx="2372765" cy="400110"/>
            </a:xfrm>
            <a:prstGeom prst="rect">
              <a:avLst/>
            </a:prstGeom>
            <a:noFill/>
          </p:spPr>
          <p:txBody>
            <a:bodyPr wrap="none" rtlCol="0">
              <a:spAutoFit/>
            </a:bodyPr>
            <a:lstStyle/>
            <a:p>
              <a:r>
                <a:rPr lang="en-US" sz="2000" dirty="0"/>
                <a:t>Abstract Syntax Tree</a:t>
              </a:r>
            </a:p>
          </p:txBody>
        </p:sp>
      </p:grpSp>
      <p:sp>
        <p:nvSpPr>
          <p:cNvPr id="257" name="Speech Bubble: Rectangle with Corners Rounded 23">
            <a:extLst>
              <a:ext uri="{FF2B5EF4-FFF2-40B4-BE49-F238E27FC236}">
                <a16:creationId xmlns:a16="http://schemas.microsoft.com/office/drawing/2014/main" id="{BCCD75B3-E9A0-4D13-879E-0014D16CDD1F}"/>
              </a:ext>
            </a:extLst>
          </p:cNvPr>
          <p:cNvSpPr/>
          <p:nvPr/>
        </p:nvSpPr>
        <p:spPr>
          <a:xfrm>
            <a:off x="2071370" y="712098"/>
            <a:ext cx="4074926" cy="994527"/>
          </a:xfrm>
          <a:prstGeom prst="wedgeRoundRectCallout">
            <a:avLst>
              <a:gd name="adj1" fmla="val -4115"/>
              <a:gd name="adj2" fmla="val 1552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lexical analyzer </a:t>
            </a:r>
            <a:r>
              <a:rPr lang="en-US" sz="2000" dirty="0">
                <a:solidFill>
                  <a:schemeClr val="bg1"/>
                </a:solidFill>
                <a:latin typeface="Corbel" panose="020B0503020204020204" pitchFamily="34" charset="0"/>
              </a:rPr>
              <a:t>breaks the source file into a stream of tokens.</a:t>
            </a:r>
            <a:endParaRPr lang="en-US" sz="2000" dirty="0">
              <a:solidFill>
                <a:schemeClr val="accent2">
                  <a:lumMod val="40000"/>
                  <a:lumOff val="60000"/>
                </a:schemeClr>
              </a:solidFill>
            </a:endParaRPr>
          </a:p>
        </p:txBody>
      </p:sp>
      <p:sp>
        <p:nvSpPr>
          <p:cNvPr id="259" name="Speech Bubble: Rectangle with Corners Rounded 23">
            <a:extLst>
              <a:ext uri="{FF2B5EF4-FFF2-40B4-BE49-F238E27FC236}">
                <a16:creationId xmlns:a16="http://schemas.microsoft.com/office/drawing/2014/main" id="{0F365ECE-B01B-4F0D-85A5-B53366BC9B51}"/>
              </a:ext>
            </a:extLst>
          </p:cNvPr>
          <p:cNvSpPr/>
          <p:nvPr/>
        </p:nvSpPr>
        <p:spPr>
          <a:xfrm>
            <a:off x="7792798" y="463327"/>
            <a:ext cx="4165053" cy="1078067"/>
          </a:xfrm>
          <a:prstGeom prst="wedgeRoundRectCallout">
            <a:avLst>
              <a:gd name="adj1" fmla="val 7851"/>
              <a:gd name="adj2" fmla="val 179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semantic analyzer </a:t>
            </a:r>
            <a:r>
              <a:rPr lang="en-US" sz="2000" dirty="0">
                <a:solidFill>
                  <a:schemeClr val="bg1"/>
                </a:solidFill>
                <a:latin typeface="Corbel" panose="020B0503020204020204" pitchFamily="34" charset="0"/>
              </a:rPr>
              <a:t>checks the semantic validity of the tree.</a:t>
            </a:r>
            <a:endParaRPr lang="en-US" sz="2000" dirty="0">
              <a:solidFill>
                <a:schemeClr val="accent2">
                  <a:lumMod val="40000"/>
                  <a:lumOff val="60000"/>
                </a:schemeClr>
              </a:solidFill>
            </a:endParaRPr>
          </a:p>
        </p:txBody>
      </p:sp>
      <p:sp>
        <p:nvSpPr>
          <p:cNvPr id="261" name="Speech Bubble: Rectangle with Corners Rounded 23">
            <a:extLst>
              <a:ext uri="{FF2B5EF4-FFF2-40B4-BE49-F238E27FC236}">
                <a16:creationId xmlns:a16="http://schemas.microsoft.com/office/drawing/2014/main" id="{3EE0C426-4C32-46F4-8F53-CE4B5CB80090}"/>
              </a:ext>
            </a:extLst>
          </p:cNvPr>
          <p:cNvSpPr/>
          <p:nvPr/>
        </p:nvSpPr>
        <p:spPr>
          <a:xfrm>
            <a:off x="5115016" y="1965975"/>
            <a:ext cx="3729693" cy="1405965"/>
          </a:xfrm>
          <a:prstGeom prst="wedgeRoundRectCallout">
            <a:avLst>
              <a:gd name="adj1" fmla="val -54654"/>
              <a:gd name="adj2" fmla="val 1476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code generator </a:t>
            </a:r>
            <a:r>
              <a:rPr lang="en-US" sz="2000" dirty="0">
                <a:solidFill>
                  <a:schemeClr val="bg1"/>
                </a:solidFill>
                <a:latin typeface="Corbel" panose="020B0503020204020204" pitchFamily="34" charset="0"/>
              </a:rPr>
              <a:t>converts the </a:t>
            </a:r>
            <a:r>
              <a:rPr lang="en-US" sz="2000" dirty="0">
                <a:solidFill>
                  <a:schemeClr val="accent2">
                    <a:lumMod val="40000"/>
                    <a:lumOff val="60000"/>
                  </a:schemeClr>
                </a:solidFill>
                <a:latin typeface="Corbel" panose="020B0503020204020204" pitchFamily="34" charset="0"/>
              </a:rPr>
              <a:t>IR</a:t>
            </a:r>
            <a:r>
              <a:rPr lang="en-US" sz="2000" dirty="0">
                <a:solidFill>
                  <a:schemeClr val="bg1"/>
                </a:solidFill>
                <a:latin typeface="Corbel" panose="020B0503020204020204" pitchFamily="34" charset="0"/>
              </a:rPr>
              <a:t> to either machine code or bytecode output.</a:t>
            </a:r>
            <a:endParaRPr lang="en-US" sz="2000" dirty="0">
              <a:solidFill>
                <a:schemeClr val="accent2">
                  <a:lumMod val="40000"/>
                  <a:lumOff val="60000"/>
                </a:schemeClr>
              </a:solidFill>
            </a:endParaRPr>
          </a:p>
        </p:txBody>
      </p:sp>
      <p:sp>
        <p:nvSpPr>
          <p:cNvPr id="262" name="Speech Bubble: Rectangle with Corners Rounded 23">
            <a:extLst>
              <a:ext uri="{FF2B5EF4-FFF2-40B4-BE49-F238E27FC236}">
                <a16:creationId xmlns:a16="http://schemas.microsoft.com/office/drawing/2014/main" id="{F7C96EB1-43CF-4E60-AF25-7BF7B3149179}"/>
              </a:ext>
            </a:extLst>
          </p:cNvPr>
          <p:cNvSpPr/>
          <p:nvPr/>
        </p:nvSpPr>
        <p:spPr>
          <a:xfrm>
            <a:off x="716817" y="2494924"/>
            <a:ext cx="4796403" cy="1813440"/>
          </a:xfrm>
          <a:prstGeom prst="wedgeRoundRectCallout">
            <a:avLst>
              <a:gd name="adj1" fmla="val -3682"/>
              <a:gd name="adj2" fmla="val 1031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40000"/>
                    <a:lumOff val="60000"/>
                  </a:schemeClr>
                </a:solidFill>
                <a:latin typeface="Corbel" panose="020B0503020204020204" pitchFamily="34" charset="0"/>
              </a:rPr>
              <a:t>Bytecode</a:t>
            </a:r>
            <a:r>
              <a:rPr lang="en-US" sz="2000" dirty="0">
                <a:solidFill>
                  <a:schemeClr val="bg1"/>
                </a:solidFill>
                <a:latin typeface="Corbel" panose="020B0503020204020204" pitchFamily="34" charset="0"/>
              </a:rPr>
              <a:t> is a binary encoding – like a machine language, but not for a real CPU.</a:t>
            </a:r>
          </a:p>
          <a:p>
            <a:pPr algn="ctr"/>
            <a:endParaRPr lang="en-US" sz="12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It is processed by an </a:t>
            </a:r>
            <a:r>
              <a:rPr lang="en-US" sz="2000" dirty="0">
                <a:solidFill>
                  <a:schemeClr val="accent2">
                    <a:lumMod val="40000"/>
                    <a:lumOff val="60000"/>
                  </a:schemeClr>
                </a:solidFill>
                <a:latin typeface="Corbel" panose="020B0503020204020204" pitchFamily="34" charset="0"/>
              </a:rPr>
              <a:t>interpreter</a:t>
            </a:r>
            <a:r>
              <a:rPr lang="en-US" sz="2000" dirty="0">
                <a:solidFill>
                  <a:schemeClr val="bg1"/>
                </a:solidFill>
                <a:latin typeface="Corbel" panose="020B0503020204020204" pitchFamily="34" charset="0"/>
              </a:rPr>
              <a:t> or </a:t>
            </a:r>
            <a:br>
              <a:rPr lang="en-US" sz="2000" dirty="0">
                <a:solidFill>
                  <a:schemeClr val="bg1"/>
                </a:solidFill>
                <a:latin typeface="Corbel" panose="020B0503020204020204" pitchFamily="34" charset="0"/>
              </a:rPr>
            </a:br>
            <a:r>
              <a:rPr lang="en-US" sz="2000" dirty="0">
                <a:solidFill>
                  <a:schemeClr val="accent2">
                    <a:lumMod val="40000"/>
                    <a:lumOff val="60000"/>
                  </a:schemeClr>
                </a:solidFill>
                <a:latin typeface="Corbel" panose="020B0503020204020204" pitchFamily="34" charset="0"/>
              </a:rPr>
              <a:t>just-in-time</a:t>
            </a:r>
            <a:r>
              <a:rPr lang="en-US" sz="2000" dirty="0">
                <a:solidFill>
                  <a:schemeClr val="bg1"/>
                </a:solidFill>
                <a:latin typeface="Corbel" panose="020B0503020204020204" pitchFamily="34" charset="0"/>
              </a:rPr>
              <a:t> (JIT) </a:t>
            </a:r>
            <a:r>
              <a:rPr lang="en-US" sz="2000" dirty="0">
                <a:solidFill>
                  <a:schemeClr val="accent2">
                    <a:lumMod val="40000"/>
                    <a:lumOff val="60000"/>
                  </a:schemeClr>
                </a:solidFill>
                <a:latin typeface="Corbel" panose="020B0503020204020204" pitchFamily="34" charset="0"/>
              </a:rPr>
              <a:t>compiler</a:t>
            </a:r>
            <a:r>
              <a:rPr lang="en-US" sz="2000" dirty="0">
                <a:solidFill>
                  <a:schemeClr val="bg1"/>
                </a:solidFill>
                <a:latin typeface="Corbel" panose="020B0503020204020204" pitchFamily="34" charset="0"/>
              </a:rPr>
              <a:t>.</a:t>
            </a:r>
            <a:endParaRPr lang="en-US" sz="2000" dirty="0">
              <a:solidFill>
                <a:schemeClr val="accent2">
                  <a:lumMod val="40000"/>
                  <a:lumOff val="60000"/>
                </a:schemeClr>
              </a:solidFill>
            </a:endParaRPr>
          </a:p>
        </p:txBody>
      </p:sp>
      <p:sp>
        <p:nvSpPr>
          <p:cNvPr id="269" name="Speech Bubble: Rectangle with Corners Rounded 23">
            <a:extLst>
              <a:ext uri="{FF2B5EF4-FFF2-40B4-BE49-F238E27FC236}">
                <a16:creationId xmlns:a16="http://schemas.microsoft.com/office/drawing/2014/main" id="{A7D39F79-B057-4E8F-91AE-357729DBAABB}"/>
              </a:ext>
            </a:extLst>
          </p:cNvPr>
          <p:cNvSpPr/>
          <p:nvPr/>
        </p:nvSpPr>
        <p:spPr>
          <a:xfrm>
            <a:off x="1936979" y="362248"/>
            <a:ext cx="2551441" cy="1390806"/>
          </a:xfrm>
          <a:prstGeom prst="wedgeRoundRectCallout">
            <a:avLst>
              <a:gd name="adj1" fmla="val -74174"/>
              <a:gd name="adj2" fmla="val 900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e.g., that </a:t>
            </a:r>
            <a:r>
              <a:rPr lang="en-US" sz="2000" dirty="0">
                <a:solidFill>
                  <a:schemeClr val="accent2">
                    <a:lumMod val="40000"/>
                    <a:lumOff val="60000"/>
                  </a:schemeClr>
                </a:solidFill>
                <a:latin typeface="Corbel" panose="020B0503020204020204" pitchFamily="34" charset="0"/>
              </a:rPr>
              <a:t>x</a:t>
            </a:r>
            <a:r>
              <a:rPr lang="en-US" sz="2000" dirty="0">
                <a:solidFill>
                  <a:schemeClr val="bg1"/>
                </a:solidFill>
                <a:latin typeface="Corbel" panose="020B0503020204020204" pitchFamily="34" charset="0"/>
              </a:rPr>
              <a:t> and </a:t>
            </a:r>
            <a:r>
              <a:rPr lang="en-US" sz="2000" dirty="0" err="1">
                <a:solidFill>
                  <a:schemeClr val="accent2">
                    <a:lumMod val="40000"/>
                    <a:lumOff val="60000"/>
                  </a:schemeClr>
                </a:solidFill>
                <a:latin typeface="Corbel" panose="020B0503020204020204" pitchFamily="34" charset="0"/>
              </a:rPr>
              <a:t>i</a:t>
            </a:r>
            <a:r>
              <a:rPr lang="en-US" sz="2000" dirty="0">
                <a:solidFill>
                  <a:schemeClr val="bg1"/>
                </a:solidFill>
                <a:latin typeface="Corbel" panose="020B0503020204020204" pitchFamily="34" charset="0"/>
              </a:rPr>
              <a:t> are both the </a:t>
            </a:r>
            <a:r>
              <a:rPr lang="en-US" sz="2000" dirty="0">
                <a:solidFill>
                  <a:schemeClr val="accent2">
                    <a:lumMod val="40000"/>
                    <a:lumOff val="60000"/>
                  </a:schemeClr>
                </a:solidFill>
                <a:latin typeface="Corbel" panose="020B0503020204020204" pitchFamily="34" charset="0"/>
              </a:rPr>
              <a:t>same type</a:t>
            </a:r>
            <a:r>
              <a:rPr lang="en-US" sz="2000" dirty="0">
                <a:solidFill>
                  <a:schemeClr val="bg1"/>
                </a:solidFill>
                <a:latin typeface="Corbel" panose="020B0503020204020204" pitchFamily="34" charset="0"/>
              </a:rPr>
              <a:t>, and compatible with </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and </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ops.</a:t>
            </a:r>
            <a:endParaRPr lang="en-US" sz="2000" dirty="0">
              <a:solidFill>
                <a:schemeClr val="accent2">
                  <a:lumMod val="40000"/>
                  <a:lumOff val="60000"/>
                </a:schemeClr>
              </a:solidFill>
            </a:endParaRPr>
          </a:p>
        </p:txBody>
      </p:sp>
      <p:sp>
        <p:nvSpPr>
          <p:cNvPr id="270" name="Speech Bubble: Rectangle with Corners Rounded 23">
            <a:extLst>
              <a:ext uri="{FF2B5EF4-FFF2-40B4-BE49-F238E27FC236}">
                <a16:creationId xmlns:a16="http://schemas.microsoft.com/office/drawing/2014/main" id="{A7CEF3B8-8A5C-4A57-A83E-4A9E25BF35D2}"/>
              </a:ext>
            </a:extLst>
          </p:cNvPr>
          <p:cNvSpPr/>
          <p:nvPr/>
        </p:nvSpPr>
        <p:spPr>
          <a:xfrm>
            <a:off x="7792798" y="514274"/>
            <a:ext cx="4165053" cy="1078067"/>
          </a:xfrm>
          <a:prstGeom prst="wedgeRoundRectCallout">
            <a:avLst>
              <a:gd name="adj1" fmla="val 7851"/>
              <a:gd name="adj2" fmla="val 179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also </a:t>
            </a:r>
            <a:r>
              <a:rPr lang="en-US" sz="2000" dirty="0">
                <a:solidFill>
                  <a:schemeClr val="accent2">
                    <a:lumMod val="40000"/>
                    <a:lumOff val="60000"/>
                  </a:schemeClr>
                </a:solidFill>
                <a:latin typeface="Corbel" panose="020B0503020204020204" pitchFamily="34" charset="0"/>
              </a:rPr>
              <a:t>updates</a:t>
            </a:r>
            <a:r>
              <a:rPr lang="en-US" sz="2000" dirty="0">
                <a:solidFill>
                  <a:schemeClr val="bg1"/>
                </a:solidFill>
                <a:latin typeface="Corbel" panose="020B0503020204020204" pitchFamily="34" charset="0"/>
              </a:rPr>
              <a:t> the tree's nodes with details required for code generation.</a:t>
            </a:r>
            <a:endParaRPr lang="en-US" sz="2000" dirty="0">
              <a:solidFill>
                <a:schemeClr val="accent2">
                  <a:lumMod val="40000"/>
                  <a:lumOff val="60000"/>
                </a:schemeClr>
              </a:solidFill>
            </a:endParaRPr>
          </a:p>
        </p:txBody>
      </p:sp>
      <p:sp>
        <p:nvSpPr>
          <p:cNvPr id="71" name="Speech Bubble: Rectangle with Corners Rounded 23">
            <a:extLst>
              <a:ext uri="{FF2B5EF4-FFF2-40B4-BE49-F238E27FC236}">
                <a16:creationId xmlns:a16="http://schemas.microsoft.com/office/drawing/2014/main" id="{D2546A63-F70F-4ADC-BD2B-FF10B5470414}"/>
              </a:ext>
            </a:extLst>
          </p:cNvPr>
          <p:cNvSpPr/>
          <p:nvPr/>
        </p:nvSpPr>
        <p:spPr>
          <a:xfrm>
            <a:off x="3605952" y="680057"/>
            <a:ext cx="3651193" cy="1197276"/>
          </a:xfrm>
          <a:prstGeom prst="wedgeRoundRectCallout">
            <a:avLst>
              <a:gd name="adj1" fmla="val 49757"/>
              <a:gd name="adj2" fmla="val 1239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parser uses the language's grammar spec to validate the tokens have a valid syntax.</a:t>
            </a:r>
          </a:p>
        </p:txBody>
      </p:sp>
      <p:sp>
        <p:nvSpPr>
          <p:cNvPr id="258" name="Speech Bubble: Rectangle with Corners Rounded 23">
            <a:extLst>
              <a:ext uri="{FF2B5EF4-FFF2-40B4-BE49-F238E27FC236}">
                <a16:creationId xmlns:a16="http://schemas.microsoft.com/office/drawing/2014/main" id="{74FF42CA-1D10-411E-AF6D-EFE8183D2213}"/>
              </a:ext>
            </a:extLst>
          </p:cNvPr>
          <p:cNvSpPr/>
          <p:nvPr/>
        </p:nvSpPr>
        <p:spPr>
          <a:xfrm>
            <a:off x="3138213" y="705718"/>
            <a:ext cx="4165053" cy="1237253"/>
          </a:xfrm>
          <a:prstGeom prst="wedgeRoundRectCallout">
            <a:avLst>
              <a:gd name="adj1" fmla="val 49757"/>
              <a:gd name="adj2" fmla="val 1239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syntax is valid, the </a:t>
            </a:r>
            <a:r>
              <a:rPr lang="en-US" sz="2000" dirty="0">
                <a:solidFill>
                  <a:schemeClr val="accent2">
                    <a:lumMod val="40000"/>
                    <a:lumOff val="60000"/>
                  </a:schemeClr>
                </a:solidFill>
                <a:latin typeface="Corbel" panose="020B0503020204020204" pitchFamily="34" charset="0"/>
              </a:rPr>
              <a:t>parser</a:t>
            </a:r>
            <a:r>
              <a:rPr lang="en-US" sz="2000" dirty="0">
                <a:solidFill>
                  <a:schemeClr val="bg1"/>
                </a:solidFill>
                <a:latin typeface="Corbel" panose="020B0503020204020204" pitchFamily="34" charset="0"/>
              </a:rPr>
              <a:t> converts the tokens into a tree that represents program's operations.</a:t>
            </a:r>
            <a:endParaRPr lang="en-US" sz="2000" dirty="0">
              <a:solidFill>
                <a:schemeClr val="accent2">
                  <a:lumMod val="40000"/>
                  <a:lumOff val="60000"/>
                </a:schemeClr>
              </a:solidFill>
            </a:endParaRPr>
          </a:p>
        </p:txBody>
      </p:sp>
      <p:sp>
        <p:nvSpPr>
          <p:cNvPr id="76" name="Rectangle 75">
            <a:extLst>
              <a:ext uri="{FF2B5EF4-FFF2-40B4-BE49-F238E27FC236}">
                <a16:creationId xmlns:a16="http://schemas.microsoft.com/office/drawing/2014/main" id="{D5EF5597-A8DF-4F5A-B095-3D6EB8E60B35}"/>
              </a:ext>
            </a:extLst>
          </p:cNvPr>
          <p:cNvSpPr/>
          <p:nvPr/>
        </p:nvSpPr>
        <p:spPr>
          <a:xfrm>
            <a:off x="7468938" y="292717"/>
            <a:ext cx="4555367" cy="2585323"/>
          </a:xfrm>
          <a:prstGeom prst="rect">
            <a:avLst/>
          </a:prstGeom>
          <a:solidFill>
            <a:schemeClr val="accent2">
              <a:lumMod val="20000"/>
              <a:lumOff val="80000"/>
            </a:schemeClr>
          </a:solidFill>
          <a:ln>
            <a:solidFill>
              <a:schemeClr val="tx1"/>
            </a:solidFill>
          </a:ln>
        </p:spPr>
        <p:txBody>
          <a:bodyPr wrap="square">
            <a:spAutoFit/>
          </a:bodyPr>
          <a:lstStyle/>
          <a:p>
            <a:r>
              <a:rPr lang="en-US" dirty="0" err="1"/>
              <a:t>func</a:t>
            </a:r>
            <a:r>
              <a:rPr lang="en-US" dirty="0"/>
              <a:t>:  type </a:t>
            </a:r>
            <a:r>
              <a:rPr lang="en-US" dirty="0" err="1"/>
              <a:t>func_name</a:t>
            </a:r>
            <a:r>
              <a:rPr lang="en-US" dirty="0"/>
              <a:t> </a:t>
            </a:r>
            <a:r>
              <a:rPr lang="en-US" dirty="0">
                <a:solidFill>
                  <a:srgbClr val="C00000"/>
                </a:solidFill>
              </a:rPr>
              <a:t>'('</a:t>
            </a:r>
            <a:r>
              <a:rPr lang="en-US" dirty="0"/>
              <a:t> params </a:t>
            </a:r>
            <a:r>
              <a:rPr lang="en-US" dirty="0">
                <a:solidFill>
                  <a:srgbClr val="C00000"/>
                </a:solidFill>
              </a:rPr>
              <a:t>')' </a:t>
            </a:r>
          </a:p>
          <a:p>
            <a:r>
              <a:rPr lang="en-US" dirty="0">
                <a:solidFill>
                  <a:srgbClr val="C00000"/>
                </a:solidFill>
              </a:rPr>
              <a:t>            '{'  </a:t>
            </a:r>
            <a:r>
              <a:rPr lang="en-US" dirty="0"/>
              <a:t>{ type </a:t>
            </a:r>
            <a:r>
              <a:rPr lang="en-US" dirty="0" err="1"/>
              <a:t>var_name</a:t>
            </a:r>
            <a:r>
              <a:rPr lang="en-US" dirty="0">
                <a:solidFill>
                  <a:srgbClr val="C00000"/>
                </a:solidFill>
              </a:rPr>
              <a:t> ';'</a:t>
            </a:r>
            <a:r>
              <a:rPr lang="en-US" dirty="0"/>
              <a:t> } { </a:t>
            </a:r>
            <a:r>
              <a:rPr lang="en-US" dirty="0" err="1"/>
              <a:t>stmt</a:t>
            </a:r>
            <a:r>
              <a:rPr lang="en-US" dirty="0"/>
              <a:t> } </a:t>
            </a:r>
            <a:r>
              <a:rPr lang="en-US" dirty="0">
                <a:solidFill>
                  <a:srgbClr val="C00000"/>
                </a:solidFill>
              </a:rPr>
              <a:t>'}'</a:t>
            </a:r>
          </a:p>
          <a:p>
            <a:r>
              <a:rPr lang="en-US" dirty="0" err="1"/>
              <a:t>stmt</a:t>
            </a:r>
            <a:r>
              <a:rPr lang="en-US" dirty="0"/>
              <a:t>:  </a:t>
            </a:r>
            <a:r>
              <a:rPr lang="en-US" dirty="0">
                <a:solidFill>
                  <a:srgbClr val="C00000"/>
                </a:solidFill>
              </a:rPr>
              <a:t>'if' '(' </a:t>
            </a:r>
            <a:r>
              <a:rPr lang="en-US" dirty="0"/>
              <a:t>expr </a:t>
            </a:r>
            <a:r>
              <a:rPr lang="en-US" dirty="0">
                <a:solidFill>
                  <a:srgbClr val="C00000"/>
                </a:solidFill>
              </a:rPr>
              <a:t>')' </a:t>
            </a:r>
            <a:r>
              <a:rPr lang="en-US" dirty="0" err="1"/>
              <a:t>stmt</a:t>
            </a:r>
            <a:r>
              <a:rPr lang="en-US" dirty="0"/>
              <a:t> [ </a:t>
            </a:r>
            <a:r>
              <a:rPr lang="en-US" dirty="0">
                <a:solidFill>
                  <a:srgbClr val="C00000"/>
                </a:solidFill>
              </a:rPr>
              <a:t>'else'</a:t>
            </a:r>
            <a:r>
              <a:rPr lang="en-US" dirty="0"/>
              <a:t> </a:t>
            </a:r>
            <a:r>
              <a:rPr lang="en-US" dirty="0" err="1"/>
              <a:t>stmt</a:t>
            </a:r>
            <a:r>
              <a:rPr lang="en-US" dirty="0"/>
              <a:t> ]</a:t>
            </a:r>
          </a:p>
          <a:p>
            <a:r>
              <a:rPr lang="en-US" dirty="0"/>
              <a:t>          |  </a:t>
            </a:r>
            <a:r>
              <a:rPr lang="en-US" dirty="0">
                <a:solidFill>
                  <a:srgbClr val="C00000"/>
                </a:solidFill>
              </a:rPr>
              <a:t>'while' '(' </a:t>
            </a:r>
            <a:r>
              <a:rPr lang="en-US" dirty="0"/>
              <a:t>expr </a:t>
            </a:r>
            <a:r>
              <a:rPr lang="en-US" dirty="0">
                <a:solidFill>
                  <a:srgbClr val="C00000"/>
                </a:solidFill>
              </a:rPr>
              <a:t>')' </a:t>
            </a:r>
            <a:r>
              <a:rPr lang="en-US" dirty="0" err="1"/>
              <a:t>stmt</a:t>
            </a:r>
            <a:endParaRPr lang="en-US" dirty="0"/>
          </a:p>
          <a:p>
            <a:r>
              <a:rPr lang="en-US" dirty="0"/>
              <a:t>          |  </a:t>
            </a:r>
            <a:r>
              <a:rPr lang="en-US" dirty="0">
                <a:solidFill>
                  <a:srgbClr val="C00000"/>
                </a:solidFill>
              </a:rPr>
              <a:t>'for' '(' </a:t>
            </a:r>
            <a:r>
              <a:rPr lang="en-US" dirty="0"/>
              <a:t>[ </a:t>
            </a:r>
            <a:r>
              <a:rPr lang="en-US" dirty="0" err="1"/>
              <a:t>assg</a:t>
            </a:r>
            <a:r>
              <a:rPr lang="en-US" dirty="0"/>
              <a:t> ] </a:t>
            </a:r>
            <a:r>
              <a:rPr lang="en-US" dirty="0">
                <a:solidFill>
                  <a:srgbClr val="C00000"/>
                </a:solidFill>
              </a:rPr>
              <a:t>';' </a:t>
            </a:r>
            <a:r>
              <a:rPr lang="en-US" dirty="0"/>
              <a:t>[ expr ] </a:t>
            </a:r>
            <a:r>
              <a:rPr lang="en-US" dirty="0">
                <a:solidFill>
                  <a:srgbClr val="C00000"/>
                </a:solidFill>
              </a:rPr>
              <a:t>';' </a:t>
            </a:r>
            <a:r>
              <a:rPr lang="en-US" dirty="0"/>
              <a:t>[ </a:t>
            </a:r>
            <a:r>
              <a:rPr lang="en-US" dirty="0" err="1"/>
              <a:t>assg</a:t>
            </a:r>
            <a:r>
              <a:rPr lang="en-US" dirty="0"/>
              <a:t> ] </a:t>
            </a:r>
            <a:r>
              <a:rPr lang="en-US" dirty="0">
                <a:solidFill>
                  <a:srgbClr val="C00000"/>
                </a:solidFill>
              </a:rPr>
              <a:t>')'</a:t>
            </a:r>
            <a:r>
              <a:rPr lang="en-US" dirty="0"/>
              <a:t> </a:t>
            </a:r>
            <a:r>
              <a:rPr lang="en-US" dirty="0" err="1"/>
              <a:t>stmt</a:t>
            </a:r>
            <a:endParaRPr lang="en-US" dirty="0"/>
          </a:p>
          <a:p>
            <a:r>
              <a:rPr lang="en-US" dirty="0"/>
              <a:t>          |  </a:t>
            </a:r>
            <a:r>
              <a:rPr lang="en-US" dirty="0">
                <a:solidFill>
                  <a:srgbClr val="C00000"/>
                </a:solidFill>
              </a:rPr>
              <a:t>'return' </a:t>
            </a:r>
            <a:r>
              <a:rPr lang="en-US" dirty="0"/>
              <a:t>[ expr ] </a:t>
            </a:r>
            <a:r>
              <a:rPr lang="en-US" dirty="0">
                <a:solidFill>
                  <a:srgbClr val="C00000"/>
                </a:solidFill>
              </a:rPr>
              <a:t>';'</a:t>
            </a:r>
          </a:p>
          <a:p>
            <a:r>
              <a:rPr lang="en-US" dirty="0"/>
              <a:t>          |  </a:t>
            </a:r>
            <a:r>
              <a:rPr lang="en-US" dirty="0" err="1"/>
              <a:t>func_name</a:t>
            </a:r>
            <a:r>
              <a:rPr lang="en-US" dirty="0"/>
              <a:t> </a:t>
            </a:r>
            <a:r>
              <a:rPr lang="en-US" dirty="0">
                <a:solidFill>
                  <a:srgbClr val="C00000"/>
                </a:solidFill>
              </a:rPr>
              <a:t>'('</a:t>
            </a:r>
            <a:r>
              <a:rPr lang="en-US" dirty="0"/>
              <a:t> [expr { </a:t>
            </a:r>
            <a:r>
              <a:rPr lang="en-US" dirty="0">
                <a:solidFill>
                  <a:srgbClr val="C00000"/>
                </a:solidFill>
              </a:rPr>
              <a:t>',' </a:t>
            </a:r>
            <a:r>
              <a:rPr lang="en-US" dirty="0"/>
              <a:t>expr } ] </a:t>
            </a:r>
            <a:r>
              <a:rPr lang="en-US" dirty="0">
                <a:solidFill>
                  <a:srgbClr val="C00000"/>
                </a:solidFill>
              </a:rPr>
              <a:t>')' ';'</a:t>
            </a:r>
          </a:p>
          <a:p>
            <a:r>
              <a:rPr lang="en-US" dirty="0"/>
              <a:t>          |  </a:t>
            </a:r>
            <a:r>
              <a:rPr lang="en-US" dirty="0">
                <a:solidFill>
                  <a:srgbClr val="C00000"/>
                </a:solidFill>
              </a:rPr>
              <a:t>'{'</a:t>
            </a:r>
            <a:r>
              <a:rPr lang="en-US" dirty="0"/>
              <a:t> { </a:t>
            </a:r>
            <a:r>
              <a:rPr lang="en-US" dirty="0" err="1"/>
              <a:t>stmt</a:t>
            </a:r>
            <a:r>
              <a:rPr lang="en-US" dirty="0"/>
              <a:t> } </a:t>
            </a:r>
            <a:r>
              <a:rPr lang="en-US" dirty="0">
                <a:solidFill>
                  <a:srgbClr val="C00000"/>
                </a:solidFill>
              </a:rPr>
              <a:t>'}'</a:t>
            </a:r>
          </a:p>
          <a:p>
            <a:r>
              <a:rPr lang="en-US" dirty="0"/>
              <a:t>expr: const | variable | expr </a:t>
            </a:r>
            <a:r>
              <a:rPr lang="en-US" dirty="0">
                <a:solidFill>
                  <a:srgbClr val="FF0000"/>
                </a:solidFill>
              </a:rPr>
              <a:t>'&lt;'</a:t>
            </a:r>
            <a:r>
              <a:rPr lang="en-US" dirty="0"/>
              <a:t> expr | ...</a:t>
            </a:r>
          </a:p>
        </p:txBody>
      </p:sp>
      <p:pic>
        <p:nvPicPr>
          <p:cNvPr id="87" name="Picture 86">
            <a:extLst>
              <a:ext uri="{FF2B5EF4-FFF2-40B4-BE49-F238E27FC236}">
                <a16:creationId xmlns:a16="http://schemas.microsoft.com/office/drawing/2014/main" id="{F2C41CBF-5F6E-40F2-B11D-003ED4C85FD2}"/>
              </a:ext>
            </a:extLst>
          </p:cNvPr>
          <p:cNvPicPr>
            <a:picLocks noChangeAspect="1"/>
          </p:cNvPicPr>
          <p:nvPr/>
        </p:nvPicPr>
        <p:blipFill>
          <a:blip r:embed="rId4"/>
          <a:stretch>
            <a:fillRect/>
          </a:stretch>
        </p:blipFill>
        <p:spPr>
          <a:xfrm>
            <a:off x="10034658" y="5599450"/>
            <a:ext cx="1829573" cy="1123660"/>
          </a:xfrm>
          <a:prstGeom prst="rect">
            <a:avLst/>
          </a:prstGeom>
        </p:spPr>
      </p:pic>
      <p:sp>
        <p:nvSpPr>
          <p:cNvPr id="20" name="TextBox 19">
            <a:extLst>
              <a:ext uri="{FF2B5EF4-FFF2-40B4-BE49-F238E27FC236}">
                <a16:creationId xmlns:a16="http://schemas.microsoft.com/office/drawing/2014/main" id="{ECDA49F0-4849-4CED-8089-0377CC65D2BC}"/>
              </a:ext>
            </a:extLst>
          </p:cNvPr>
          <p:cNvSpPr txBox="1"/>
          <p:nvPr/>
        </p:nvSpPr>
        <p:spPr>
          <a:xfrm>
            <a:off x="10546872" y="6223229"/>
            <a:ext cx="603050" cy="261610"/>
          </a:xfrm>
          <a:prstGeom prst="rect">
            <a:avLst/>
          </a:prstGeom>
          <a:noFill/>
        </p:spPr>
        <p:txBody>
          <a:bodyPr wrap="none" rtlCol="0">
            <a:spAutoFit/>
          </a:bodyPr>
          <a:lstStyle/>
          <a:p>
            <a:r>
              <a:rPr lang="en-US" sz="1050" dirty="0">
                <a:solidFill>
                  <a:srgbClr val="FF0000"/>
                </a:solidFill>
              </a:rPr>
              <a:t>integer</a:t>
            </a:r>
          </a:p>
        </p:txBody>
      </p:sp>
      <p:sp>
        <p:nvSpPr>
          <p:cNvPr id="89" name="TextBox 88">
            <a:extLst>
              <a:ext uri="{FF2B5EF4-FFF2-40B4-BE49-F238E27FC236}">
                <a16:creationId xmlns:a16="http://schemas.microsoft.com/office/drawing/2014/main" id="{814941E7-4269-46CA-90E8-EF80AB606D33}"/>
              </a:ext>
            </a:extLst>
          </p:cNvPr>
          <p:cNvSpPr txBox="1"/>
          <p:nvPr/>
        </p:nvSpPr>
        <p:spPr>
          <a:xfrm>
            <a:off x="9962649" y="6271949"/>
            <a:ext cx="603050" cy="261610"/>
          </a:xfrm>
          <a:prstGeom prst="rect">
            <a:avLst/>
          </a:prstGeom>
          <a:noFill/>
        </p:spPr>
        <p:txBody>
          <a:bodyPr wrap="none" rtlCol="0">
            <a:spAutoFit/>
          </a:bodyPr>
          <a:lstStyle/>
          <a:p>
            <a:r>
              <a:rPr lang="en-US" sz="1050" dirty="0">
                <a:solidFill>
                  <a:srgbClr val="FF0000"/>
                </a:solidFill>
              </a:rPr>
              <a:t>integer</a:t>
            </a:r>
          </a:p>
        </p:txBody>
      </p:sp>
      <p:sp>
        <p:nvSpPr>
          <p:cNvPr id="90" name="TextBox 89">
            <a:extLst>
              <a:ext uri="{FF2B5EF4-FFF2-40B4-BE49-F238E27FC236}">
                <a16:creationId xmlns:a16="http://schemas.microsoft.com/office/drawing/2014/main" id="{0F12E8A2-296B-49C3-8F02-D41B2A3556F1}"/>
              </a:ext>
            </a:extLst>
          </p:cNvPr>
          <p:cNvSpPr txBox="1"/>
          <p:nvPr/>
        </p:nvSpPr>
        <p:spPr>
          <a:xfrm>
            <a:off x="10125364" y="5652926"/>
            <a:ext cx="635110" cy="253916"/>
          </a:xfrm>
          <a:prstGeom prst="rect">
            <a:avLst/>
          </a:prstGeom>
          <a:noFill/>
        </p:spPr>
        <p:txBody>
          <a:bodyPr wrap="none" rtlCol="0">
            <a:spAutoFit/>
          </a:bodyPr>
          <a:lstStyle/>
          <a:p>
            <a:r>
              <a:rPr lang="en-US" sz="1050" dirty="0" err="1">
                <a:solidFill>
                  <a:srgbClr val="FF0000"/>
                </a:solidFill>
              </a:rPr>
              <a:t>boolean</a:t>
            </a:r>
            <a:endParaRPr lang="en-US" sz="1050" dirty="0">
              <a:solidFill>
                <a:srgbClr val="FF0000"/>
              </a:solidFill>
            </a:endParaRPr>
          </a:p>
        </p:txBody>
      </p:sp>
      <p:sp>
        <p:nvSpPr>
          <p:cNvPr id="91" name="TextBox 90">
            <a:extLst>
              <a:ext uri="{FF2B5EF4-FFF2-40B4-BE49-F238E27FC236}">
                <a16:creationId xmlns:a16="http://schemas.microsoft.com/office/drawing/2014/main" id="{F3E11232-902E-4BF9-A4F6-F13F3C8B5625}"/>
              </a:ext>
            </a:extLst>
          </p:cNvPr>
          <p:cNvSpPr txBox="1"/>
          <p:nvPr/>
        </p:nvSpPr>
        <p:spPr>
          <a:xfrm>
            <a:off x="10805248" y="6416234"/>
            <a:ext cx="603050" cy="261610"/>
          </a:xfrm>
          <a:prstGeom prst="rect">
            <a:avLst/>
          </a:prstGeom>
          <a:noFill/>
        </p:spPr>
        <p:txBody>
          <a:bodyPr wrap="none" rtlCol="0">
            <a:spAutoFit/>
          </a:bodyPr>
          <a:lstStyle/>
          <a:p>
            <a:r>
              <a:rPr lang="en-US" sz="1050" dirty="0">
                <a:solidFill>
                  <a:srgbClr val="FF0000"/>
                </a:solidFill>
              </a:rPr>
              <a:t>integer</a:t>
            </a:r>
          </a:p>
        </p:txBody>
      </p:sp>
      <p:sp>
        <p:nvSpPr>
          <p:cNvPr id="93" name="TextBox 92">
            <a:extLst>
              <a:ext uri="{FF2B5EF4-FFF2-40B4-BE49-F238E27FC236}">
                <a16:creationId xmlns:a16="http://schemas.microsoft.com/office/drawing/2014/main" id="{740A3A12-F7B0-4957-A2D6-F7068FDAB78B}"/>
              </a:ext>
            </a:extLst>
          </p:cNvPr>
          <p:cNvSpPr txBox="1"/>
          <p:nvPr/>
        </p:nvSpPr>
        <p:spPr>
          <a:xfrm>
            <a:off x="11116871" y="6618675"/>
            <a:ext cx="603050" cy="261610"/>
          </a:xfrm>
          <a:prstGeom prst="rect">
            <a:avLst/>
          </a:prstGeom>
          <a:noFill/>
        </p:spPr>
        <p:txBody>
          <a:bodyPr wrap="none" rtlCol="0">
            <a:spAutoFit/>
          </a:bodyPr>
          <a:lstStyle/>
          <a:p>
            <a:r>
              <a:rPr lang="en-US" sz="1050" dirty="0">
                <a:solidFill>
                  <a:srgbClr val="FF0000"/>
                </a:solidFill>
              </a:rPr>
              <a:t>integer</a:t>
            </a:r>
          </a:p>
        </p:txBody>
      </p:sp>
      <p:sp>
        <p:nvSpPr>
          <p:cNvPr id="96" name="TextBox 95">
            <a:extLst>
              <a:ext uri="{FF2B5EF4-FFF2-40B4-BE49-F238E27FC236}">
                <a16:creationId xmlns:a16="http://schemas.microsoft.com/office/drawing/2014/main" id="{52107589-B555-48C2-9157-41FA89DD403C}"/>
              </a:ext>
            </a:extLst>
          </p:cNvPr>
          <p:cNvSpPr txBox="1"/>
          <p:nvPr/>
        </p:nvSpPr>
        <p:spPr>
          <a:xfrm>
            <a:off x="11346608" y="6038645"/>
            <a:ext cx="603050" cy="261610"/>
          </a:xfrm>
          <a:prstGeom prst="rect">
            <a:avLst/>
          </a:prstGeom>
          <a:noFill/>
        </p:spPr>
        <p:txBody>
          <a:bodyPr wrap="none" rtlCol="0">
            <a:spAutoFit/>
          </a:bodyPr>
          <a:lstStyle/>
          <a:p>
            <a:r>
              <a:rPr lang="en-US" sz="1050" dirty="0">
                <a:solidFill>
                  <a:srgbClr val="FF0000"/>
                </a:solidFill>
              </a:rPr>
              <a:t>integer</a:t>
            </a:r>
          </a:p>
        </p:txBody>
      </p:sp>
      <p:sp>
        <p:nvSpPr>
          <p:cNvPr id="97" name="TextBox 96">
            <a:extLst>
              <a:ext uri="{FF2B5EF4-FFF2-40B4-BE49-F238E27FC236}">
                <a16:creationId xmlns:a16="http://schemas.microsoft.com/office/drawing/2014/main" id="{F58CDD3E-7E1D-4FF0-855A-3E79A4CC6913}"/>
              </a:ext>
            </a:extLst>
          </p:cNvPr>
          <p:cNvSpPr txBox="1"/>
          <p:nvPr/>
        </p:nvSpPr>
        <p:spPr>
          <a:xfrm>
            <a:off x="11171461" y="5854400"/>
            <a:ext cx="603050" cy="261610"/>
          </a:xfrm>
          <a:prstGeom prst="rect">
            <a:avLst/>
          </a:prstGeom>
          <a:noFill/>
        </p:spPr>
        <p:txBody>
          <a:bodyPr wrap="none" rtlCol="0">
            <a:spAutoFit/>
          </a:bodyPr>
          <a:lstStyle/>
          <a:p>
            <a:r>
              <a:rPr lang="en-US" sz="1050" dirty="0">
                <a:solidFill>
                  <a:srgbClr val="FF0000"/>
                </a:solidFill>
              </a:rPr>
              <a:t>integer</a:t>
            </a:r>
          </a:p>
        </p:txBody>
      </p:sp>
      <p:sp>
        <p:nvSpPr>
          <p:cNvPr id="21" name="Rectangle 20">
            <a:extLst>
              <a:ext uri="{FF2B5EF4-FFF2-40B4-BE49-F238E27FC236}">
                <a16:creationId xmlns:a16="http://schemas.microsoft.com/office/drawing/2014/main" id="{EA309391-EBE9-48F8-9235-218815DBBF0F}"/>
              </a:ext>
            </a:extLst>
          </p:cNvPr>
          <p:cNvSpPr/>
          <p:nvPr/>
        </p:nvSpPr>
        <p:spPr>
          <a:xfrm>
            <a:off x="8122336" y="1159338"/>
            <a:ext cx="653173"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B596B8C-AE59-480E-89F8-FF436AA1B1E9}"/>
              </a:ext>
            </a:extLst>
          </p:cNvPr>
          <p:cNvSpPr/>
          <p:nvPr/>
        </p:nvSpPr>
        <p:spPr>
          <a:xfrm>
            <a:off x="4149746" y="3987887"/>
            <a:ext cx="65426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D63FCBC-7F1D-40AD-A396-851A300183DB}"/>
              </a:ext>
            </a:extLst>
          </p:cNvPr>
          <p:cNvSpPr/>
          <p:nvPr/>
        </p:nvSpPr>
        <p:spPr>
          <a:xfrm>
            <a:off x="8811388" y="1159338"/>
            <a:ext cx="16510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B72D4B0-39D4-4E0F-95A9-4AAD98A5E54D}"/>
              </a:ext>
            </a:extLst>
          </p:cNvPr>
          <p:cNvSpPr/>
          <p:nvPr/>
        </p:nvSpPr>
        <p:spPr>
          <a:xfrm>
            <a:off x="4897937" y="3982559"/>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3680819-293A-44D3-B8A8-9B0857A3C0B9}"/>
              </a:ext>
            </a:extLst>
          </p:cNvPr>
          <p:cNvSpPr/>
          <p:nvPr/>
        </p:nvSpPr>
        <p:spPr>
          <a:xfrm>
            <a:off x="8965687" y="1159338"/>
            <a:ext cx="491269"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5ECE646-FB66-4BB3-9CC6-A1DA25FC88F3}"/>
              </a:ext>
            </a:extLst>
          </p:cNvPr>
          <p:cNvSpPr/>
          <p:nvPr/>
        </p:nvSpPr>
        <p:spPr>
          <a:xfrm>
            <a:off x="5052236" y="3983912"/>
            <a:ext cx="858059"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C81F53E-9E04-44C0-9FE1-2C1372300893}"/>
              </a:ext>
            </a:extLst>
          </p:cNvPr>
          <p:cNvSpPr/>
          <p:nvPr/>
        </p:nvSpPr>
        <p:spPr>
          <a:xfrm>
            <a:off x="9604728" y="2543388"/>
            <a:ext cx="1200520"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3E820F1-A4B5-44E0-89AC-60166ECFB240}"/>
              </a:ext>
            </a:extLst>
          </p:cNvPr>
          <p:cNvSpPr/>
          <p:nvPr/>
        </p:nvSpPr>
        <p:spPr>
          <a:xfrm>
            <a:off x="5167952" y="3982559"/>
            <a:ext cx="664191"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1EC4416-16E4-4341-9E8B-0B923DB8D4AA}"/>
              </a:ext>
            </a:extLst>
          </p:cNvPr>
          <p:cNvSpPr/>
          <p:nvPr/>
        </p:nvSpPr>
        <p:spPr>
          <a:xfrm>
            <a:off x="8721517" y="2554790"/>
            <a:ext cx="772775"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361E60B-8123-4253-BE57-096BA7D2B8D6}"/>
              </a:ext>
            </a:extLst>
          </p:cNvPr>
          <p:cNvSpPr/>
          <p:nvPr/>
        </p:nvSpPr>
        <p:spPr>
          <a:xfrm>
            <a:off x="5132624" y="3984353"/>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7F235B7-6EC9-486C-B99C-691918B5E1FB}"/>
              </a:ext>
            </a:extLst>
          </p:cNvPr>
          <p:cNvSpPr/>
          <p:nvPr/>
        </p:nvSpPr>
        <p:spPr>
          <a:xfrm>
            <a:off x="8055331" y="2552061"/>
            <a:ext cx="56550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0A26BE9-D550-4A89-B4A6-9F8499E7F6A1}"/>
              </a:ext>
            </a:extLst>
          </p:cNvPr>
          <p:cNvSpPr/>
          <p:nvPr/>
        </p:nvSpPr>
        <p:spPr>
          <a:xfrm>
            <a:off x="5644681" y="3987018"/>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peech Bubble: Rectangle with Corners Rounded 23">
            <a:extLst>
              <a:ext uri="{FF2B5EF4-FFF2-40B4-BE49-F238E27FC236}">
                <a16:creationId xmlns:a16="http://schemas.microsoft.com/office/drawing/2014/main" id="{D276529A-30D0-45FB-97E2-B296AF7CCD71}"/>
              </a:ext>
            </a:extLst>
          </p:cNvPr>
          <p:cNvSpPr/>
          <p:nvPr/>
        </p:nvSpPr>
        <p:spPr>
          <a:xfrm>
            <a:off x="2411694" y="5711570"/>
            <a:ext cx="3865728" cy="1091229"/>
          </a:xfrm>
          <a:prstGeom prst="wedgeRoundRectCallout">
            <a:avLst>
              <a:gd name="adj1" fmla="val 150619"/>
              <a:gd name="adj2" fmla="val 25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output is an </a:t>
            </a:r>
            <a:r>
              <a:rPr lang="en-US" sz="2000" dirty="0">
                <a:solidFill>
                  <a:schemeClr val="accent2">
                    <a:lumMod val="40000"/>
                    <a:lumOff val="60000"/>
                  </a:schemeClr>
                </a:solidFill>
                <a:latin typeface="Corbel" panose="020B0503020204020204" pitchFamily="34" charset="0"/>
              </a:rPr>
              <a:t>annotated tree</a:t>
            </a:r>
            <a:r>
              <a:rPr lang="en-US" sz="2000" dirty="0">
                <a:solidFill>
                  <a:schemeClr val="bg1"/>
                </a:solidFill>
                <a:latin typeface="Corbel" panose="020B0503020204020204" pitchFamily="34" charset="0"/>
              </a:rPr>
              <a:t>, with type and other info added to the nodes of the tree.</a:t>
            </a:r>
          </a:p>
        </p:txBody>
      </p:sp>
      <p:sp>
        <p:nvSpPr>
          <p:cNvPr id="101" name="Rectangle: Rounded Corners 100">
            <a:extLst>
              <a:ext uri="{FF2B5EF4-FFF2-40B4-BE49-F238E27FC236}">
                <a16:creationId xmlns:a16="http://schemas.microsoft.com/office/drawing/2014/main" id="{2D2DDBDE-7DCC-4D3B-A056-E769CA1803F7}"/>
              </a:ext>
            </a:extLst>
          </p:cNvPr>
          <p:cNvSpPr/>
          <p:nvPr/>
        </p:nvSpPr>
        <p:spPr>
          <a:xfrm>
            <a:off x="6769066" y="4651247"/>
            <a:ext cx="2010409"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Intermediate Representation Generator</a:t>
            </a:r>
          </a:p>
        </p:txBody>
      </p:sp>
      <p:grpSp>
        <p:nvGrpSpPr>
          <p:cNvPr id="15" name="Group 14">
            <a:extLst>
              <a:ext uri="{FF2B5EF4-FFF2-40B4-BE49-F238E27FC236}">
                <a16:creationId xmlns:a16="http://schemas.microsoft.com/office/drawing/2014/main" id="{0F66718C-173B-4966-9648-B02673BD5E12}"/>
              </a:ext>
            </a:extLst>
          </p:cNvPr>
          <p:cNvGrpSpPr/>
          <p:nvPr/>
        </p:nvGrpSpPr>
        <p:grpSpPr>
          <a:xfrm>
            <a:off x="5143849" y="4579758"/>
            <a:ext cx="1733365" cy="1383323"/>
            <a:chOff x="5143849" y="4579758"/>
            <a:chExt cx="1733365" cy="1383323"/>
          </a:xfrm>
        </p:grpSpPr>
        <p:sp>
          <p:nvSpPr>
            <p:cNvPr id="110" name="Arrow: Left 109">
              <a:extLst>
                <a:ext uri="{FF2B5EF4-FFF2-40B4-BE49-F238E27FC236}">
                  <a16:creationId xmlns:a16="http://schemas.microsoft.com/office/drawing/2014/main" id="{066A9C76-CC91-4914-97C0-C9C05C6622D2}"/>
                </a:ext>
              </a:extLst>
            </p:cNvPr>
            <p:cNvSpPr/>
            <p:nvPr/>
          </p:nvSpPr>
          <p:spPr>
            <a:xfrm>
              <a:off x="5143849" y="4579758"/>
              <a:ext cx="1625218" cy="138332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4" name="TextBox 3">
              <a:extLst>
                <a:ext uri="{FF2B5EF4-FFF2-40B4-BE49-F238E27FC236}">
                  <a16:creationId xmlns:a16="http://schemas.microsoft.com/office/drawing/2014/main" id="{5C426553-B7F4-4029-A783-37F1E04C3EB9}"/>
                </a:ext>
              </a:extLst>
            </p:cNvPr>
            <p:cNvSpPr txBox="1"/>
            <p:nvPr/>
          </p:nvSpPr>
          <p:spPr>
            <a:xfrm>
              <a:off x="5204960" y="4911332"/>
              <a:ext cx="1672254" cy="677108"/>
            </a:xfrm>
            <a:prstGeom prst="rect">
              <a:avLst/>
            </a:prstGeom>
            <a:noFill/>
          </p:spPr>
          <p:txBody>
            <a:bodyPr wrap="none" rtlCol="0">
              <a:spAutoFit/>
            </a:bodyPr>
            <a:lstStyle/>
            <a:p>
              <a:pPr algn="ctr"/>
              <a:r>
                <a:rPr lang="en-US" sz="1900" dirty="0">
                  <a:solidFill>
                    <a:schemeClr val="bg1"/>
                  </a:solidFill>
                </a:rPr>
                <a:t>Intermediate</a:t>
              </a:r>
            </a:p>
            <a:p>
              <a:pPr algn="ctr"/>
              <a:r>
                <a:rPr lang="en-US" sz="1900" dirty="0">
                  <a:solidFill>
                    <a:schemeClr val="bg1"/>
                  </a:solidFill>
                </a:rPr>
                <a:t>representation</a:t>
              </a:r>
            </a:p>
          </p:txBody>
        </p:sp>
      </p:grpSp>
      <p:sp>
        <p:nvSpPr>
          <p:cNvPr id="111" name="Speech Bubble: Rectangle with Corners Rounded 23">
            <a:extLst>
              <a:ext uri="{FF2B5EF4-FFF2-40B4-BE49-F238E27FC236}">
                <a16:creationId xmlns:a16="http://schemas.microsoft.com/office/drawing/2014/main" id="{6775EA93-C583-4832-A01A-37CFF8A613A7}"/>
              </a:ext>
            </a:extLst>
          </p:cNvPr>
          <p:cNvSpPr/>
          <p:nvPr/>
        </p:nvSpPr>
        <p:spPr>
          <a:xfrm>
            <a:off x="5644681" y="1290872"/>
            <a:ext cx="4902191" cy="2471390"/>
          </a:xfrm>
          <a:prstGeom prst="wedgeRoundRectCallout">
            <a:avLst>
              <a:gd name="adj1" fmla="val -4596"/>
              <a:gd name="adj2" fmla="val 898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a:t>
            </a:r>
            <a:r>
              <a:rPr lang="en-US" sz="2000" dirty="0">
                <a:solidFill>
                  <a:schemeClr val="accent2">
                    <a:lumMod val="40000"/>
                    <a:lumOff val="60000"/>
                  </a:schemeClr>
                </a:solidFill>
                <a:latin typeface="Corbel" panose="020B0503020204020204" pitchFamily="34" charset="0"/>
              </a:rPr>
              <a:t> IR generator </a:t>
            </a:r>
            <a:r>
              <a:rPr lang="en-US" sz="2000" dirty="0">
                <a:solidFill>
                  <a:schemeClr val="bg1"/>
                </a:solidFill>
                <a:latin typeface="Corbel" panose="020B0503020204020204" pitchFamily="34" charset="0"/>
              </a:rPr>
              <a:t>produces an </a:t>
            </a:r>
            <a:r>
              <a:rPr lang="en-US" sz="2000" dirty="0">
                <a:solidFill>
                  <a:schemeClr val="accent2">
                    <a:lumMod val="40000"/>
                    <a:lumOff val="60000"/>
                  </a:schemeClr>
                </a:solidFill>
                <a:latin typeface="Corbel" panose="020B0503020204020204" pitchFamily="34" charset="0"/>
              </a:rPr>
              <a:t>abstract</a:t>
            </a:r>
            <a:r>
              <a:rPr lang="en-US" sz="2000" dirty="0">
                <a:solidFill>
                  <a:schemeClr val="bg1"/>
                </a:solidFill>
                <a:latin typeface="Corbel" panose="020B0503020204020204" pitchFamily="34" charset="0"/>
              </a:rPr>
              <a:t> </a:t>
            </a:r>
            <a:r>
              <a:rPr lang="en-US" sz="2000" dirty="0">
                <a:solidFill>
                  <a:schemeClr val="accent2">
                    <a:lumMod val="40000"/>
                    <a:lumOff val="60000"/>
                  </a:schemeClr>
                </a:solidFill>
                <a:latin typeface="Corbel" panose="020B0503020204020204" pitchFamily="34" charset="0"/>
              </a:rPr>
              <a:t>representation </a:t>
            </a:r>
            <a:r>
              <a:rPr lang="en-US" sz="2000" dirty="0">
                <a:solidFill>
                  <a:schemeClr val="bg1"/>
                </a:solidFill>
                <a:latin typeface="Corbel" panose="020B0503020204020204" pitchFamily="34" charset="0"/>
              </a:rPr>
              <a:t>of the program – it's totally independent of the original language.</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The representation could be a tree structure, or CPU-agnostic instructions.</a:t>
            </a:r>
            <a:endParaRPr lang="en-US" sz="2000" dirty="0">
              <a:solidFill>
                <a:schemeClr val="bg1"/>
              </a:solidFill>
            </a:endParaRPr>
          </a:p>
        </p:txBody>
      </p:sp>
      <p:sp>
        <p:nvSpPr>
          <p:cNvPr id="112" name="TextBox 111">
            <a:extLst>
              <a:ext uri="{FF2B5EF4-FFF2-40B4-BE49-F238E27FC236}">
                <a16:creationId xmlns:a16="http://schemas.microsoft.com/office/drawing/2014/main" id="{6AD55BA0-DB35-4E59-80DA-3C916145B66D}"/>
              </a:ext>
            </a:extLst>
          </p:cNvPr>
          <p:cNvSpPr txBox="1"/>
          <p:nvPr/>
        </p:nvSpPr>
        <p:spPr>
          <a:xfrm>
            <a:off x="5890274" y="5644975"/>
            <a:ext cx="1715486" cy="1169551"/>
          </a:xfrm>
          <a:prstGeom prst="rect">
            <a:avLst/>
          </a:prstGeom>
          <a:solidFill>
            <a:srgbClr val="E2F0D9"/>
          </a:solidFill>
          <a:ln>
            <a:solidFill>
              <a:schemeClr val="tx1"/>
            </a:solidFill>
          </a:ln>
        </p:spPr>
        <p:txBody>
          <a:bodyPr wrap="square">
            <a:spAutoFit/>
          </a:bodyPr>
          <a:lstStyle/>
          <a:p>
            <a:r>
              <a:rPr lang="en-US" sz="1400" dirty="0">
                <a:latin typeface="Consolas" panose="020B0609020204030204" pitchFamily="49" charset="0"/>
              </a:rPr>
              <a:t>load </a:t>
            </a:r>
            <a:r>
              <a:rPr lang="en-US" sz="1400" dirty="0" err="1">
                <a:latin typeface="Consolas" panose="020B0609020204030204" pitchFamily="49" charset="0"/>
              </a:rPr>
              <a:t>i</a:t>
            </a:r>
            <a:endParaRPr lang="en-US" sz="1400" dirty="0">
              <a:latin typeface="Consolas" panose="020B0609020204030204" pitchFamily="49" charset="0"/>
            </a:endParaRPr>
          </a:p>
          <a:p>
            <a:r>
              <a:rPr lang="en-US" sz="1400" dirty="0" err="1">
                <a:latin typeface="Consolas" panose="020B0609020204030204" pitchFamily="49" charset="0"/>
              </a:rPr>
              <a:t>load_constant</a:t>
            </a:r>
            <a:r>
              <a:rPr lang="en-US" sz="1400" dirty="0">
                <a:latin typeface="Consolas" panose="020B0609020204030204" pitchFamily="49" charset="0"/>
              </a:rPr>
              <a:t> 5</a:t>
            </a:r>
          </a:p>
          <a:p>
            <a:r>
              <a:rPr lang="en-US" sz="1400" dirty="0" err="1">
                <a:latin typeface="Consolas" panose="020B0609020204030204" pitchFamily="49" charset="0"/>
              </a:rPr>
              <a:t>less_than</a:t>
            </a:r>
            <a:endParaRPr lang="en-US" sz="1400" dirty="0">
              <a:latin typeface="Consolas" panose="020B0609020204030204" pitchFamily="49" charset="0"/>
            </a:endParaRPr>
          </a:p>
          <a:p>
            <a:r>
              <a:rPr lang="en-US" sz="1400" dirty="0" err="1">
                <a:latin typeface="Consolas" panose="020B0609020204030204" pitchFamily="49" charset="0"/>
              </a:rPr>
              <a:t>jump_if_zero</a:t>
            </a:r>
            <a:r>
              <a:rPr lang="en-US" sz="1400" dirty="0">
                <a:latin typeface="Consolas" panose="020B0609020204030204" pitchFamily="49" charset="0"/>
              </a:rPr>
              <a:t> L1</a:t>
            </a:r>
          </a:p>
          <a:p>
            <a:r>
              <a:rPr lang="en-US" sz="1400" dirty="0">
                <a:latin typeface="Consolas" panose="020B0609020204030204" pitchFamily="49" charset="0"/>
              </a:rPr>
              <a:t>...</a:t>
            </a:r>
          </a:p>
        </p:txBody>
      </p:sp>
    </p:spTree>
    <p:extLst>
      <p:ext uri="{BB962C8B-B14F-4D97-AF65-F5344CB8AC3E}">
        <p14:creationId xmlns:p14="http://schemas.microsoft.com/office/powerpoint/2010/main" val="371596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wipe(down)">
                                      <p:cBhvr>
                                        <p:cTn id="24" dur="500"/>
                                        <p:tgtEl>
                                          <p:spTgt spid="2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5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down)">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ppt_x"/>
                                          </p:val>
                                        </p:tav>
                                        <p:tav tm="100000">
                                          <p:val>
                                            <p:strVal val="#ppt_x"/>
                                          </p:val>
                                        </p:tav>
                                      </p:tavLst>
                                    </p:anim>
                                    <p:anim calcmode="lin" valueType="num">
                                      <p:cBhvr additive="base">
                                        <p:cTn id="52" dur="500" fill="hold"/>
                                        <p:tgtEl>
                                          <p:spTgt spid="76"/>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98"/>
                                        </p:tgtEl>
                                      </p:cBhvr>
                                    </p:animEffect>
                                    <p:set>
                                      <p:cBhvr>
                                        <p:cTn id="65" dur="1" fill="hold">
                                          <p:stCondLst>
                                            <p:cond delay="499"/>
                                          </p:stCondLst>
                                        </p:cTn>
                                        <p:tgtEl>
                                          <p:spTgt spid="9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1"/>
                                        </p:tgtEl>
                                      </p:cBhvr>
                                    </p:animEffect>
                                    <p:set>
                                      <p:cBhvr>
                                        <p:cTn id="68" dur="1" fill="hold">
                                          <p:stCondLst>
                                            <p:cond delay="499"/>
                                          </p:stCondLst>
                                        </p:cTn>
                                        <p:tgtEl>
                                          <p:spTgt spid="2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500"/>
                                        <p:tgtEl>
                                          <p:spTgt spid="10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00"/>
                                        </p:tgtEl>
                                      </p:cBhvr>
                                    </p:animEffect>
                                    <p:set>
                                      <p:cBhvr>
                                        <p:cTn id="81" dur="1" fill="hold">
                                          <p:stCondLst>
                                            <p:cond delay="499"/>
                                          </p:stCondLst>
                                        </p:cTn>
                                        <p:tgtEl>
                                          <p:spTgt spid="100"/>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99"/>
                                        </p:tgtEl>
                                      </p:cBhvr>
                                    </p:animEffect>
                                    <p:set>
                                      <p:cBhvr>
                                        <p:cTn id="84" dur="1" fill="hold">
                                          <p:stCondLst>
                                            <p:cond delay="499"/>
                                          </p:stCondLst>
                                        </p:cTn>
                                        <p:tgtEl>
                                          <p:spTgt spid="9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3"/>
                                        </p:tgtEl>
                                        <p:attrNameLst>
                                          <p:attrName>style.visibility</p:attrName>
                                        </p:attrNameLst>
                                      </p:cBhvr>
                                      <p:to>
                                        <p:strVal val="visible"/>
                                      </p:to>
                                    </p:set>
                                    <p:animEffect transition="in" filter="fade">
                                      <p:cBhvr>
                                        <p:cTn id="89" dur="500"/>
                                        <p:tgtEl>
                                          <p:spTgt spid="10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500"/>
                                        <p:tgtEl>
                                          <p:spTgt spid="102"/>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2" nodeType="clickEffect">
                                  <p:stCondLst>
                                    <p:cond delay="0"/>
                                  </p:stCondLst>
                                  <p:childTnLst>
                                    <p:animMotion origin="layout" path="M 1.25E-6 -1.48148E-6 L -0.1181 0.2044 " pathEditMode="relative" rAng="0" ptsTypes="AA">
                                      <p:cBhvr>
                                        <p:cTn id="96" dur="2000" fill="hold"/>
                                        <p:tgtEl>
                                          <p:spTgt spid="102"/>
                                        </p:tgtEl>
                                        <p:attrNameLst>
                                          <p:attrName>ppt_x</p:attrName>
                                          <p:attrName>ppt_y</p:attrName>
                                        </p:attrNameLst>
                                      </p:cBhvr>
                                      <p:rCtr x="-5911" y="10208"/>
                                    </p:animMotion>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103"/>
                                        </p:tgtEl>
                                      </p:cBhvr>
                                    </p:animEffect>
                                    <p:set>
                                      <p:cBhvr>
                                        <p:cTn id="101" dur="1" fill="hold">
                                          <p:stCondLst>
                                            <p:cond delay="499"/>
                                          </p:stCondLst>
                                        </p:cTn>
                                        <p:tgtEl>
                                          <p:spTgt spid="103"/>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02"/>
                                        </p:tgtEl>
                                      </p:cBhvr>
                                    </p:animEffect>
                                    <p:set>
                                      <p:cBhvr>
                                        <p:cTn id="104" dur="1" fill="hold">
                                          <p:stCondLst>
                                            <p:cond delay="499"/>
                                          </p:stCondLst>
                                        </p:cTn>
                                        <p:tgtEl>
                                          <p:spTgt spid="10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05"/>
                                        </p:tgtEl>
                                        <p:attrNameLst>
                                          <p:attrName>style.visibility</p:attrName>
                                        </p:attrNameLst>
                                      </p:cBhvr>
                                      <p:to>
                                        <p:strVal val="visible"/>
                                      </p:to>
                                    </p:set>
                                    <p:animEffect transition="in" filter="fade">
                                      <p:cBhvr>
                                        <p:cTn id="109" dur="500"/>
                                        <p:tgtEl>
                                          <p:spTgt spid="10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05"/>
                                        </p:tgtEl>
                                      </p:cBhvr>
                                    </p:animEffect>
                                    <p:set>
                                      <p:cBhvr>
                                        <p:cTn id="117" dur="1" fill="hold">
                                          <p:stCondLst>
                                            <p:cond delay="499"/>
                                          </p:stCondLst>
                                        </p:cTn>
                                        <p:tgtEl>
                                          <p:spTgt spid="105"/>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04"/>
                                        </p:tgtEl>
                                      </p:cBhvr>
                                    </p:animEffect>
                                    <p:set>
                                      <p:cBhvr>
                                        <p:cTn id="120" dur="1" fill="hold">
                                          <p:stCondLst>
                                            <p:cond delay="499"/>
                                          </p:stCondLst>
                                        </p:cTn>
                                        <p:tgtEl>
                                          <p:spTgt spid="10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6"/>
                                        </p:tgtEl>
                                        <p:attrNameLst>
                                          <p:attrName>style.visibility</p:attrName>
                                        </p:attrNameLst>
                                      </p:cBhvr>
                                      <p:to>
                                        <p:strVal val="visible"/>
                                      </p:to>
                                    </p:set>
                                    <p:animEffect transition="in" filter="fade">
                                      <p:cBhvr>
                                        <p:cTn id="128" dur="500"/>
                                        <p:tgtEl>
                                          <p:spTgt spid="10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107"/>
                                        </p:tgtEl>
                                      </p:cBhvr>
                                    </p:animEffect>
                                    <p:set>
                                      <p:cBhvr>
                                        <p:cTn id="133" dur="1" fill="hold">
                                          <p:stCondLst>
                                            <p:cond delay="499"/>
                                          </p:stCondLst>
                                        </p:cTn>
                                        <p:tgtEl>
                                          <p:spTgt spid="107"/>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06"/>
                                        </p:tgtEl>
                                      </p:cBhvr>
                                    </p:animEffect>
                                    <p:set>
                                      <p:cBhvr>
                                        <p:cTn id="136" dur="1" fill="hold">
                                          <p:stCondLst>
                                            <p:cond delay="499"/>
                                          </p:stCondLst>
                                        </p:cTn>
                                        <p:tgtEl>
                                          <p:spTgt spid="10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fade">
                                      <p:cBhvr>
                                        <p:cTn id="141" dur="500"/>
                                        <p:tgtEl>
                                          <p:spTgt spid="10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8"/>
                                        </p:tgtEl>
                                        <p:attrNameLst>
                                          <p:attrName>style.visibility</p:attrName>
                                        </p:attrNameLst>
                                      </p:cBhvr>
                                      <p:to>
                                        <p:strVal val="visible"/>
                                      </p:to>
                                    </p:set>
                                    <p:animEffect transition="in" filter="fade">
                                      <p:cBhvr>
                                        <p:cTn id="144" dur="500"/>
                                        <p:tgtEl>
                                          <p:spTgt spid="10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grpId="1" nodeType="clickEffect">
                                  <p:stCondLst>
                                    <p:cond delay="0"/>
                                  </p:stCondLst>
                                  <p:childTnLst>
                                    <p:animEffect transition="out" filter="fade">
                                      <p:cBhvr>
                                        <p:cTn id="148" dur="500"/>
                                        <p:tgtEl>
                                          <p:spTgt spid="109"/>
                                        </p:tgtEl>
                                      </p:cBhvr>
                                    </p:animEffect>
                                    <p:set>
                                      <p:cBhvr>
                                        <p:cTn id="149" dur="1" fill="hold">
                                          <p:stCondLst>
                                            <p:cond delay="499"/>
                                          </p:stCondLst>
                                        </p:cTn>
                                        <p:tgtEl>
                                          <p:spTgt spid="109"/>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108"/>
                                        </p:tgtEl>
                                      </p:cBhvr>
                                    </p:animEffect>
                                    <p:set>
                                      <p:cBhvr>
                                        <p:cTn id="152" dur="1" fill="hold">
                                          <p:stCondLst>
                                            <p:cond delay="499"/>
                                          </p:stCondLst>
                                        </p:cTn>
                                        <p:tgtEl>
                                          <p:spTgt spid="10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xit" presetSubtype="1" fill="hold" grpId="1" nodeType="clickEffect">
                                  <p:stCondLst>
                                    <p:cond delay="0"/>
                                  </p:stCondLst>
                                  <p:childTnLst>
                                    <p:anim calcmode="lin" valueType="num">
                                      <p:cBhvr additive="base">
                                        <p:cTn id="156" dur="500"/>
                                        <p:tgtEl>
                                          <p:spTgt spid="76"/>
                                        </p:tgtEl>
                                        <p:attrNameLst>
                                          <p:attrName>ppt_x</p:attrName>
                                        </p:attrNameLst>
                                      </p:cBhvr>
                                      <p:tavLst>
                                        <p:tav tm="0">
                                          <p:val>
                                            <p:strVal val="ppt_x"/>
                                          </p:val>
                                        </p:tav>
                                        <p:tav tm="100000">
                                          <p:val>
                                            <p:strVal val="ppt_x"/>
                                          </p:val>
                                        </p:tav>
                                      </p:tavLst>
                                    </p:anim>
                                    <p:anim calcmode="lin" valueType="num">
                                      <p:cBhvr additive="base">
                                        <p:cTn id="157" dur="500"/>
                                        <p:tgtEl>
                                          <p:spTgt spid="76"/>
                                        </p:tgtEl>
                                        <p:attrNameLst>
                                          <p:attrName>ppt_y</p:attrName>
                                        </p:attrNameLst>
                                      </p:cBhvr>
                                      <p:tavLst>
                                        <p:tav tm="0">
                                          <p:val>
                                            <p:strVal val="ppt_y"/>
                                          </p:val>
                                        </p:tav>
                                        <p:tav tm="100000">
                                          <p:val>
                                            <p:strVal val="0-ppt_h/2"/>
                                          </p:val>
                                        </p:tav>
                                      </p:tavLst>
                                    </p:anim>
                                    <p:set>
                                      <p:cBhvr>
                                        <p:cTn id="158" dur="1" fill="hold">
                                          <p:stCondLst>
                                            <p:cond delay="499"/>
                                          </p:stCondLst>
                                        </p:cTn>
                                        <p:tgtEl>
                                          <p:spTgt spid="76"/>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7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258"/>
                                        </p:tgtEl>
                                        <p:attrNameLst>
                                          <p:attrName>style.visibility</p:attrName>
                                        </p:attrNameLst>
                                      </p:cBhvr>
                                      <p:to>
                                        <p:strVal val="visible"/>
                                      </p:to>
                                    </p:set>
                                    <p:animEffect transition="in" filter="wipe(down)">
                                      <p:cBhvr>
                                        <p:cTn id="167" dur="500"/>
                                        <p:tgtEl>
                                          <p:spTgt spid="25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4"/>
                                        </p:tgtEl>
                                        <p:attrNameLst>
                                          <p:attrName>style.visibility</p:attrName>
                                        </p:attrNameLst>
                                      </p:cBhvr>
                                      <p:to>
                                        <p:strVal val="visible"/>
                                      </p:to>
                                    </p:set>
                                    <p:animEffect transition="in" filter="wipe(left)">
                                      <p:cBhvr>
                                        <p:cTn id="172" dur="500"/>
                                        <p:tgtEl>
                                          <p:spTgt spid="14"/>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258"/>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nodeType="clickEffect">
                                  <p:stCondLst>
                                    <p:cond delay="0"/>
                                  </p:stCondLst>
                                  <p:childTnLst>
                                    <p:set>
                                      <p:cBhvr>
                                        <p:cTn id="184" dur="1" fill="hold">
                                          <p:stCondLst>
                                            <p:cond delay="0"/>
                                          </p:stCondLst>
                                        </p:cTn>
                                        <p:tgtEl>
                                          <p:spTgt spid="218"/>
                                        </p:tgtEl>
                                        <p:attrNameLst>
                                          <p:attrName>style.visibility</p:attrName>
                                        </p:attrNameLst>
                                      </p:cBhvr>
                                      <p:to>
                                        <p:strVal val="visible"/>
                                      </p:to>
                                    </p:set>
                                    <p:animEffect transition="in" filter="wipe(up)">
                                      <p:cBhvr>
                                        <p:cTn id="185" dur="500"/>
                                        <p:tgtEl>
                                          <p:spTgt spid="218"/>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218"/>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66"/>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259"/>
                                        </p:tgtEl>
                                        <p:attrNameLst>
                                          <p:attrName>style.visibility</p:attrName>
                                        </p:attrNameLst>
                                      </p:cBhvr>
                                      <p:to>
                                        <p:strVal val="visible"/>
                                      </p:to>
                                    </p:set>
                                    <p:animEffect transition="in" filter="wipe(down)">
                                      <p:cBhvr>
                                        <p:cTn id="198" dur="500"/>
                                        <p:tgtEl>
                                          <p:spTgt spid="259"/>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269"/>
                                        </p:tgtEl>
                                        <p:attrNameLst>
                                          <p:attrName>style.visibility</p:attrName>
                                        </p:attrNameLst>
                                      </p:cBhvr>
                                      <p:to>
                                        <p:strVal val="visible"/>
                                      </p:to>
                                    </p:set>
                                    <p:animEffect transition="in" filter="wipe(down)">
                                      <p:cBhvr>
                                        <p:cTn id="203" dur="500"/>
                                        <p:tgtEl>
                                          <p:spTgt spid="269"/>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269"/>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259"/>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down)">
                                      <p:cBhvr>
                                        <p:cTn id="214" dur="500"/>
                                        <p:tgtEl>
                                          <p:spTgt spid="270"/>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270"/>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2" fill="hold" nodeType="clickEffect">
                                  <p:stCondLst>
                                    <p:cond delay="0"/>
                                  </p:stCondLst>
                                  <p:childTnLst>
                                    <p:set>
                                      <p:cBhvr>
                                        <p:cTn id="222" dur="1" fill="hold">
                                          <p:stCondLst>
                                            <p:cond delay="0"/>
                                          </p:stCondLst>
                                        </p:cTn>
                                        <p:tgtEl>
                                          <p:spTgt spid="73"/>
                                        </p:tgtEl>
                                        <p:attrNameLst>
                                          <p:attrName>style.visibility</p:attrName>
                                        </p:attrNameLst>
                                      </p:cBhvr>
                                      <p:to>
                                        <p:strVal val="visible"/>
                                      </p:to>
                                    </p:set>
                                    <p:animEffect transition="in" filter="wipe(right)">
                                      <p:cBhvr>
                                        <p:cTn id="223" dur="500"/>
                                        <p:tgtEl>
                                          <p:spTgt spid="73"/>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grpId="0" nodeType="clickEffect">
                                  <p:stCondLst>
                                    <p:cond delay="0"/>
                                  </p:stCondLst>
                                  <p:childTnLst>
                                    <p:set>
                                      <p:cBhvr>
                                        <p:cTn id="227" dur="1" fill="hold">
                                          <p:stCondLst>
                                            <p:cond delay="0"/>
                                          </p:stCondLst>
                                        </p:cTn>
                                        <p:tgtEl>
                                          <p:spTgt spid="260"/>
                                        </p:tgtEl>
                                        <p:attrNameLst>
                                          <p:attrName>style.visibility</p:attrName>
                                        </p:attrNameLst>
                                      </p:cBhvr>
                                      <p:to>
                                        <p:strVal val="visible"/>
                                      </p:to>
                                    </p:set>
                                    <p:animEffect transition="in" filter="wipe(down)">
                                      <p:cBhvr>
                                        <p:cTn id="228" dur="500"/>
                                        <p:tgtEl>
                                          <p:spTgt spid="260"/>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87"/>
                                        </p:tgtEl>
                                        <p:attrNameLst>
                                          <p:attrName>style.visibility</p:attrName>
                                        </p:attrNameLst>
                                      </p:cBhvr>
                                      <p:to>
                                        <p:strVal val="visible"/>
                                      </p:to>
                                    </p:set>
                                  </p:childTnLst>
                                </p:cTn>
                              </p:par>
                            </p:childTnLst>
                          </p:cTn>
                        </p:par>
                        <p:par>
                          <p:cTn id="233" fill="hold">
                            <p:stCondLst>
                              <p:cond delay="0"/>
                            </p:stCondLst>
                            <p:childTnLst>
                              <p:par>
                                <p:cTn id="234" presetID="10" presetClass="entr" presetSubtype="0" fill="hold" grpId="0" nodeType="afterEffect">
                                  <p:stCondLst>
                                    <p:cond delay="0"/>
                                  </p:stCondLst>
                                  <p:childTnLst>
                                    <p:set>
                                      <p:cBhvr>
                                        <p:cTn id="235" dur="1" fill="hold">
                                          <p:stCondLst>
                                            <p:cond delay="0"/>
                                          </p:stCondLst>
                                        </p:cTn>
                                        <p:tgtEl>
                                          <p:spTgt spid="89"/>
                                        </p:tgtEl>
                                        <p:attrNameLst>
                                          <p:attrName>style.visibility</p:attrName>
                                        </p:attrNameLst>
                                      </p:cBhvr>
                                      <p:to>
                                        <p:strVal val="visible"/>
                                      </p:to>
                                    </p:set>
                                    <p:animEffect transition="in" filter="fade">
                                      <p:cBhvr>
                                        <p:cTn id="236" dur="500"/>
                                        <p:tgtEl>
                                          <p:spTgt spid="89"/>
                                        </p:tgtEl>
                                      </p:cBhvr>
                                    </p:animEffect>
                                  </p:childTnLst>
                                </p:cTn>
                              </p:par>
                            </p:childTnLst>
                          </p:cTn>
                        </p:par>
                        <p:par>
                          <p:cTn id="237" fill="hold">
                            <p:stCondLst>
                              <p:cond delay="500"/>
                            </p:stCondLst>
                            <p:childTnLst>
                              <p:par>
                                <p:cTn id="238" presetID="10" presetClass="entr" presetSubtype="0" fill="hold" grpId="0" nodeType="afterEffect">
                                  <p:stCondLst>
                                    <p:cond delay="0"/>
                                  </p:stCondLst>
                                  <p:childTnLst>
                                    <p:set>
                                      <p:cBhvr>
                                        <p:cTn id="239" dur="1" fill="hold">
                                          <p:stCondLst>
                                            <p:cond delay="0"/>
                                          </p:stCondLst>
                                        </p:cTn>
                                        <p:tgtEl>
                                          <p:spTgt spid="90"/>
                                        </p:tgtEl>
                                        <p:attrNameLst>
                                          <p:attrName>style.visibility</p:attrName>
                                        </p:attrNameLst>
                                      </p:cBhvr>
                                      <p:to>
                                        <p:strVal val="visible"/>
                                      </p:to>
                                    </p:set>
                                    <p:animEffect transition="in" filter="fade">
                                      <p:cBhvr>
                                        <p:cTn id="240" dur="500"/>
                                        <p:tgtEl>
                                          <p:spTgt spid="90"/>
                                        </p:tgtEl>
                                      </p:cBhvr>
                                    </p:animEffect>
                                  </p:childTnLst>
                                </p:cTn>
                              </p:par>
                            </p:childTnLst>
                          </p:cTn>
                        </p:par>
                        <p:par>
                          <p:cTn id="241" fill="hold">
                            <p:stCondLst>
                              <p:cond delay="1000"/>
                            </p:stCondLst>
                            <p:childTnLst>
                              <p:par>
                                <p:cTn id="242" presetID="10" presetClass="entr" presetSubtype="0" fill="hold" grpId="0" nodeType="afterEffect">
                                  <p:stCondLst>
                                    <p:cond delay="0"/>
                                  </p:stCondLst>
                                  <p:childTnLst>
                                    <p:set>
                                      <p:cBhvr>
                                        <p:cTn id="243" dur="1" fill="hold">
                                          <p:stCondLst>
                                            <p:cond delay="0"/>
                                          </p:stCondLst>
                                        </p:cTn>
                                        <p:tgtEl>
                                          <p:spTgt spid="20"/>
                                        </p:tgtEl>
                                        <p:attrNameLst>
                                          <p:attrName>style.visibility</p:attrName>
                                        </p:attrNameLst>
                                      </p:cBhvr>
                                      <p:to>
                                        <p:strVal val="visible"/>
                                      </p:to>
                                    </p:set>
                                    <p:animEffect transition="in" filter="fade">
                                      <p:cBhvr>
                                        <p:cTn id="244" dur="500"/>
                                        <p:tgtEl>
                                          <p:spTgt spid="20"/>
                                        </p:tgtEl>
                                      </p:cBhvr>
                                    </p:animEffect>
                                  </p:childTnLst>
                                </p:cTn>
                              </p:par>
                            </p:childTnLst>
                          </p:cTn>
                        </p:par>
                        <p:par>
                          <p:cTn id="245" fill="hold">
                            <p:stCondLst>
                              <p:cond delay="1500"/>
                            </p:stCondLst>
                            <p:childTnLst>
                              <p:par>
                                <p:cTn id="246" presetID="10" presetClass="entr" presetSubtype="0" fill="hold" grpId="0" nodeType="afterEffect">
                                  <p:stCondLst>
                                    <p:cond delay="0"/>
                                  </p:stCondLst>
                                  <p:childTnLst>
                                    <p:set>
                                      <p:cBhvr>
                                        <p:cTn id="247" dur="1" fill="hold">
                                          <p:stCondLst>
                                            <p:cond delay="0"/>
                                          </p:stCondLst>
                                        </p:cTn>
                                        <p:tgtEl>
                                          <p:spTgt spid="91"/>
                                        </p:tgtEl>
                                        <p:attrNameLst>
                                          <p:attrName>style.visibility</p:attrName>
                                        </p:attrNameLst>
                                      </p:cBhvr>
                                      <p:to>
                                        <p:strVal val="visible"/>
                                      </p:to>
                                    </p:set>
                                    <p:animEffect transition="in" filter="fade">
                                      <p:cBhvr>
                                        <p:cTn id="248" dur="500"/>
                                        <p:tgtEl>
                                          <p:spTgt spid="91"/>
                                        </p:tgtEl>
                                      </p:cBhvr>
                                    </p:animEffect>
                                  </p:childTnLst>
                                </p:cTn>
                              </p:par>
                            </p:childTnLst>
                          </p:cTn>
                        </p:par>
                        <p:par>
                          <p:cTn id="249" fill="hold">
                            <p:stCondLst>
                              <p:cond delay="2000"/>
                            </p:stCondLst>
                            <p:childTnLst>
                              <p:par>
                                <p:cTn id="250" presetID="10" presetClass="entr" presetSubtype="0" fill="hold" grpId="0" nodeType="afterEffect">
                                  <p:stCondLst>
                                    <p:cond delay="0"/>
                                  </p:stCondLst>
                                  <p:childTnLst>
                                    <p:set>
                                      <p:cBhvr>
                                        <p:cTn id="251" dur="1" fill="hold">
                                          <p:stCondLst>
                                            <p:cond delay="0"/>
                                          </p:stCondLst>
                                        </p:cTn>
                                        <p:tgtEl>
                                          <p:spTgt spid="93"/>
                                        </p:tgtEl>
                                        <p:attrNameLst>
                                          <p:attrName>style.visibility</p:attrName>
                                        </p:attrNameLst>
                                      </p:cBhvr>
                                      <p:to>
                                        <p:strVal val="visible"/>
                                      </p:to>
                                    </p:set>
                                    <p:animEffect transition="in" filter="fade">
                                      <p:cBhvr>
                                        <p:cTn id="252" dur="500"/>
                                        <p:tgtEl>
                                          <p:spTgt spid="93"/>
                                        </p:tgtEl>
                                      </p:cBhvr>
                                    </p:animEffect>
                                  </p:childTnLst>
                                </p:cTn>
                              </p:par>
                            </p:childTnLst>
                          </p:cTn>
                        </p:par>
                        <p:par>
                          <p:cTn id="253" fill="hold">
                            <p:stCondLst>
                              <p:cond delay="2500"/>
                            </p:stCondLst>
                            <p:childTnLst>
                              <p:par>
                                <p:cTn id="254" presetID="10" presetClass="entr" presetSubtype="0" fill="hold" grpId="0" nodeType="after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childTnLst>
                          </p:cTn>
                        </p:par>
                        <p:par>
                          <p:cTn id="257" fill="hold">
                            <p:stCondLst>
                              <p:cond delay="3000"/>
                            </p:stCondLst>
                            <p:childTnLst>
                              <p:par>
                                <p:cTn id="258" presetID="10" presetClass="entr" presetSubtype="0" fill="hold" grpId="0" nodeType="after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fade">
                                      <p:cBhvr>
                                        <p:cTn id="260" dur="500"/>
                                        <p:tgtEl>
                                          <p:spTgt spid="97"/>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260"/>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01"/>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111">
                                            <p:bg/>
                                          </p:spTgt>
                                        </p:tgtEl>
                                        <p:attrNameLst>
                                          <p:attrName>style.visibility</p:attrName>
                                        </p:attrNameLst>
                                      </p:cBhvr>
                                      <p:to>
                                        <p:strVal val="visible"/>
                                      </p:to>
                                    </p:set>
                                    <p:animEffect transition="in" filter="wipe(down)">
                                      <p:cBhvr>
                                        <p:cTn id="273" dur="500"/>
                                        <p:tgtEl>
                                          <p:spTgt spid="111">
                                            <p:bg/>
                                          </p:spTgt>
                                        </p:tgtEl>
                                      </p:cBhvr>
                                    </p:animEffect>
                                  </p:childTnLst>
                                </p:cTn>
                              </p:par>
                            </p:childTnLst>
                          </p:cTn>
                        </p:par>
                        <p:par>
                          <p:cTn id="274" fill="hold">
                            <p:stCondLst>
                              <p:cond delay="500"/>
                            </p:stCondLst>
                            <p:childTnLst>
                              <p:par>
                                <p:cTn id="275" presetID="1" presetClass="entr" presetSubtype="0" fill="hold" grpId="0" nodeType="afterEffect">
                                  <p:stCondLst>
                                    <p:cond delay="0"/>
                                  </p:stCondLst>
                                  <p:childTnLst>
                                    <p:set>
                                      <p:cBhvr>
                                        <p:cTn id="27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2" presetClass="entr" presetSubtype="2" fill="hold" nodeType="clickEffect">
                                  <p:stCondLst>
                                    <p:cond delay="0"/>
                                  </p:stCondLst>
                                  <p:childTnLst>
                                    <p:set>
                                      <p:cBhvr>
                                        <p:cTn id="280" dur="1" fill="hold">
                                          <p:stCondLst>
                                            <p:cond delay="0"/>
                                          </p:stCondLst>
                                        </p:cTn>
                                        <p:tgtEl>
                                          <p:spTgt spid="15"/>
                                        </p:tgtEl>
                                        <p:attrNameLst>
                                          <p:attrName>style.visibility</p:attrName>
                                        </p:attrNameLst>
                                      </p:cBhvr>
                                      <p:to>
                                        <p:strVal val="visible"/>
                                      </p:to>
                                    </p:set>
                                    <p:animEffect transition="in" filter="wipe(right)">
                                      <p:cBhvr>
                                        <p:cTn id="281" dur="500"/>
                                        <p:tgtEl>
                                          <p:spTgt spid="15"/>
                                        </p:tgtEl>
                                      </p:cBhvr>
                                    </p:animEffec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112"/>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grpId="1" nodeType="clickEffect">
                                  <p:stCondLst>
                                    <p:cond delay="0"/>
                                  </p:stCondLst>
                                  <p:childTnLst>
                                    <p:set>
                                      <p:cBhvr>
                                        <p:cTn id="293" dur="1" fill="hold">
                                          <p:stCondLst>
                                            <p:cond delay="0"/>
                                          </p:stCondLst>
                                        </p:cTn>
                                        <p:tgtEl>
                                          <p:spTgt spid="111">
                                            <p:txEl>
                                              <p:pRg st="0" end="0"/>
                                            </p:txEl>
                                          </p:spTgt>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111">
                                            <p:txEl>
                                              <p:pRg st="2" end="2"/>
                                            </p:txEl>
                                          </p:spTgt>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111">
                                            <p:bg/>
                                          </p:spTgt>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0" nodeType="clickEffect">
                                  <p:stCondLst>
                                    <p:cond delay="0"/>
                                  </p:stCondLst>
                                  <p:childTnLst>
                                    <p:set>
                                      <p:cBhvr>
                                        <p:cTn id="301" dur="1" fill="hold">
                                          <p:stCondLst>
                                            <p:cond delay="0"/>
                                          </p:stCondLst>
                                        </p:cTn>
                                        <p:tgtEl>
                                          <p:spTgt spid="68"/>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22" presetClass="entr" presetSubtype="4" fill="hold" grpId="0" nodeType="clickEffect">
                                  <p:stCondLst>
                                    <p:cond delay="0"/>
                                  </p:stCondLst>
                                  <p:childTnLst>
                                    <p:set>
                                      <p:cBhvr>
                                        <p:cTn id="305" dur="1" fill="hold">
                                          <p:stCondLst>
                                            <p:cond delay="0"/>
                                          </p:stCondLst>
                                        </p:cTn>
                                        <p:tgtEl>
                                          <p:spTgt spid="261"/>
                                        </p:tgtEl>
                                        <p:attrNameLst>
                                          <p:attrName>style.visibility</p:attrName>
                                        </p:attrNameLst>
                                      </p:cBhvr>
                                      <p:to>
                                        <p:strVal val="visible"/>
                                      </p:to>
                                    </p:set>
                                    <p:animEffect transition="in" filter="wipe(down)">
                                      <p:cBhvr>
                                        <p:cTn id="306" dur="500"/>
                                        <p:tgtEl>
                                          <p:spTgt spid="261"/>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2" fill="hold" grpId="0" nodeType="clickEffect">
                                  <p:stCondLst>
                                    <p:cond delay="0"/>
                                  </p:stCondLst>
                                  <p:childTnLst>
                                    <p:set>
                                      <p:cBhvr>
                                        <p:cTn id="310" dur="1" fill="hold">
                                          <p:stCondLst>
                                            <p:cond delay="0"/>
                                          </p:stCondLst>
                                        </p:cTn>
                                        <p:tgtEl>
                                          <p:spTgt spid="74"/>
                                        </p:tgtEl>
                                        <p:attrNameLst>
                                          <p:attrName>style.visibility</p:attrName>
                                        </p:attrNameLst>
                                      </p:cBhvr>
                                      <p:to>
                                        <p:strVal val="visible"/>
                                      </p:to>
                                    </p:set>
                                    <p:animEffect transition="in" filter="wipe(right)">
                                      <p:cBhvr>
                                        <p:cTn id="311" dur="500"/>
                                        <p:tgtEl>
                                          <p:spTgt spid="74"/>
                                        </p:tgtEl>
                                      </p:cBhvr>
                                    </p:animEffec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92"/>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1" presetClass="exit" presetSubtype="0" fill="hold" grpId="1" nodeType="clickEffect">
                                  <p:stCondLst>
                                    <p:cond delay="0"/>
                                  </p:stCondLst>
                                  <p:childTnLst>
                                    <p:set>
                                      <p:cBhvr>
                                        <p:cTn id="319" dur="1" fill="hold">
                                          <p:stCondLst>
                                            <p:cond delay="0"/>
                                          </p:stCondLst>
                                        </p:cTn>
                                        <p:tgtEl>
                                          <p:spTgt spid="261"/>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grpId="0" nodeType="clickEffect">
                                  <p:stCondLst>
                                    <p:cond delay="0"/>
                                  </p:stCondLst>
                                  <p:childTnLst>
                                    <p:set>
                                      <p:cBhvr>
                                        <p:cTn id="323" dur="1" fill="hold">
                                          <p:stCondLst>
                                            <p:cond delay="0"/>
                                          </p:stCondLst>
                                        </p:cTn>
                                        <p:tgtEl>
                                          <p:spTgt spid="262"/>
                                        </p:tgtEl>
                                        <p:attrNameLst>
                                          <p:attrName>style.visibility</p:attrName>
                                        </p:attrNameLst>
                                      </p:cBhvr>
                                      <p:to>
                                        <p:strVal val="visible"/>
                                      </p:to>
                                    </p:set>
                                    <p:animEffect transition="in" filter="wipe(down)">
                                      <p:cBhvr>
                                        <p:cTn id="324" dur="500"/>
                                        <p:tgtEl>
                                          <p:spTgt spid="262"/>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grpId="1" nodeType="clickEffect">
                                  <p:stCondLst>
                                    <p:cond delay="0"/>
                                  </p:stCondLst>
                                  <p:childTnLst>
                                    <p:set>
                                      <p:cBhvr>
                                        <p:cTn id="328" dur="1" fill="hold">
                                          <p:stCondLst>
                                            <p:cond delay="0"/>
                                          </p:stCondLst>
                                        </p:cTn>
                                        <p:tgtEl>
                                          <p:spTgt spid="262"/>
                                        </p:tgtEl>
                                        <p:attrNameLst>
                                          <p:attrName>style.visibility</p:attrName>
                                        </p:attrNameLst>
                                      </p:cBhvr>
                                      <p:to>
                                        <p:strVal val="hidden"/>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nodeType="clickEffect">
                                  <p:stCondLst>
                                    <p:cond delay="0"/>
                                  </p:stCondLst>
                                  <p:childTnLst>
                                    <p:set>
                                      <p:cBhvr>
                                        <p:cTn id="332"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animBg="1"/>
      <p:bldP spid="66" grpId="0" animBg="1"/>
      <p:bldP spid="68" grpId="0" animBg="1"/>
      <p:bldP spid="74" grpId="0" animBg="1"/>
      <p:bldP spid="92" grpId="0" animBg="1"/>
      <p:bldP spid="7" grpId="0" animBg="1"/>
      <p:bldP spid="257" grpId="0" animBg="1"/>
      <p:bldP spid="257" grpId="1" animBg="1"/>
      <p:bldP spid="259" grpId="0" animBg="1"/>
      <p:bldP spid="259" grpId="1" animBg="1"/>
      <p:bldP spid="261" grpId="0" animBg="1"/>
      <p:bldP spid="261" grpId="1" animBg="1"/>
      <p:bldP spid="262" grpId="0" animBg="1"/>
      <p:bldP spid="262" grpId="1" animBg="1"/>
      <p:bldP spid="269" grpId="0" animBg="1"/>
      <p:bldP spid="269" grpId="1" animBg="1"/>
      <p:bldP spid="270" grpId="0" animBg="1"/>
      <p:bldP spid="270" grpId="1" animBg="1"/>
      <p:bldP spid="71" grpId="0" animBg="1"/>
      <p:bldP spid="71" grpId="1" animBg="1"/>
      <p:bldP spid="258" grpId="0" animBg="1"/>
      <p:bldP spid="258" grpId="1" animBg="1"/>
      <p:bldP spid="76" grpId="0" animBg="1"/>
      <p:bldP spid="76" grpId="1" animBg="1"/>
      <p:bldP spid="20" grpId="0"/>
      <p:bldP spid="89" grpId="0"/>
      <p:bldP spid="90" grpId="0"/>
      <p:bldP spid="91" grpId="0"/>
      <p:bldP spid="93" grpId="0"/>
      <p:bldP spid="96" grpId="0"/>
      <p:bldP spid="97" grpId="0"/>
      <p:bldP spid="21" grpId="0" animBg="1"/>
      <p:bldP spid="21" grpId="1" animBg="1"/>
      <p:bldP spid="98" grpId="0" animBg="1"/>
      <p:bldP spid="98" grpId="1" animBg="1"/>
      <p:bldP spid="99" grpId="0" animBg="1"/>
      <p:bldP spid="99" grpId="1" animBg="1"/>
      <p:bldP spid="100" grpId="0" animBg="1"/>
      <p:bldP spid="100" grpId="1" animBg="1"/>
      <p:bldP spid="102" grpId="0" animBg="1"/>
      <p:bldP spid="102" grpId="1" animBg="1"/>
      <p:bldP spid="102" grpId="2"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260" grpId="0" animBg="1"/>
      <p:bldP spid="260" grpId="1" animBg="1"/>
      <p:bldP spid="101" grpId="0" animBg="1"/>
      <p:bldP spid="111" grpId="0" uiExpand="1" build="p" animBg="1"/>
      <p:bldP spid="111" grpId="1" build="allAtOnce" animBg="1"/>
      <p:bldP spid="1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29443" y="-228601"/>
            <a:ext cx="10363200" cy="1143000"/>
          </a:xfrm>
        </p:spPr>
        <p:txBody>
          <a:bodyPr>
            <a:normAutofit/>
          </a:bodyPr>
          <a:lstStyle/>
          <a:p>
            <a:r>
              <a:rPr lang="en-US" sz="5400" dirty="0"/>
              <a:t>For </a:t>
            </a:r>
            <a:r>
              <a:rPr lang="en-US" sz="5400" dirty="0" err="1"/>
              <a:t>Funzies</a:t>
            </a:r>
            <a:endParaRPr lang="en-US" sz="5400" dirty="0"/>
          </a:p>
        </p:txBody>
      </p:sp>
      <p:grpSp>
        <p:nvGrpSpPr>
          <p:cNvPr id="40" name="Group 39">
            <a:extLst>
              <a:ext uri="{FF2B5EF4-FFF2-40B4-BE49-F238E27FC236}">
                <a16:creationId xmlns:a16="http://schemas.microsoft.com/office/drawing/2014/main" id="{BFF1DF21-3E77-4298-A786-5CC9D750D76C}"/>
              </a:ext>
            </a:extLst>
          </p:cNvPr>
          <p:cNvGrpSpPr/>
          <p:nvPr/>
        </p:nvGrpSpPr>
        <p:grpSpPr>
          <a:xfrm>
            <a:off x="2847418" y="1218172"/>
            <a:ext cx="7139266" cy="1227136"/>
            <a:chOff x="2530847" y="-90542"/>
            <a:chExt cx="7139266" cy="1227136"/>
          </a:xfrm>
        </p:grpSpPr>
        <p:sp>
          <p:nvSpPr>
            <p:cNvPr id="41" name="Rectangle 11">
              <a:extLst>
                <a:ext uri="{FF2B5EF4-FFF2-40B4-BE49-F238E27FC236}">
                  <a16:creationId xmlns:a16="http://schemas.microsoft.com/office/drawing/2014/main" id="{125C7EF4-AFDA-4C98-BA91-AD4004626591}"/>
                </a:ext>
              </a:extLst>
            </p:cNvPr>
            <p:cNvSpPr>
              <a:spLocks noChangeArrowheads="1"/>
            </p:cNvSpPr>
            <p:nvPr/>
          </p:nvSpPr>
          <p:spPr bwMode="auto">
            <a:xfrm>
              <a:off x="3332339" y="-6406"/>
              <a:ext cx="633777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solidFill>
                    <a:schemeClr val="tx2"/>
                  </a:solidFill>
                  <a:latin typeface="Corbel" panose="020B0503020204020204" pitchFamily="34" charset="0"/>
                </a:rPr>
                <a:t>What was the world's first mainstream compiler (for Fortran) written in?</a:t>
              </a:r>
              <a:endParaRPr lang="en-US" sz="2800" dirty="0">
                <a:solidFill>
                  <a:srgbClr val="FF0000"/>
                </a:solidFill>
                <a:latin typeface="Corbel" panose="020B0503020204020204" pitchFamily="34" charset="0"/>
              </a:endParaRPr>
            </a:p>
          </p:txBody>
        </p:sp>
        <p:pic>
          <p:nvPicPr>
            <p:cNvPr id="42" name="Picture 41" descr="Shape&#10;&#10;Description automatically generated with low confidence">
              <a:extLst>
                <a:ext uri="{FF2B5EF4-FFF2-40B4-BE49-F238E27FC236}">
                  <a16:creationId xmlns:a16="http://schemas.microsoft.com/office/drawing/2014/main" id="{4A54204E-66ED-4178-B355-D3E74AD75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847" y="-90542"/>
              <a:ext cx="1065534" cy="1065534"/>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44261838-115F-4D8B-99E0-065FBC03AF0A}"/>
              </a:ext>
            </a:extLst>
          </p:cNvPr>
          <p:cNvSpPr txBox="1"/>
          <p:nvPr/>
        </p:nvSpPr>
        <p:spPr>
          <a:xfrm>
            <a:off x="1584614" y="2540974"/>
            <a:ext cx="9252858" cy="523220"/>
          </a:xfrm>
          <a:prstGeom prst="rect">
            <a:avLst/>
          </a:prstGeom>
          <a:noFill/>
        </p:spPr>
        <p:txBody>
          <a:bodyPr wrap="square">
            <a:spAutoFit/>
          </a:bodyPr>
          <a:lstStyle/>
          <a:p>
            <a:pPr algn="ctr"/>
            <a:r>
              <a:rPr lang="en-US" sz="2800" dirty="0">
                <a:solidFill>
                  <a:schemeClr val="tx2"/>
                </a:solidFill>
                <a:latin typeface="Corbel" panose="020B0503020204020204" pitchFamily="34" charset="0"/>
              </a:rPr>
              <a:t>Answer: </a:t>
            </a:r>
            <a:r>
              <a:rPr lang="en-US" sz="2800" dirty="0">
                <a:solidFill>
                  <a:srgbClr val="FF0000"/>
                </a:solidFill>
                <a:latin typeface="Corbel" panose="020B0503020204020204" pitchFamily="34" charset="0"/>
              </a:rPr>
              <a:t>Assembly language.</a:t>
            </a:r>
          </a:p>
        </p:txBody>
      </p:sp>
      <p:sp>
        <p:nvSpPr>
          <p:cNvPr id="130" name="TextBox 129">
            <a:extLst>
              <a:ext uri="{FF2B5EF4-FFF2-40B4-BE49-F238E27FC236}">
                <a16:creationId xmlns:a16="http://schemas.microsoft.com/office/drawing/2014/main" id="{ED6E5436-049A-4634-8C82-47C111344B63}"/>
              </a:ext>
            </a:extLst>
          </p:cNvPr>
          <p:cNvSpPr txBox="1"/>
          <p:nvPr/>
        </p:nvSpPr>
        <p:spPr>
          <a:xfrm>
            <a:off x="1281684" y="4529505"/>
            <a:ext cx="5325288" cy="954107"/>
          </a:xfrm>
          <a:prstGeom prst="rect">
            <a:avLst/>
          </a:prstGeom>
          <a:noFill/>
        </p:spPr>
        <p:txBody>
          <a:bodyPr wrap="square">
            <a:spAutoFit/>
          </a:bodyPr>
          <a:lstStyle/>
          <a:p>
            <a:pPr algn="ctr"/>
            <a:r>
              <a:rPr lang="en-US" sz="2800" dirty="0">
                <a:solidFill>
                  <a:schemeClr val="tx2"/>
                </a:solidFill>
                <a:latin typeface="Corbel" panose="020B0503020204020204" pitchFamily="34" charset="0"/>
              </a:rPr>
              <a:t>Makes sense, right? </a:t>
            </a:r>
            <a:br>
              <a:rPr lang="en-US" sz="2800" dirty="0">
                <a:solidFill>
                  <a:schemeClr val="tx2"/>
                </a:solidFill>
                <a:latin typeface="Corbel" panose="020B0503020204020204" pitchFamily="34" charset="0"/>
              </a:rPr>
            </a:br>
            <a:r>
              <a:rPr lang="en-US" sz="2800" dirty="0">
                <a:solidFill>
                  <a:schemeClr val="tx2"/>
                </a:solidFill>
                <a:latin typeface="Corbel" panose="020B0503020204020204" pitchFamily="34" charset="0"/>
              </a:rPr>
              <a:t>What else would it be written in?  </a:t>
            </a:r>
            <a:endParaRPr lang="en-US" sz="2800" dirty="0">
              <a:solidFill>
                <a:srgbClr val="FF0000"/>
              </a:solidFill>
              <a:latin typeface="Corbel" panose="020B0503020204020204" pitchFamily="34" charset="0"/>
            </a:endParaRPr>
          </a:p>
        </p:txBody>
      </p:sp>
      <p:grpSp>
        <p:nvGrpSpPr>
          <p:cNvPr id="134" name="Group 133">
            <a:extLst>
              <a:ext uri="{FF2B5EF4-FFF2-40B4-BE49-F238E27FC236}">
                <a16:creationId xmlns:a16="http://schemas.microsoft.com/office/drawing/2014/main" id="{0768EBCC-E47E-411D-833A-996C867B3A45}"/>
              </a:ext>
            </a:extLst>
          </p:cNvPr>
          <p:cNvGrpSpPr/>
          <p:nvPr/>
        </p:nvGrpSpPr>
        <p:grpSpPr>
          <a:xfrm>
            <a:off x="8186330" y="3811145"/>
            <a:ext cx="3206313" cy="2927955"/>
            <a:chOff x="4708680" y="4005718"/>
            <a:chExt cx="3206313" cy="2927955"/>
          </a:xfrm>
        </p:grpSpPr>
        <p:pic>
          <p:nvPicPr>
            <p:cNvPr id="132" name="Picture 131">
              <a:extLst>
                <a:ext uri="{FF2B5EF4-FFF2-40B4-BE49-F238E27FC236}">
                  <a16:creationId xmlns:a16="http://schemas.microsoft.com/office/drawing/2014/main" id="{FD612601-2EF6-4F22-9172-250DC2B6E2B0}"/>
                </a:ext>
              </a:extLst>
            </p:cNvPr>
            <p:cNvPicPr>
              <a:picLocks noChangeAspect="1"/>
            </p:cNvPicPr>
            <p:nvPr/>
          </p:nvPicPr>
          <p:blipFill>
            <a:blip r:embed="rId4"/>
            <a:stretch>
              <a:fillRect/>
            </a:stretch>
          </p:blipFill>
          <p:spPr>
            <a:xfrm>
              <a:off x="4708680" y="4005718"/>
              <a:ext cx="3206313" cy="2404735"/>
            </a:xfrm>
            <a:prstGeom prst="rect">
              <a:avLst/>
            </a:prstGeom>
            <a:ln>
              <a:noFill/>
            </a:ln>
            <a:effectLst>
              <a:outerShdw blurRad="292100" dist="139700" dir="2700000" algn="tl" rotWithShape="0">
                <a:srgbClr val="333333">
                  <a:alpha val="65000"/>
                </a:srgbClr>
              </a:outerShdw>
            </a:effectLst>
          </p:spPr>
        </p:pic>
        <p:sp>
          <p:nvSpPr>
            <p:cNvPr id="133" name="TextBox 132">
              <a:extLst>
                <a:ext uri="{FF2B5EF4-FFF2-40B4-BE49-F238E27FC236}">
                  <a16:creationId xmlns:a16="http://schemas.microsoft.com/office/drawing/2014/main" id="{B3694093-1830-4A3A-9DF6-4C84D9F03A63}"/>
                </a:ext>
              </a:extLst>
            </p:cNvPr>
            <p:cNvSpPr txBox="1"/>
            <p:nvPr/>
          </p:nvSpPr>
          <p:spPr>
            <a:xfrm>
              <a:off x="4837723" y="6410453"/>
              <a:ext cx="2948226" cy="523220"/>
            </a:xfrm>
            <a:prstGeom prst="rect">
              <a:avLst/>
            </a:prstGeom>
            <a:noFill/>
          </p:spPr>
          <p:txBody>
            <a:bodyPr wrap="square">
              <a:spAutoFit/>
            </a:bodyPr>
            <a:lstStyle/>
            <a:p>
              <a:pPr algn="ctr"/>
              <a:r>
                <a:rPr lang="en-US" sz="2800" dirty="0">
                  <a:solidFill>
                    <a:schemeClr val="tx2"/>
                  </a:solidFill>
                  <a:latin typeface="Corbel" panose="020B0503020204020204" pitchFamily="34" charset="0"/>
                </a:rPr>
                <a:t>John Backus</a:t>
              </a:r>
              <a:endParaRPr lang="en-US" sz="2800" dirty="0">
                <a:solidFill>
                  <a:srgbClr val="FF0000"/>
                </a:solidFill>
                <a:latin typeface="Corbel" panose="020B0503020204020204" pitchFamily="34" charset="0"/>
              </a:endParaRPr>
            </a:p>
          </p:txBody>
        </p:sp>
      </p:grpSp>
    </p:spTree>
    <p:extLst>
      <p:ext uri="{BB962C8B-B14F-4D97-AF65-F5344CB8AC3E}">
        <p14:creationId xmlns:p14="http://schemas.microsoft.com/office/powerpoint/2010/main" val="1161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29443" y="-228601"/>
            <a:ext cx="10363200" cy="1143000"/>
          </a:xfrm>
        </p:spPr>
        <p:txBody>
          <a:bodyPr>
            <a:normAutofit/>
          </a:bodyPr>
          <a:lstStyle/>
          <a:p>
            <a:r>
              <a:rPr lang="en-US" sz="5400" dirty="0"/>
              <a:t>For </a:t>
            </a:r>
            <a:r>
              <a:rPr lang="en-US" sz="5400" dirty="0" err="1"/>
              <a:t>Funzies</a:t>
            </a:r>
            <a:r>
              <a:rPr lang="en-US" sz="5400" dirty="0"/>
              <a:t>, Part 2</a:t>
            </a:r>
          </a:p>
        </p:txBody>
      </p:sp>
      <p:grpSp>
        <p:nvGrpSpPr>
          <p:cNvPr id="40" name="Group 39">
            <a:extLst>
              <a:ext uri="{FF2B5EF4-FFF2-40B4-BE49-F238E27FC236}">
                <a16:creationId xmlns:a16="http://schemas.microsoft.com/office/drawing/2014/main" id="{BFF1DF21-3E77-4298-A786-5CC9D750D76C}"/>
              </a:ext>
            </a:extLst>
          </p:cNvPr>
          <p:cNvGrpSpPr/>
          <p:nvPr/>
        </p:nvGrpSpPr>
        <p:grpSpPr>
          <a:xfrm>
            <a:off x="1281684" y="791004"/>
            <a:ext cx="10110959" cy="1143000"/>
            <a:chOff x="933737" y="-5100"/>
            <a:chExt cx="10110959" cy="1143000"/>
          </a:xfrm>
        </p:grpSpPr>
        <p:sp>
          <p:nvSpPr>
            <p:cNvPr id="41" name="Rectangle 11">
              <a:extLst>
                <a:ext uri="{FF2B5EF4-FFF2-40B4-BE49-F238E27FC236}">
                  <a16:creationId xmlns:a16="http://schemas.microsoft.com/office/drawing/2014/main" id="{125C7EF4-AFDA-4C98-BA91-AD4004626591}"/>
                </a:ext>
              </a:extLst>
            </p:cNvPr>
            <p:cNvSpPr>
              <a:spLocks noChangeArrowheads="1"/>
            </p:cNvSpPr>
            <p:nvPr/>
          </p:nvSpPr>
          <p:spPr bwMode="auto">
            <a:xfrm>
              <a:off x="933737" y="-5100"/>
              <a:ext cx="1011095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solidFill>
                    <a:schemeClr val="tx2"/>
                  </a:solidFill>
                  <a:latin typeface="Corbel" panose="020B0503020204020204" pitchFamily="34" charset="0"/>
                </a:rPr>
                <a:t>What language are most C++ compilers written in?</a:t>
              </a:r>
              <a:endParaRPr lang="en-US" sz="2800" dirty="0">
                <a:solidFill>
                  <a:srgbClr val="FF0000"/>
                </a:solidFill>
                <a:latin typeface="Corbel" panose="020B0503020204020204" pitchFamily="34" charset="0"/>
              </a:endParaRPr>
            </a:p>
          </p:txBody>
        </p:sp>
        <p:pic>
          <p:nvPicPr>
            <p:cNvPr id="42" name="Picture 41" descr="Shape&#10;&#10;Description automatically generated with low confidence">
              <a:extLst>
                <a:ext uri="{FF2B5EF4-FFF2-40B4-BE49-F238E27FC236}">
                  <a16:creationId xmlns:a16="http://schemas.microsoft.com/office/drawing/2014/main" id="{4A54204E-66ED-4178-B355-D3E74AD75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40" y="50644"/>
              <a:ext cx="789431" cy="789431"/>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44261838-115F-4D8B-99E0-065FBC03AF0A}"/>
              </a:ext>
            </a:extLst>
          </p:cNvPr>
          <p:cNvSpPr txBox="1"/>
          <p:nvPr/>
        </p:nvSpPr>
        <p:spPr>
          <a:xfrm>
            <a:off x="1584614" y="2092281"/>
            <a:ext cx="9252858" cy="523220"/>
          </a:xfrm>
          <a:prstGeom prst="rect">
            <a:avLst/>
          </a:prstGeom>
          <a:noFill/>
        </p:spPr>
        <p:txBody>
          <a:bodyPr wrap="square">
            <a:spAutoFit/>
          </a:bodyPr>
          <a:lstStyle/>
          <a:p>
            <a:pPr algn="ctr"/>
            <a:r>
              <a:rPr lang="en-US" sz="2800" dirty="0">
                <a:solidFill>
                  <a:schemeClr val="tx2"/>
                </a:solidFill>
                <a:latin typeface="Corbel" panose="020B0503020204020204" pitchFamily="34" charset="0"/>
              </a:rPr>
              <a:t>Answer: </a:t>
            </a:r>
            <a:r>
              <a:rPr lang="en-US" sz="2800" dirty="0">
                <a:solidFill>
                  <a:srgbClr val="FF0000"/>
                </a:solidFill>
                <a:latin typeface="Corbel" panose="020B0503020204020204" pitchFamily="34" charset="0"/>
              </a:rPr>
              <a:t>C++</a:t>
            </a:r>
            <a:r>
              <a:rPr lang="en-US" sz="2800" dirty="0">
                <a:solidFill>
                  <a:schemeClr val="tx2"/>
                </a:solidFill>
                <a:latin typeface="Corbel" panose="020B0503020204020204" pitchFamily="34" charset="0"/>
              </a:rPr>
              <a:t>?!?!? Through a process called "</a:t>
            </a:r>
            <a:r>
              <a:rPr lang="en-US" sz="2800" dirty="0">
                <a:solidFill>
                  <a:srgbClr val="FF0000"/>
                </a:solidFill>
                <a:latin typeface="Corbel" panose="020B0503020204020204" pitchFamily="34" charset="0"/>
              </a:rPr>
              <a:t>bootstrapping</a:t>
            </a:r>
            <a:r>
              <a:rPr lang="en-US" sz="2800" dirty="0">
                <a:solidFill>
                  <a:schemeClr val="tx2"/>
                </a:solidFill>
                <a:latin typeface="Corbel" panose="020B0503020204020204" pitchFamily="34" charset="0"/>
              </a:rPr>
              <a:t>"</a:t>
            </a:r>
            <a:endParaRPr lang="en-US" sz="2800" dirty="0">
              <a:solidFill>
                <a:srgbClr val="FF0000"/>
              </a:solidFill>
              <a:latin typeface="Corbel" panose="020B0503020204020204" pitchFamily="34" charset="0"/>
            </a:endParaRPr>
          </a:p>
        </p:txBody>
      </p:sp>
      <p:sp>
        <p:nvSpPr>
          <p:cNvPr id="7" name="Rectangle 6">
            <a:extLst>
              <a:ext uri="{FF2B5EF4-FFF2-40B4-BE49-F238E27FC236}">
                <a16:creationId xmlns:a16="http://schemas.microsoft.com/office/drawing/2014/main" id="{4EE1EF1E-8767-4609-A471-47160E689B06}"/>
              </a:ext>
            </a:extLst>
          </p:cNvPr>
          <p:cNvSpPr/>
          <p:nvPr/>
        </p:nvSpPr>
        <p:spPr>
          <a:xfrm>
            <a:off x="442159" y="4641612"/>
            <a:ext cx="2085676" cy="59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c++-compiler.cpp</a:t>
            </a:r>
          </a:p>
        </p:txBody>
      </p:sp>
      <p:cxnSp>
        <p:nvCxnSpPr>
          <p:cNvPr id="29" name="Straight Arrow Connector 28">
            <a:extLst>
              <a:ext uri="{FF2B5EF4-FFF2-40B4-BE49-F238E27FC236}">
                <a16:creationId xmlns:a16="http://schemas.microsoft.com/office/drawing/2014/main" id="{2831980B-14B2-4EF6-B069-6286BCCE1966}"/>
              </a:ext>
            </a:extLst>
          </p:cNvPr>
          <p:cNvCxnSpPr>
            <a:cxnSpLocks/>
            <a:stCxn id="7" idx="3"/>
          </p:cNvCxnSpPr>
          <p:nvPr/>
        </p:nvCxnSpPr>
        <p:spPr>
          <a:xfrm>
            <a:off x="2527835" y="4940551"/>
            <a:ext cx="3707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1C33AC3-BD47-4E4C-A620-8AEF5F7F8E82}"/>
              </a:ext>
            </a:extLst>
          </p:cNvPr>
          <p:cNvSpPr/>
          <p:nvPr/>
        </p:nvSpPr>
        <p:spPr>
          <a:xfrm>
            <a:off x="9830772" y="4641612"/>
            <a:ext cx="1943113" cy="59787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c++compiler.exe</a:t>
            </a:r>
          </a:p>
        </p:txBody>
      </p:sp>
      <p:grpSp>
        <p:nvGrpSpPr>
          <p:cNvPr id="48" name="Group 47">
            <a:extLst>
              <a:ext uri="{FF2B5EF4-FFF2-40B4-BE49-F238E27FC236}">
                <a16:creationId xmlns:a16="http://schemas.microsoft.com/office/drawing/2014/main" id="{FC8DB945-B918-4097-8108-BA9945CD580E}"/>
              </a:ext>
            </a:extLst>
          </p:cNvPr>
          <p:cNvGrpSpPr/>
          <p:nvPr/>
        </p:nvGrpSpPr>
        <p:grpSpPr>
          <a:xfrm>
            <a:off x="7516933" y="4448181"/>
            <a:ext cx="1943113" cy="984739"/>
            <a:chOff x="3334199" y="1779563"/>
            <a:chExt cx="1943113" cy="984739"/>
          </a:xfrm>
          <a:solidFill>
            <a:schemeClr val="accent6">
              <a:lumMod val="20000"/>
              <a:lumOff val="80000"/>
            </a:schemeClr>
          </a:solidFill>
        </p:grpSpPr>
        <p:sp>
          <p:nvSpPr>
            <p:cNvPr id="49" name="Rectangle 48">
              <a:extLst>
                <a:ext uri="{FF2B5EF4-FFF2-40B4-BE49-F238E27FC236}">
                  <a16:creationId xmlns:a16="http://schemas.microsoft.com/office/drawing/2014/main" id="{014217D3-38AE-484E-B279-A4CF17BF2054}"/>
                </a:ext>
              </a:extLst>
            </p:cNvPr>
            <p:cNvSpPr/>
            <p:nvPr/>
          </p:nvSpPr>
          <p:spPr>
            <a:xfrm>
              <a:off x="3334199" y="1779563"/>
              <a:ext cx="1943113" cy="98473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Compiler</a:t>
              </a:r>
            </a:p>
            <a:p>
              <a:pPr algn="ctr"/>
              <a:endParaRPr lang="en-US" dirty="0">
                <a:solidFill>
                  <a:schemeClr val="tx1"/>
                </a:solidFill>
              </a:endParaRPr>
            </a:p>
            <a:p>
              <a:pPr algn="ctr"/>
              <a:endParaRPr lang="en-US" sz="2800" dirty="0">
                <a:solidFill>
                  <a:schemeClr val="tx1"/>
                </a:solidFill>
              </a:endParaRPr>
            </a:p>
          </p:txBody>
        </p:sp>
        <p:pic>
          <p:nvPicPr>
            <p:cNvPr id="50" name="Picture 49" descr="Icon&#10;&#10;Description automatically generated">
              <a:extLst>
                <a:ext uri="{FF2B5EF4-FFF2-40B4-BE49-F238E27FC236}">
                  <a16:creationId xmlns:a16="http://schemas.microsoft.com/office/drawing/2014/main" id="{40308492-AD7E-4658-A588-569C2E64A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9279" y="2078500"/>
              <a:ext cx="612952" cy="612952"/>
            </a:xfrm>
            <a:prstGeom prst="rect">
              <a:avLst/>
            </a:prstGeom>
            <a:grpFill/>
          </p:spPr>
        </p:pic>
      </p:grpSp>
      <p:cxnSp>
        <p:nvCxnSpPr>
          <p:cNvPr id="57" name="Straight Arrow Connector 56">
            <a:extLst>
              <a:ext uri="{FF2B5EF4-FFF2-40B4-BE49-F238E27FC236}">
                <a16:creationId xmlns:a16="http://schemas.microsoft.com/office/drawing/2014/main" id="{A537244B-2264-430B-A934-66263D3F5F1F}"/>
              </a:ext>
            </a:extLst>
          </p:cNvPr>
          <p:cNvCxnSpPr>
            <a:cxnSpLocks/>
            <a:endCxn id="58" idx="1"/>
          </p:cNvCxnSpPr>
          <p:nvPr/>
        </p:nvCxnSpPr>
        <p:spPr>
          <a:xfrm>
            <a:off x="4934966" y="4940551"/>
            <a:ext cx="43889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2E2BC9DD-2DDC-4D16-B36A-17B22875853E}"/>
              </a:ext>
            </a:extLst>
          </p:cNvPr>
          <p:cNvSpPr/>
          <p:nvPr/>
        </p:nvSpPr>
        <p:spPr>
          <a:xfrm>
            <a:off x="5373860" y="4641612"/>
            <a:ext cx="1772347" cy="597877"/>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a:t>
            </a:r>
            <a:r>
              <a:rPr lang="en-US" sz="2000" dirty="0"/>
              <a:t>-</a:t>
            </a:r>
            <a:r>
              <a:rPr lang="en-US" sz="2000" dirty="0" err="1"/>
              <a:t>compiler.c</a:t>
            </a:r>
            <a:endParaRPr lang="en-US" sz="2000" dirty="0"/>
          </a:p>
        </p:txBody>
      </p:sp>
      <p:cxnSp>
        <p:nvCxnSpPr>
          <p:cNvPr id="59" name="Straight Arrow Connector 58">
            <a:extLst>
              <a:ext uri="{FF2B5EF4-FFF2-40B4-BE49-F238E27FC236}">
                <a16:creationId xmlns:a16="http://schemas.microsoft.com/office/drawing/2014/main" id="{17A8E140-9C7B-4F27-B8C2-7C49FF8DAB0F}"/>
              </a:ext>
            </a:extLst>
          </p:cNvPr>
          <p:cNvCxnSpPr>
            <a:cxnSpLocks/>
            <a:stCxn id="58" idx="3"/>
            <a:endCxn id="49" idx="1"/>
          </p:cNvCxnSpPr>
          <p:nvPr/>
        </p:nvCxnSpPr>
        <p:spPr>
          <a:xfrm>
            <a:off x="7146207" y="4940551"/>
            <a:ext cx="3707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1CEC9A-57B8-459D-B677-8727203FAC24}"/>
              </a:ext>
            </a:extLst>
          </p:cNvPr>
          <p:cNvCxnSpPr>
            <a:cxnSpLocks/>
            <a:stCxn id="49" idx="3"/>
            <a:endCxn id="37" idx="1"/>
          </p:cNvCxnSpPr>
          <p:nvPr/>
        </p:nvCxnSpPr>
        <p:spPr>
          <a:xfrm>
            <a:off x="9460046" y="4940551"/>
            <a:ext cx="3707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7F4FDE9-619F-4044-B783-2579C4BE5CB0}"/>
              </a:ext>
            </a:extLst>
          </p:cNvPr>
          <p:cNvSpPr/>
          <p:nvPr/>
        </p:nvSpPr>
        <p:spPr>
          <a:xfrm>
            <a:off x="2672199" y="3463177"/>
            <a:ext cx="1943113" cy="597877"/>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a:t>
            </a:r>
            <a:r>
              <a:rPr lang="en-US" sz="2000" dirty="0"/>
              <a:t>-to-c-</a:t>
            </a:r>
            <a:r>
              <a:rPr lang="en-US" sz="2000" dirty="0" err="1"/>
              <a:t>translator.c</a:t>
            </a:r>
            <a:endParaRPr lang="en-US" sz="2000" dirty="0"/>
          </a:p>
        </p:txBody>
      </p:sp>
      <p:cxnSp>
        <p:nvCxnSpPr>
          <p:cNvPr id="78" name="Straight Arrow Connector 77">
            <a:extLst>
              <a:ext uri="{FF2B5EF4-FFF2-40B4-BE49-F238E27FC236}">
                <a16:creationId xmlns:a16="http://schemas.microsoft.com/office/drawing/2014/main" id="{E9262552-7499-4924-B7A6-EDF16EC2DB48}"/>
              </a:ext>
            </a:extLst>
          </p:cNvPr>
          <p:cNvCxnSpPr>
            <a:cxnSpLocks/>
            <a:stCxn id="77" idx="3"/>
            <a:endCxn id="91" idx="1"/>
          </p:cNvCxnSpPr>
          <p:nvPr/>
        </p:nvCxnSpPr>
        <p:spPr>
          <a:xfrm>
            <a:off x="4615312" y="3762116"/>
            <a:ext cx="5070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49E8E3C-8075-4B29-B857-440AB262A705}"/>
              </a:ext>
            </a:extLst>
          </p:cNvPr>
          <p:cNvSpPr/>
          <p:nvPr/>
        </p:nvSpPr>
        <p:spPr>
          <a:xfrm>
            <a:off x="7572528" y="3463177"/>
            <a:ext cx="2104575" cy="5978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r>
              <a:rPr lang="en-US" sz="2000"/>
              <a:t>++-to-c-translator.</a:t>
            </a:r>
            <a:r>
              <a:rPr lang="en-US" sz="2000" dirty="0"/>
              <a:t>exe</a:t>
            </a:r>
          </a:p>
        </p:txBody>
      </p:sp>
      <p:cxnSp>
        <p:nvCxnSpPr>
          <p:cNvPr id="86" name="Straight Arrow Connector 85">
            <a:extLst>
              <a:ext uri="{FF2B5EF4-FFF2-40B4-BE49-F238E27FC236}">
                <a16:creationId xmlns:a16="http://schemas.microsoft.com/office/drawing/2014/main" id="{2F68022D-1B18-4D31-B8CE-F2844A3327BA}"/>
              </a:ext>
            </a:extLst>
          </p:cNvPr>
          <p:cNvCxnSpPr>
            <a:cxnSpLocks/>
            <a:stCxn id="91" idx="3"/>
            <a:endCxn id="79" idx="1"/>
          </p:cNvCxnSpPr>
          <p:nvPr/>
        </p:nvCxnSpPr>
        <p:spPr>
          <a:xfrm>
            <a:off x="7065477" y="3762116"/>
            <a:ext cx="5070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A08FDAB-427E-41ED-AA27-05868A3DDCE6}"/>
              </a:ext>
            </a:extLst>
          </p:cNvPr>
          <p:cNvGrpSpPr/>
          <p:nvPr/>
        </p:nvGrpSpPr>
        <p:grpSpPr>
          <a:xfrm>
            <a:off x="5122364" y="3269746"/>
            <a:ext cx="1943113" cy="984739"/>
            <a:chOff x="3334199" y="1779563"/>
            <a:chExt cx="1943113" cy="984739"/>
          </a:xfrm>
          <a:solidFill>
            <a:schemeClr val="accent6">
              <a:lumMod val="20000"/>
              <a:lumOff val="80000"/>
            </a:schemeClr>
          </a:solidFill>
        </p:grpSpPr>
        <p:sp>
          <p:nvSpPr>
            <p:cNvPr id="91" name="Rectangle 90">
              <a:extLst>
                <a:ext uri="{FF2B5EF4-FFF2-40B4-BE49-F238E27FC236}">
                  <a16:creationId xmlns:a16="http://schemas.microsoft.com/office/drawing/2014/main" id="{3C715581-6137-4141-9E4A-2A03E148FC47}"/>
                </a:ext>
              </a:extLst>
            </p:cNvPr>
            <p:cNvSpPr/>
            <p:nvPr/>
          </p:nvSpPr>
          <p:spPr>
            <a:xfrm>
              <a:off x="3334199" y="1779563"/>
              <a:ext cx="1943113" cy="98473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Compiler</a:t>
              </a:r>
            </a:p>
            <a:p>
              <a:pPr algn="ctr"/>
              <a:endParaRPr lang="en-US" dirty="0">
                <a:solidFill>
                  <a:schemeClr val="tx1"/>
                </a:solidFill>
              </a:endParaRPr>
            </a:p>
            <a:p>
              <a:pPr algn="ctr"/>
              <a:endParaRPr lang="en-US" sz="2800" dirty="0">
                <a:solidFill>
                  <a:schemeClr val="tx1"/>
                </a:solidFill>
              </a:endParaRPr>
            </a:p>
          </p:txBody>
        </p:sp>
        <p:pic>
          <p:nvPicPr>
            <p:cNvPr id="92" name="Picture 91" descr="Icon&#10;&#10;Description automatically generated">
              <a:extLst>
                <a:ext uri="{FF2B5EF4-FFF2-40B4-BE49-F238E27FC236}">
                  <a16:creationId xmlns:a16="http://schemas.microsoft.com/office/drawing/2014/main" id="{3317D96B-07B5-45AC-B868-5DCF048A1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54" y="2098730"/>
              <a:ext cx="612952" cy="612952"/>
            </a:xfrm>
            <a:prstGeom prst="rect">
              <a:avLst/>
            </a:prstGeom>
            <a:grpFill/>
          </p:spPr>
        </p:pic>
      </p:grpSp>
      <p:sp>
        <p:nvSpPr>
          <p:cNvPr id="105" name="Rectangle 104">
            <a:extLst>
              <a:ext uri="{FF2B5EF4-FFF2-40B4-BE49-F238E27FC236}">
                <a16:creationId xmlns:a16="http://schemas.microsoft.com/office/drawing/2014/main" id="{C608F327-B6CD-4743-90BB-1D64FFBD23FC}"/>
              </a:ext>
            </a:extLst>
          </p:cNvPr>
          <p:cNvSpPr/>
          <p:nvPr/>
        </p:nvSpPr>
        <p:spPr>
          <a:xfrm>
            <a:off x="2527835" y="5718553"/>
            <a:ext cx="2085676" cy="597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c++-compiler.cpp</a:t>
            </a:r>
          </a:p>
        </p:txBody>
      </p:sp>
      <p:cxnSp>
        <p:nvCxnSpPr>
          <p:cNvPr id="106" name="Straight Arrow Connector 105">
            <a:extLst>
              <a:ext uri="{FF2B5EF4-FFF2-40B4-BE49-F238E27FC236}">
                <a16:creationId xmlns:a16="http://schemas.microsoft.com/office/drawing/2014/main" id="{E94C7286-0A4C-4740-97C0-F6E7575D6CA4}"/>
              </a:ext>
            </a:extLst>
          </p:cNvPr>
          <p:cNvCxnSpPr>
            <a:cxnSpLocks/>
            <a:stCxn id="105" idx="3"/>
          </p:cNvCxnSpPr>
          <p:nvPr/>
        </p:nvCxnSpPr>
        <p:spPr>
          <a:xfrm>
            <a:off x="4613511" y="6017492"/>
            <a:ext cx="411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5D3AB9BF-0437-44BA-A89C-9FE4087C3660}"/>
              </a:ext>
            </a:extLst>
          </p:cNvPr>
          <p:cNvSpPr/>
          <p:nvPr/>
        </p:nvSpPr>
        <p:spPr>
          <a:xfrm>
            <a:off x="7378806" y="5718553"/>
            <a:ext cx="1943113" cy="59787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c++compiler.exe</a:t>
            </a:r>
          </a:p>
        </p:txBody>
      </p:sp>
      <p:cxnSp>
        <p:nvCxnSpPr>
          <p:cNvPr id="111" name="Straight Arrow Connector 110">
            <a:extLst>
              <a:ext uri="{FF2B5EF4-FFF2-40B4-BE49-F238E27FC236}">
                <a16:creationId xmlns:a16="http://schemas.microsoft.com/office/drawing/2014/main" id="{14F33F29-6D84-4529-BC4F-56F090122FF6}"/>
              </a:ext>
            </a:extLst>
          </p:cNvPr>
          <p:cNvCxnSpPr>
            <a:cxnSpLocks/>
            <a:endCxn id="107" idx="1"/>
          </p:cNvCxnSpPr>
          <p:nvPr/>
        </p:nvCxnSpPr>
        <p:spPr>
          <a:xfrm>
            <a:off x="6967715" y="6017492"/>
            <a:ext cx="411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person wearing glasses&#10;&#10;Description automatically generated with medium confidence" hidden="1">
            <a:extLst>
              <a:ext uri="{FF2B5EF4-FFF2-40B4-BE49-F238E27FC236}">
                <a16:creationId xmlns:a16="http://schemas.microsoft.com/office/drawing/2014/main" id="{39B353AC-549D-440F-AD39-D86E74DEFA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335" y="3269746"/>
            <a:ext cx="4743480" cy="3162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2" name="Speech Bubble: Rectangle with Corners Rounded 23">
            <a:extLst>
              <a:ext uri="{FF2B5EF4-FFF2-40B4-BE49-F238E27FC236}">
                <a16:creationId xmlns:a16="http://schemas.microsoft.com/office/drawing/2014/main" id="{1DB6211E-A03F-4DB0-9381-1D3267BC2FEA}"/>
              </a:ext>
            </a:extLst>
          </p:cNvPr>
          <p:cNvSpPr/>
          <p:nvPr/>
        </p:nvSpPr>
        <p:spPr>
          <a:xfrm>
            <a:off x="3673591" y="4706886"/>
            <a:ext cx="3635943" cy="1390806"/>
          </a:xfrm>
          <a:prstGeom prst="wedgeRoundRectCallout">
            <a:avLst>
              <a:gd name="adj1" fmla="val -58066"/>
              <a:gd name="adj2" fmla="val -978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First you build a C++ to C translator... in some existing language like C.</a:t>
            </a:r>
            <a:endParaRPr lang="en-US" sz="2000" dirty="0">
              <a:solidFill>
                <a:schemeClr val="accent2">
                  <a:lumMod val="40000"/>
                  <a:lumOff val="60000"/>
                </a:schemeClr>
              </a:solidFill>
            </a:endParaRPr>
          </a:p>
        </p:txBody>
      </p:sp>
      <p:sp>
        <p:nvSpPr>
          <p:cNvPr id="123" name="Speech Bubble: Rectangle with Corners Rounded 23">
            <a:extLst>
              <a:ext uri="{FF2B5EF4-FFF2-40B4-BE49-F238E27FC236}">
                <a16:creationId xmlns:a16="http://schemas.microsoft.com/office/drawing/2014/main" id="{89D360DA-1C46-4910-A503-6BE59B4C47EA}"/>
              </a:ext>
            </a:extLst>
          </p:cNvPr>
          <p:cNvSpPr/>
          <p:nvPr/>
        </p:nvSpPr>
        <p:spPr>
          <a:xfrm>
            <a:off x="9131425" y="4444285"/>
            <a:ext cx="2768745" cy="867387"/>
          </a:xfrm>
          <a:prstGeom prst="wedgeRoundRectCallout">
            <a:avLst>
              <a:gd name="adj1" fmla="val -68716"/>
              <a:gd name="adj2" fmla="val -993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you have a working translator...</a:t>
            </a:r>
            <a:endParaRPr lang="en-US" sz="2000" dirty="0">
              <a:solidFill>
                <a:schemeClr val="accent2">
                  <a:lumMod val="40000"/>
                  <a:lumOff val="60000"/>
                </a:schemeClr>
              </a:solidFill>
            </a:endParaRPr>
          </a:p>
        </p:txBody>
      </p:sp>
      <p:sp>
        <p:nvSpPr>
          <p:cNvPr id="125" name="Speech Bubble: Rectangle with Corners Rounded 23">
            <a:extLst>
              <a:ext uri="{FF2B5EF4-FFF2-40B4-BE49-F238E27FC236}">
                <a16:creationId xmlns:a16="http://schemas.microsoft.com/office/drawing/2014/main" id="{7ADBCFBC-6C32-4593-A2E1-1D5A9BF0E571}"/>
              </a:ext>
            </a:extLst>
          </p:cNvPr>
          <p:cNvSpPr/>
          <p:nvPr/>
        </p:nvSpPr>
        <p:spPr>
          <a:xfrm>
            <a:off x="142179" y="2823942"/>
            <a:ext cx="2463866" cy="969918"/>
          </a:xfrm>
          <a:prstGeom prst="wedgeRoundRectCallout">
            <a:avLst>
              <a:gd name="adj1" fmla="val 1617"/>
              <a:gd name="adj2" fmla="val 1460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can write a C++ compiler in C++.</a:t>
            </a:r>
            <a:endParaRPr lang="en-US" sz="2000" dirty="0">
              <a:solidFill>
                <a:schemeClr val="accent2">
                  <a:lumMod val="40000"/>
                  <a:lumOff val="60000"/>
                </a:schemeClr>
              </a:solidFill>
            </a:endParaRPr>
          </a:p>
        </p:txBody>
      </p:sp>
      <p:sp>
        <p:nvSpPr>
          <p:cNvPr id="127" name="Speech Bubble: Rectangle with Corners Rounded 23">
            <a:extLst>
              <a:ext uri="{FF2B5EF4-FFF2-40B4-BE49-F238E27FC236}">
                <a16:creationId xmlns:a16="http://schemas.microsoft.com/office/drawing/2014/main" id="{85707681-3076-43F9-9031-87E73E8A076A}"/>
              </a:ext>
            </a:extLst>
          </p:cNvPr>
          <p:cNvSpPr/>
          <p:nvPr/>
        </p:nvSpPr>
        <p:spPr>
          <a:xfrm>
            <a:off x="9949543" y="2865603"/>
            <a:ext cx="2191426" cy="969918"/>
          </a:xfrm>
          <a:prstGeom prst="wedgeRoundRectCallout">
            <a:avLst>
              <a:gd name="adj1" fmla="val 1617"/>
              <a:gd name="adj2" fmla="val 1460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Now we have a working C++ compiler!</a:t>
            </a:r>
            <a:endParaRPr lang="en-US" sz="2000" dirty="0">
              <a:solidFill>
                <a:schemeClr val="accent2">
                  <a:lumMod val="40000"/>
                  <a:lumOff val="60000"/>
                </a:schemeClr>
              </a:solidFill>
            </a:endParaRPr>
          </a:p>
        </p:txBody>
      </p:sp>
      <p:sp>
        <p:nvSpPr>
          <p:cNvPr id="128" name="Rectangle 127">
            <a:extLst>
              <a:ext uri="{FF2B5EF4-FFF2-40B4-BE49-F238E27FC236}">
                <a16:creationId xmlns:a16="http://schemas.microsoft.com/office/drawing/2014/main" id="{396C410E-FAEB-49DE-BD93-0163DF9B4425}"/>
              </a:ext>
            </a:extLst>
          </p:cNvPr>
          <p:cNvSpPr/>
          <p:nvPr/>
        </p:nvSpPr>
        <p:spPr>
          <a:xfrm>
            <a:off x="7572528" y="3457122"/>
            <a:ext cx="2104575" cy="5978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c++-to-c-translator.exe</a:t>
            </a:r>
          </a:p>
        </p:txBody>
      </p:sp>
      <p:sp>
        <p:nvSpPr>
          <p:cNvPr id="129" name="Rectangle 128">
            <a:extLst>
              <a:ext uri="{FF2B5EF4-FFF2-40B4-BE49-F238E27FC236}">
                <a16:creationId xmlns:a16="http://schemas.microsoft.com/office/drawing/2014/main" id="{559CD0D9-6849-41A2-B8E1-FAB5B7F1C144}"/>
              </a:ext>
            </a:extLst>
          </p:cNvPr>
          <p:cNvSpPr/>
          <p:nvPr/>
        </p:nvSpPr>
        <p:spPr>
          <a:xfrm>
            <a:off x="9830772" y="4649965"/>
            <a:ext cx="1943113" cy="59787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c++compiler.exe</a:t>
            </a:r>
          </a:p>
        </p:txBody>
      </p:sp>
      <p:sp>
        <p:nvSpPr>
          <p:cNvPr id="4" name="Rectangle 3">
            <a:extLst>
              <a:ext uri="{FF2B5EF4-FFF2-40B4-BE49-F238E27FC236}">
                <a16:creationId xmlns:a16="http://schemas.microsoft.com/office/drawing/2014/main" id="{90D99A50-94EC-4C06-9745-7A3F2D955CA6}"/>
              </a:ext>
            </a:extLst>
          </p:cNvPr>
          <p:cNvSpPr/>
          <p:nvPr/>
        </p:nvSpPr>
        <p:spPr>
          <a:xfrm>
            <a:off x="112626" y="3080695"/>
            <a:ext cx="3117874" cy="148763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rPr>
              <a:t>// C++ compiler in C++!</a:t>
            </a:r>
          </a:p>
          <a:p>
            <a:r>
              <a:rPr lang="en-US" sz="1600" dirty="0">
                <a:solidFill>
                  <a:schemeClr val="tx1"/>
                </a:solidFill>
                <a:latin typeface="Consolas" panose="020B0609020204030204" pitchFamily="49" charset="0"/>
              </a:rPr>
              <a:t>class Compiler {</a:t>
            </a:r>
          </a:p>
          <a:p>
            <a:r>
              <a:rPr lang="en-US" sz="1600" dirty="0">
                <a:solidFill>
                  <a:schemeClr val="tx1"/>
                </a:solidFill>
                <a:latin typeface="Consolas" panose="020B0609020204030204" pitchFamily="49" charset="0"/>
              </a:rPr>
              <a:t> public:</a:t>
            </a:r>
          </a:p>
          <a:p>
            <a:r>
              <a:rPr lang="en-US" sz="1600" dirty="0">
                <a:solidFill>
                  <a:schemeClr val="tx1"/>
                </a:solidFill>
                <a:latin typeface="Consolas" panose="020B0609020204030204" pitchFamily="49" charset="0"/>
              </a:rPr>
              <a:t>   Compiler();</a:t>
            </a:r>
          </a:p>
          <a:p>
            <a:r>
              <a:rPr lang="en-US" sz="1600" dirty="0">
                <a:solidFill>
                  <a:schemeClr val="tx1"/>
                </a:solidFill>
                <a:latin typeface="Consolas" panose="020B0609020204030204" pitchFamily="49" charset="0"/>
              </a:rPr>
              <a:t>   void compile();</a:t>
            </a:r>
          </a:p>
          <a:p>
            <a:r>
              <a:rPr lang="en-US" sz="1600" dirty="0">
                <a:solidFill>
                  <a:schemeClr val="tx1"/>
                </a:solidFill>
                <a:latin typeface="Consolas" panose="020B0609020204030204" pitchFamily="49" charset="0"/>
              </a:rPr>
              <a:t>};</a:t>
            </a:r>
          </a:p>
        </p:txBody>
      </p:sp>
      <p:sp>
        <p:nvSpPr>
          <p:cNvPr id="39" name="Rectangle 38">
            <a:extLst>
              <a:ext uri="{FF2B5EF4-FFF2-40B4-BE49-F238E27FC236}">
                <a16:creationId xmlns:a16="http://schemas.microsoft.com/office/drawing/2014/main" id="{9BEFB06B-CAF6-4812-9C26-6B1B1B6CC721}"/>
              </a:ext>
            </a:extLst>
          </p:cNvPr>
          <p:cNvSpPr/>
          <p:nvPr/>
        </p:nvSpPr>
        <p:spPr>
          <a:xfrm>
            <a:off x="4570335" y="3166886"/>
            <a:ext cx="3120321" cy="12919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rPr>
              <a:t>// C++ compiler in C</a:t>
            </a:r>
          </a:p>
          <a:p>
            <a:r>
              <a:rPr lang="en-US" sz="1600" dirty="0">
                <a:solidFill>
                  <a:schemeClr val="tx1"/>
                </a:solidFill>
                <a:latin typeface="Consolas" panose="020B0609020204030204" pitchFamily="49" charset="0"/>
              </a:rPr>
              <a:t>struct Compiler</a:t>
            </a:r>
          </a:p>
          <a:p>
            <a:r>
              <a:rPr lang="en-US" sz="1600" dirty="0">
                <a:solidFill>
                  <a:schemeClr val="tx1"/>
                </a:solidFill>
                <a:latin typeface="Consolas" panose="020B0609020204030204" pitchFamily="49" charset="0"/>
              </a:rPr>
              <a:t>  { ... };</a:t>
            </a:r>
          </a:p>
          <a:p>
            <a:r>
              <a:rPr lang="en-US" sz="1600" dirty="0">
                <a:solidFill>
                  <a:schemeClr val="tx1"/>
                </a:solidFill>
                <a:latin typeface="Consolas" panose="020B0609020204030204" pitchFamily="49" charset="0"/>
              </a:rPr>
              <a:t>void </a:t>
            </a:r>
            <a:r>
              <a:rPr lang="en-US" sz="1600" dirty="0" err="1">
                <a:solidFill>
                  <a:schemeClr val="tx1"/>
                </a:solidFill>
                <a:latin typeface="Consolas" panose="020B0609020204030204" pitchFamily="49" charset="0"/>
              </a:rPr>
              <a:t>init</a:t>
            </a:r>
            <a:r>
              <a:rPr lang="en-US" sz="1600" dirty="0">
                <a:solidFill>
                  <a:schemeClr val="tx1"/>
                </a:solidFill>
                <a:latin typeface="Consolas" panose="020B0609020204030204" pitchFamily="49" charset="0"/>
              </a:rPr>
              <a:t>(Compiler&amp; c)</a:t>
            </a:r>
          </a:p>
          <a:p>
            <a:r>
              <a:rPr lang="en-US" sz="1600" dirty="0">
                <a:solidFill>
                  <a:schemeClr val="tx1"/>
                </a:solidFill>
                <a:latin typeface="Consolas" panose="020B0609020204030204" pitchFamily="49" charset="0"/>
              </a:rPr>
              <a:t>void compile(Compiler&amp; c);</a:t>
            </a:r>
          </a:p>
        </p:txBody>
      </p:sp>
    </p:spTree>
    <p:extLst>
      <p:ext uri="{BB962C8B-B14F-4D97-AF65-F5344CB8AC3E}">
        <p14:creationId xmlns:p14="http://schemas.microsoft.com/office/powerpoint/2010/main" val="62229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left)">
                                      <p:cBhvr>
                                        <p:cTn id="19" dur="500"/>
                                        <p:tgtEl>
                                          <p:spTgt spid="7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wipe(down)">
                                      <p:cBhvr>
                                        <p:cTn id="24" dur="500"/>
                                        <p:tgtEl>
                                          <p:spTgt spid="1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wipe(left)">
                                      <p:cBhvr>
                                        <p:cTn id="33" dur="500"/>
                                        <p:tgtEl>
                                          <p:spTgt spid="7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left)">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lef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23"/>
                                        </p:tgtEl>
                                        <p:attrNameLst>
                                          <p:attrName>style.visibility</p:attrName>
                                        </p:attrNameLst>
                                      </p:cBhvr>
                                      <p:to>
                                        <p:strVal val="visible"/>
                                      </p:to>
                                    </p:set>
                                    <p:animEffect transition="in" filter="wipe(down)">
                                      <p:cBhvr>
                                        <p:cTn id="51" dur="500"/>
                                        <p:tgtEl>
                                          <p:spTgt spid="1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wipe(down)">
                                      <p:cBhvr>
                                        <p:cTn id="56" dur="500"/>
                                        <p:tgtEl>
                                          <p:spTgt spid="1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left)">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left)">
                                      <p:cBhvr>
                                        <p:cTn id="79" dur="500"/>
                                        <p:tgtEl>
                                          <p:spTgt spid="29"/>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wipe(left)">
                                      <p:cBhvr>
                                        <p:cTn id="83" dur="500"/>
                                        <p:tgtEl>
                                          <p:spTgt spid="128"/>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875E-6 4.81481E-6 L -0.38242 0.17291 " pathEditMode="relative" rAng="0" ptsTypes="AA">
                                      <p:cBhvr>
                                        <p:cTn id="87" dur="2000" fill="hold"/>
                                        <p:tgtEl>
                                          <p:spTgt spid="128"/>
                                        </p:tgtEl>
                                        <p:attrNameLst>
                                          <p:attrName>ppt_x</p:attrName>
                                          <p:attrName>ppt_y</p:attrName>
                                        </p:attrNameLst>
                                      </p:cBhvr>
                                      <p:rCtr x="-19128" y="8634"/>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wipe(left)">
                                      <p:cBhvr>
                                        <p:cTn id="92" dur="500"/>
                                        <p:tgtEl>
                                          <p:spTgt spid="57"/>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1000"/>
                                        <p:tgtEl>
                                          <p:spTgt spid="39"/>
                                        </p:tgtEl>
                                      </p:cBhvr>
                                    </p:animEffect>
                                    <p:anim calcmode="lin" valueType="num">
                                      <p:cBhvr>
                                        <p:cTn id="102" dur="1000" fill="hold"/>
                                        <p:tgtEl>
                                          <p:spTgt spid="39"/>
                                        </p:tgtEl>
                                        <p:attrNameLst>
                                          <p:attrName>ppt_x</p:attrName>
                                        </p:attrNameLst>
                                      </p:cBhvr>
                                      <p:tavLst>
                                        <p:tav tm="0">
                                          <p:val>
                                            <p:strVal val="#ppt_x"/>
                                          </p:val>
                                        </p:tav>
                                        <p:tav tm="100000">
                                          <p:val>
                                            <p:strVal val="#ppt_x"/>
                                          </p:val>
                                        </p:tav>
                                      </p:tavLst>
                                    </p:anim>
                                    <p:anim calcmode="lin" valueType="num">
                                      <p:cBhvr>
                                        <p:cTn id="10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4"/>
                                        </p:tgtEl>
                                      </p:cBhvr>
                                    </p:animEffect>
                                    <p:set>
                                      <p:cBhvr>
                                        <p:cTn id="108" dur="1" fill="hold">
                                          <p:stCondLst>
                                            <p:cond delay="499"/>
                                          </p:stCondLst>
                                        </p:cTn>
                                        <p:tgtEl>
                                          <p:spTgt spid="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9"/>
                                        </p:tgtEl>
                                      </p:cBhvr>
                                    </p:animEffect>
                                    <p:set>
                                      <p:cBhvr>
                                        <p:cTn id="111" dur="1" fill="hold">
                                          <p:stCondLst>
                                            <p:cond delay="499"/>
                                          </p:stCondLst>
                                        </p:cTn>
                                        <p:tgtEl>
                                          <p:spTgt spid="39"/>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wipe(left)">
                                      <p:cBhvr>
                                        <p:cTn id="116" dur="500"/>
                                        <p:tgtEl>
                                          <p:spTgt spid="59"/>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wipe(left)">
                                      <p:cBhvr>
                                        <p:cTn id="120" dur="500"/>
                                        <p:tgtEl>
                                          <p:spTgt spid="4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wipe(left)">
                                      <p:cBhvr>
                                        <p:cTn id="125" dur="500"/>
                                        <p:tgtEl>
                                          <p:spTgt spid="62"/>
                                        </p:tgtEl>
                                      </p:cBhvr>
                                    </p:animEffect>
                                  </p:childTnLst>
                                </p:cTn>
                              </p:par>
                            </p:childTnLst>
                          </p:cTn>
                        </p:par>
                        <p:par>
                          <p:cTn id="126" fill="hold">
                            <p:stCondLst>
                              <p:cond delay="500"/>
                            </p:stCondLst>
                            <p:childTnLst>
                              <p:par>
                                <p:cTn id="127" presetID="22" presetClass="entr" presetSubtype="8" fill="hold" grpId="0" nodeType="afterEffect">
                                  <p:stCondLst>
                                    <p:cond delay="0"/>
                                  </p:stCondLst>
                                  <p:childTnLst>
                                    <p:set>
                                      <p:cBhvr>
                                        <p:cTn id="128" dur="1" fill="hold">
                                          <p:stCondLst>
                                            <p:cond delay="0"/>
                                          </p:stCondLst>
                                        </p:cTn>
                                        <p:tgtEl>
                                          <p:spTgt spid="37"/>
                                        </p:tgtEl>
                                        <p:attrNameLst>
                                          <p:attrName>style.visibility</p:attrName>
                                        </p:attrNameLst>
                                      </p:cBhvr>
                                      <p:to>
                                        <p:strVal val="visible"/>
                                      </p:to>
                                    </p:set>
                                    <p:animEffect transition="in" filter="wipe(left)">
                                      <p:cBhvr>
                                        <p:cTn id="129" dur="500"/>
                                        <p:tgtEl>
                                          <p:spTgt spid="3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wipe(down)">
                                      <p:cBhvr>
                                        <p:cTn id="134" dur="500"/>
                                        <p:tgtEl>
                                          <p:spTgt spid="127"/>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12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wipe(left)">
                                      <p:cBhvr>
                                        <p:cTn id="143" dur="500"/>
                                        <p:tgtEl>
                                          <p:spTgt spid="10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06"/>
                                        </p:tgtEl>
                                        <p:attrNameLst>
                                          <p:attrName>style.visibility</p:attrName>
                                        </p:attrNameLst>
                                      </p:cBhvr>
                                      <p:to>
                                        <p:strVal val="visible"/>
                                      </p:to>
                                    </p:set>
                                    <p:animEffect transition="in" filter="wipe(left)">
                                      <p:cBhvr>
                                        <p:cTn id="148" dur="500"/>
                                        <p:tgtEl>
                                          <p:spTgt spid="106"/>
                                        </p:tgtEl>
                                      </p:cBhvr>
                                    </p:animEffect>
                                  </p:childTnLst>
                                </p:cTn>
                              </p:par>
                            </p:childTnLst>
                          </p:cTn>
                        </p:par>
                        <p:par>
                          <p:cTn id="149" fill="hold">
                            <p:stCondLst>
                              <p:cond delay="1000"/>
                            </p:stCondLst>
                            <p:childTnLst>
                              <p:par>
                                <p:cTn id="150" presetID="22" presetClass="entr" presetSubtype="8" fill="hold" grpId="0" nodeType="afterEffect">
                                  <p:stCondLst>
                                    <p:cond delay="0"/>
                                  </p:stCondLst>
                                  <p:childTnLst>
                                    <p:set>
                                      <p:cBhvr>
                                        <p:cTn id="151" dur="1" fill="hold">
                                          <p:stCondLst>
                                            <p:cond delay="0"/>
                                          </p:stCondLst>
                                        </p:cTn>
                                        <p:tgtEl>
                                          <p:spTgt spid="129"/>
                                        </p:tgtEl>
                                        <p:attrNameLst>
                                          <p:attrName>style.visibility</p:attrName>
                                        </p:attrNameLst>
                                      </p:cBhvr>
                                      <p:to>
                                        <p:strVal val="visible"/>
                                      </p:to>
                                    </p:set>
                                    <p:animEffect transition="in" filter="wipe(left)">
                                      <p:cBhvr>
                                        <p:cTn id="152" dur="500"/>
                                        <p:tgtEl>
                                          <p:spTgt spid="129"/>
                                        </p:tgtEl>
                                      </p:cBhvr>
                                    </p:animEffect>
                                  </p:childTnLst>
                                </p:cTn>
                              </p:par>
                            </p:childTnLst>
                          </p:cTn>
                        </p:par>
                      </p:childTnLst>
                    </p:cTn>
                  </p:par>
                  <p:par>
                    <p:cTn id="153" fill="hold">
                      <p:stCondLst>
                        <p:cond delay="indefinite"/>
                      </p:stCondLst>
                      <p:childTnLst>
                        <p:par>
                          <p:cTn id="154" fill="hold">
                            <p:stCondLst>
                              <p:cond delay="0"/>
                            </p:stCondLst>
                            <p:childTnLst>
                              <p:par>
                                <p:cTn id="155" presetID="42" presetClass="path" presetSubtype="0" accel="50000" decel="50000" fill="hold" grpId="1" nodeType="clickEffect">
                                  <p:stCondLst>
                                    <p:cond delay="0"/>
                                  </p:stCondLst>
                                  <p:childTnLst>
                                    <p:animMotion origin="layout" path="M 2.29167E-6 2.22222E-6 L -0.39414 0.15602 " pathEditMode="relative" rAng="0" ptsTypes="AA">
                                      <p:cBhvr>
                                        <p:cTn id="156" dur="2000" fill="hold"/>
                                        <p:tgtEl>
                                          <p:spTgt spid="129"/>
                                        </p:tgtEl>
                                        <p:attrNameLst>
                                          <p:attrName>ppt_x</p:attrName>
                                          <p:attrName>ppt_y</p:attrName>
                                        </p:attrNameLst>
                                      </p:cBhvr>
                                      <p:rCtr x="-19714" y="7801"/>
                                    </p:animMotion>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11"/>
                                        </p:tgtEl>
                                        <p:attrNameLst>
                                          <p:attrName>style.visibility</p:attrName>
                                        </p:attrNameLst>
                                      </p:cBhvr>
                                      <p:to>
                                        <p:strVal val="visible"/>
                                      </p:to>
                                    </p:set>
                                    <p:animEffect transition="in" filter="wipe(left)">
                                      <p:cBhvr>
                                        <p:cTn id="161" dur="500"/>
                                        <p:tgtEl>
                                          <p:spTgt spid="111"/>
                                        </p:tgtEl>
                                      </p:cBhvr>
                                    </p:animEffect>
                                  </p:childTnLst>
                                </p:cTn>
                              </p:par>
                            </p:childTnLst>
                          </p:cTn>
                        </p:par>
                        <p:par>
                          <p:cTn id="162" fill="hold">
                            <p:stCondLst>
                              <p:cond delay="500"/>
                            </p:stCondLst>
                            <p:childTnLst>
                              <p:par>
                                <p:cTn id="163" presetID="22" presetClass="entr" presetSubtype="8" fill="hold" grpId="0" nodeType="afterEffect">
                                  <p:stCondLst>
                                    <p:cond delay="0"/>
                                  </p:stCondLst>
                                  <p:childTnLst>
                                    <p:set>
                                      <p:cBhvr>
                                        <p:cTn id="164" dur="1" fill="hold">
                                          <p:stCondLst>
                                            <p:cond delay="0"/>
                                          </p:stCondLst>
                                        </p:cTn>
                                        <p:tgtEl>
                                          <p:spTgt spid="107"/>
                                        </p:tgtEl>
                                        <p:attrNameLst>
                                          <p:attrName>style.visibility</p:attrName>
                                        </p:attrNameLst>
                                      </p:cBhvr>
                                      <p:to>
                                        <p:strVal val="visible"/>
                                      </p:to>
                                    </p:set>
                                    <p:animEffect transition="in" filter="wipe(left)">
                                      <p:cBhvr>
                                        <p:cTn id="16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 grpId="0" animBg="1"/>
      <p:bldP spid="37" grpId="0" animBg="1"/>
      <p:bldP spid="58" grpId="0" animBg="1"/>
      <p:bldP spid="77" grpId="0" animBg="1"/>
      <p:bldP spid="79" grpId="0" animBg="1"/>
      <p:bldP spid="105" grpId="0" animBg="1"/>
      <p:bldP spid="107" grpId="0" animBg="1"/>
      <p:bldP spid="122" grpId="0" animBg="1"/>
      <p:bldP spid="122" grpId="1" animBg="1"/>
      <p:bldP spid="123" grpId="0" animBg="1"/>
      <p:bldP spid="123" grpId="1" animBg="1"/>
      <p:bldP spid="125" grpId="0" animBg="1"/>
      <p:bldP spid="125" grpId="1" animBg="1"/>
      <p:bldP spid="127" grpId="0" animBg="1"/>
      <p:bldP spid="127" grpId="1" animBg="1"/>
      <p:bldP spid="128" grpId="0" animBg="1"/>
      <p:bldP spid="128" grpId="1" animBg="1"/>
      <p:bldP spid="129" grpId="0" animBg="1"/>
      <p:bldP spid="129" grpId="1" animBg="1"/>
      <p:bldP spid="4" grpId="0" animBg="1"/>
      <p:bldP spid="4" grpId="1" animBg="1"/>
      <p:bldP spid="39" grpId="0" animBg="1"/>
      <p:bldP spid="3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6DF27F1-7585-4CBA-BB68-DF895FA7F2F5}"/>
              </a:ext>
            </a:extLst>
          </p:cNvPr>
          <p:cNvSpPr txBox="1"/>
          <p:nvPr/>
        </p:nvSpPr>
        <p:spPr>
          <a:xfrm>
            <a:off x="571306" y="819001"/>
            <a:ext cx="11147058" cy="830997"/>
          </a:xfrm>
          <a:prstGeom prst="rect">
            <a:avLst/>
          </a:prstGeom>
          <a:noFill/>
          <a:ln>
            <a:noFill/>
          </a:ln>
        </p:spPr>
        <p:txBody>
          <a:bodyPr wrap="square">
            <a:spAutoFit/>
          </a:bodyPr>
          <a:lstStyle/>
          <a:p>
            <a:pPr algn="ctr"/>
            <a:r>
              <a:rPr lang="en-US" sz="2400" dirty="0"/>
              <a:t>An </a:t>
            </a:r>
            <a:r>
              <a:rPr lang="en-US" sz="2400" dirty="0">
                <a:solidFill>
                  <a:srgbClr val="FF0000"/>
                </a:solidFill>
              </a:rPr>
              <a:t>interpreter</a:t>
            </a:r>
            <a:r>
              <a:rPr lang="en-US" sz="2400" dirty="0"/>
              <a:t> is a program that </a:t>
            </a:r>
            <a:r>
              <a:rPr lang="en-US" sz="2400" dirty="0">
                <a:solidFill>
                  <a:srgbClr val="FF0000"/>
                </a:solidFill>
              </a:rPr>
              <a:t>directly executes program statements</a:t>
            </a:r>
            <a:r>
              <a:rPr lang="en-US" sz="2400" dirty="0"/>
              <a:t>, without requiring them to first be compiled into machine language. </a:t>
            </a:r>
          </a:p>
        </p:txBody>
      </p:sp>
      <p:sp>
        <p:nvSpPr>
          <p:cNvPr id="17" name="Rectangle 16">
            <a:extLst>
              <a:ext uri="{FF2B5EF4-FFF2-40B4-BE49-F238E27FC236}">
                <a16:creationId xmlns:a16="http://schemas.microsoft.com/office/drawing/2014/main" id="{173255FE-3E9F-497D-9A74-6A3FFBD90510}"/>
              </a:ext>
            </a:extLst>
          </p:cNvPr>
          <p:cNvSpPr/>
          <p:nvPr/>
        </p:nvSpPr>
        <p:spPr>
          <a:xfrm>
            <a:off x="513810" y="2809503"/>
            <a:ext cx="2260759" cy="9763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Load source file into RAM</a:t>
            </a:r>
          </a:p>
        </p:txBody>
      </p:sp>
      <p:sp>
        <p:nvSpPr>
          <p:cNvPr id="4" name="Flowchart: Decision 3">
            <a:extLst>
              <a:ext uri="{FF2B5EF4-FFF2-40B4-BE49-F238E27FC236}">
                <a16:creationId xmlns:a16="http://schemas.microsoft.com/office/drawing/2014/main" id="{37CD073A-C906-4555-BD4C-F7266C78A4BB}"/>
              </a:ext>
            </a:extLst>
          </p:cNvPr>
          <p:cNvSpPr/>
          <p:nvPr/>
        </p:nvSpPr>
        <p:spPr>
          <a:xfrm>
            <a:off x="3110587" y="4187859"/>
            <a:ext cx="2955471" cy="830997"/>
          </a:xfrm>
          <a:prstGeom prst="flowChartDecisi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4BCAD840-92A3-4F89-902B-BB3E3CD5CB7D}"/>
              </a:ext>
            </a:extLst>
          </p:cNvPr>
          <p:cNvSpPr/>
          <p:nvPr/>
        </p:nvSpPr>
        <p:spPr>
          <a:xfrm>
            <a:off x="3463837" y="5556956"/>
            <a:ext cx="2248970" cy="84520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Fetch next statement to run</a:t>
            </a:r>
          </a:p>
        </p:txBody>
      </p:sp>
      <p:sp>
        <p:nvSpPr>
          <p:cNvPr id="20" name="Rectangle 19">
            <a:extLst>
              <a:ext uri="{FF2B5EF4-FFF2-40B4-BE49-F238E27FC236}">
                <a16:creationId xmlns:a16="http://schemas.microsoft.com/office/drawing/2014/main" id="{7ED86410-9E9F-4255-A9F8-500EE372540D}"/>
              </a:ext>
            </a:extLst>
          </p:cNvPr>
          <p:cNvSpPr/>
          <p:nvPr/>
        </p:nvSpPr>
        <p:spPr>
          <a:xfrm>
            <a:off x="6123883" y="5501435"/>
            <a:ext cx="2777755" cy="9562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Interpret current statement and update the program's state</a:t>
            </a:r>
          </a:p>
        </p:txBody>
      </p:sp>
      <p:sp>
        <p:nvSpPr>
          <p:cNvPr id="21" name="Rectangle 20">
            <a:extLst>
              <a:ext uri="{FF2B5EF4-FFF2-40B4-BE49-F238E27FC236}">
                <a16:creationId xmlns:a16="http://schemas.microsoft.com/office/drawing/2014/main" id="{C56903B9-8385-44BB-8FA7-3CEE2E8C3AC7}"/>
              </a:ext>
            </a:extLst>
          </p:cNvPr>
          <p:cNvSpPr/>
          <p:nvPr/>
        </p:nvSpPr>
        <p:spPr>
          <a:xfrm>
            <a:off x="9240596" y="5554769"/>
            <a:ext cx="1871115" cy="84520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Advanced to next statement</a:t>
            </a:r>
          </a:p>
        </p:txBody>
      </p:sp>
      <p:sp>
        <p:nvSpPr>
          <p:cNvPr id="7" name="Flowchart: Terminator 6">
            <a:extLst>
              <a:ext uri="{FF2B5EF4-FFF2-40B4-BE49-F238E27FC236}">
                <a16:creationId xmlns:a16="http://schemas.microsoft.com/office/drawing/2014/main" id="{F0A604C0-0B0F-493E-A962-3A7EBB7AE68E}"/>
              </a:ext>
            </a:extLst>
          </p:cNvPr>
          <p:cNvSpPr/>
          <p:nvPr/>
        </p:nvSpPr>
        <p:spPr>
          <a:xfrm>
            <a:off x="7481770" y="4311294"/>
            <a:ext cx="1419868" cy="580630"/>
          </a:xfrm>
          <a:prstGeom prst="flowChartTermina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Exit interpreter</a:t>
            </a:r>
          </a:p>
        </p:txBody>
      </p:sp>
      <p:grpSp>
        <p:nvGrpSpPr>
          <p:cNvPr id="53" name="Group 52">
            <a:extLst>
              <a:ext uri="{FF2B5EF4-FFF2-40B4-BE49-F238E27FC236}">
                <a16:creationId xmlns:a16="http://schemas.microsoft.com/office/drawing/2014/main" id="{3E976822-7B9F-4B05-B89F-DB8E6BE70119}"/>
              </a:ext>
            </a:extLst>
          </p:cNvPr>
          <p:cNvGrpSpPr/>
          <p:nvPr/>
        </p:nvGrpSpPr>
        <p:grpSpPr>
          <a:xfrm>
            <a:off x="4588322" y="5018856"/>
            <a:ext cx="2077080" cy="538100"/>
            <a:chOff x="1898411" y="5018856"/>
            <a:chExt cx="2077080" cy="538100"/>
          </a:xfrm>
        </p:grpSpPr>
        <p:cxnSp>
          <p:nvCxnSpPr>
            <p:cNvPr id="32" name="Straight Arrow Connector 31">
              <a:extLst>
                <a:ext uri="{FF2B5EF4-FFF2-40B4-BE49-F238E27FC236}">
                  <a16:creationId xmlns:a16="http://schemas.microsoft.com/office/drawing/2014/main" id="{7129F79D-C48E-4464-90F9-F85289538A1A}"/>
                </a:ext>
              </a:extLst>
            </p:cNvPr>
            <p:cNvCxnSpPr>
              <a:cxnSpLocks/>
              <a:stCxn id="4" idx="2"/>
              <a:endCxn id="19" idx="0"/>
            </p:cNvCxnSpPr>
            <p:nvPr/>
          </p:nvCxnSpPr>
          <p:spPr>
            <a:xfrm flipH="1">
              <a:off x="1909297" y="5018856"/>
              <a:ext cx="1" cy="538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B7173B7-5EB2-4333-A212-6A6EB5D02FA8}"/>
                </a:ext>
              </a:extLst>
            </p:cNvPr>
            <p:cNvSpPr txBox="1"/>
            <p:nvPr/>
          </p:nvSpPr>
          <p:spPr>
            <a:xfrm>
              <a:off x="1898411" y="5032578"/>
              <a:ext cx="2077080" cy="400110"/>
            </a:xfrm>
            <a:prstGeom prst="rect">
              <a:avLst/>
            </a:prstGeom>
            <a:noFill/>
          </p:spPr>
          <p:txBody>
            <a:bodyPr wrap="square" rtlCol="0">
              <a:spAutoFit/>
            </a:bodyPr>
            <a:lstStyle/>
            <a:p>
              <a:r>
                <a:rPr lang="en-US" sz="2000" dirty="0"/>
                <a:t>No – still running!</a:t>
              </a:r>
            </a:p>
          </p:txBody>
        </p:sp>
      </p:grpSp>
      <p:grpSp>
        <p:nvGrpSpPr>
          <p:cNvPr id="54" name="Group 53">
            <a:extLst>
              <a:ext uri="{FF2B5EF4-FFF2-40B4-BE49-F238E27FC236}">
                <a16:creationId xmlns:a16="http://schemas.microsoft.com/office/drawing/2014/main" id="{2441212C-3DDD-4B19-B8F4-A477F40F2DA3}"/>
              </a:ext>
            </a:extLst>
          </p:cNvPr>
          <p:cNvGrpSpPr/>
          <p:nvPr/>
        </p:nvGrpSpPr>
        <p:grpSpPr>
          <a:xfrm>
            <a:off x="6066058" y="4162235"/>
            <a:ext cx="1426598" cy="441123"/>
            <a:chOff x="3754025" y="4162235"/>
            <a:chExt cx="1426598" cy="441123"/>
          </a:xfrm>
        </p:grpSpPr>
        <p:sp>
          <p:nvSpPr>
            <p:cNvPr id="36" name="TextBox 35">
              <a:extLst>
                <a:ext uri="{FF2B5EF4-FFF2-40B4-BE49-F238E27FC236}">
                  <a16:creationId xmlns:a16="http://schemas.microsoft.com/office/drawing/2014/main" id="{59FF0872-8CFC-4CC3-A481-A842A4A76F0A}"/>
                </a:ext>
              </a:extLst>
            </p:cNvPr>
            <p:cNvSpPr txBox="1"/>
            <p:nvPr/>
          </p:nvSpPr>
          <p:spPr>
            <a:xfrm>
              <a:off x="3754025" y="4162235"/>
              <a:ext cx="819896" cy="400110"/>
            </a:xfrm>
            <a:prstGeom prst="rect">
              <a:avLst/>
            </a:prstGeom>
            <a:noFill/>
          </p:spPr>
          <p:txBody>
            <a:bodyPr wrap="square" rtlCol="0">
              <a:spAutoFit/>
            </a:bodyPr>
            <a:lstStyle/>
            <a:p>
              <a:r>
                <a:rPr lang="en-US" sz="2000" dirty="0"/>
                <a:t>Yes </a:t>
              </a:r>
            </a:p>
          </p:txBody>
        </p:sp>
        <p:cxnSp>
          <p:nvCxnSpPr>
            <p:cNvPr id="37" name="Straight Arrow Connector 36">
              <a:extLst>
                <a:ext uri="{FF2B5EF4-FFF2-40B4-BE49-F238E27FC236}">
                  <a16:creationId xmlns:a16="http://schemas.microsoft.com/office/drawing/2014/main" id="{D0477731-B174-4B07-8649-252E451F173B}"/>
                </a:ext>
              </a:extLst>
            </p:cNvPr>
            <p:cNvCxnSpPr>
              <a:cxnSpLocks/>
              <a:stCxn id="4" idx="3"/>
              <a:endCxn id="7" idx="1"/>
            </p:cNvCxnSpPr>
            <p:nvPr/>
          </p:nvCxnSpPr>
          <p:spPr>
            <a:xfrm flipV="1">
              <a:off x="3764911" y="4601609"/>
              <a:ext cx="1415712" cy="1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9E7E41D0-B38B-42E6-9010-3C10C39AC957}"/>
              </a:ext>
            </a:extLst>
          </p:cNvPr>
          <p:cNvCxnSpPr>
            <a:cxnSpLocks/>
            <a:stCxn id="19" idx="3"/>
          </p:cNvCxnSpPr>
          <p:nvPr/>
        </p:nvCxnSpPr>
        <p:spPr>
          <a:xfrm>
            <a:off x="5712807" y="5979557"/>
            <a:ext cx="3959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2F2EEB-0FBD-40AF-B981-3F8238932BD7}"/>
              </a:ext>
            </a:extLst>
          </p:cNvPr>
          <p:cNvCxnSpPr>
            <a:cxnSpLocks/>
            <a:stCxn id="20" idx="3"/>
            <a:endCxn id="21" idx="1"/>
          </p:cNvCxnSpPr>
          <p:nvPr/>
        </p:nvCxnSpPr>
        <p:spPr>
          <a:xfrm flipV="1">
            <a:off x="8901638" y="5977370"/>
            <a:ext cx="338958" cy="21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FBAA7CF-166F-4A41-B638-9E122693F3A7}"/>
              </a:ext>
            </a:extLst>
          </p:cNvPr>
          <p:cNvCxnSpPr>
            <a:cxnSpLocks/>
            <a:stCxn id="21" idx="0"/>
            <a:endCxn id="4" idx="0"/>
          </p:cNvCxnSpPr>
          <p:nvPr/>
        </p:nvCxnSpPr>
        <p:spPr>
          <a:xfrm rot="16200000" flipV="1">
            <a:off x="6698784" y="2077398"/>
            <a:ext cx="1366910" cy="5587831"/>
          </a:xfrm>
          <a:prstGeom prst="bentConnector3">
            <a:avLst>
              <a:gd name="adj1" fmla="val 11672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4FBBD51-F960-460C-8AD9-615812519572}"/>
              </a:ext>
            </a:extLst>
          </p:cNvPr>
          <p:cNvSpPr txBox="1"/>
          <p:nvPr/>
        </p:nvSpPr>
        <p:spPr>
          <a:xfrm>
            <a:off x="3469771" y="4327255"/>
            <a:ext cx="2182088" cy="677108"/>
          </a:xfrm>
          <a:prstGeom prst="rect">
            <a:avLst/>
          </a:prstGeom>
          <a:noFill/>
        </p:spPr>
        <p:txBody>
          <a:bodyPr wrap="square">
            <a:spAutoFit/>
          </a:bodyPr>
          <a:lstStyle/>
          <a:p>
            <a:pPr algn="ctr"/>
            <a:r>
              <a:rPr lang="en-US" sz="1900" dirty="0">
                <a:solidFill>
                  <a:schemeClr val="tx1"/>
                </a:solidFill>
              </a:rPr>
              <a:t>Program finished running?</a:t>
            </a:r>
          </a:p>
        </p:txBody>
      </p:sp>
      <p:sp>
        <p:nvSpPr>
          <p:cNvPr id="57" name="TextBox 56">
            <a:extLst>
              <a:ext uri="{FF2B5EF4-FFF2-40B4-BE49-F238E27FC236}">
                <a16:creationId xmlns:a16="http://schemas.microsoft.com/office/drawing/2014/main" id="{BE428A2F-BE86-4980-AC90-1928B7DE9587}"/>
              </a:ext>
            </a:extLst>
          </p:cNvPr>
          <p:cNvSpPr txBox="1"/>
          <p:nvPr/>
        </p:nvSpPr>
        <p:spPr>
          <a:xfrm>
            <a:off x="571306" y="1847749"/>
            <a:ext cx="11147058" cy="461665"/>
          </a:xfrm>
          <a:prstGeom prst="rect">
            <a:avLst/>
          </a:prstGeom>
          <a:noFill/>
          <a:ln>
            <a:noFill/>
          </a:ln>
        </p:spPr>
        <p:txBody>
          <a:bodyPr wrap="square">
            <a:spAutoFit/>
          </a:bodyPr>
          <a:lstStyle/>
          <a:p>
            <a:pPr algn="ctr"/>
            <a:r>
              <a:rPr lang="en-US" sz="2400" dirty="0"/>
              <a:t>How does an interpreter work?</a:t>
            </a:r>
          </a:p>
        </p:txBody>
      </p:sp>
      <p:sp>
        <p:nvSpPr>
          <p:cNvPr id="59" name="Speech Bubble: Rectangle with Corners Rounded 23">
            <a:extLst>
              <a:ext uri="{FF2B5EF4-FFF2-40B4-BE49-F238E27FC236}">
                <a16:creationId xmlns:a16="http://schemas.microsoft.com/office/drawing/2014/main" id="{2CA424E1-AC86-4767-A198-754450CF022E}"/>
              </a:ext>
            </a:extLst>
          </p:cNvPr>
          <p:cNvSpPr/>
          <p:nvPr/>
        </p:nvSpPr>
        <p:spPr>
          <a:xfrm>
            <a:off x="7835796" y="3159396"/>
            <a:ext cx="4168974" cy="1456152"/>
          </a:xfrm>
          <a:prstGeom prst="wedgeRoundRectCallout">
            <a:avLst>
              <a:gd name="adj1" fmla="val -55632"/>
              <a:gd name="adj2" fmla="val 1143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instance:</a:t>
            </a:r>
          </a:p>
          <a:p>
            <a:pPr algn="ctr"/>
            <a:endParaRPr lang="en-US" sz="5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Create a new variable</a:t>
            </a:r>
          </a:p>
          <a:p>
            <a:pPr algn="ctr"/>
            <a:r>
              <a:rPr lang="en-US" sz="2000" dirty="0">
                <a:solidFill>
                  <a:schemeClr val="bg1"/>
                </a:solidFill>
                <a:latin typeface="Corbel" panose="020B0503020204020204" pitchFamily="34" charset="0"/>
              </a:rPr>
              <a:t>Update a variable's value</a:t>
            </a:r>
          </a:p>
          <a:p>
            <a:pPr algn="ctr"/>
            <a:r>
              <a:rPr lang="en-US" sz="2000" dirty="0">
                <a:solidFill>
                  <a:schemeClr val="bg1"/>
                </a:solidFill>
                <a:latin typeface="Corbel" panose="020B0503020204020204" pitchFamily="34" charset="0"/>
              </a:rPr>
              <a:t>Print something to the screen</a:t>
            </a:r>
            <a:endParaRPr lang="en-US" sz="2000" dirty="0">
              <a:solidFill>
                <a:schemeClr val="accent2">
                  <a:lumMod val="40000"/>
                  <a:lumOff val="60000"/>
                </a:schemeClr>
              </a:solidFill>
            </a:endParaRPr>
          </a:p>
        </p:txBody>
      </p:sp>
      <p:sp>
        <p:nvSpPr>
          <p:cNvPr id="63" name="Title 1">
            <a:extLst>
              <a:ext uri="{FF2B5EF4-FFF2-40B4-BE49-F238E27FC236}">
                <a16:creationId xmlns:a16="http://schemas.microsoft.com/office/drawing/2014/main" id="{4515164B-87AD-473A-9293-516D24111765}"/>
              </a:ext>
            </a:extLst>
          </p:cNvPr>
          <p:cNvSpPr>
            <a:spLocks noGrp="1"/>
          </p:cNvSpPr>
          <p:nvPr>
            <p:ph type="title"/>
          </p:nvPr>
        </p:nvSpPr>
        <p:spPr>
          <a:xfrm>
            <a:off x="1029443" y="-228601"/>
            <a:ext cx="10363200" cy="1143000"/>
          </a:xfrm>
        </p:spPr>
        <p:txBody>
          <a:bodyPr/>
          <a:lstStyle/>
          <a:p>
            <a:r>
              <a:rPr lang="en-US" dirty="0"/>
              <a:t>What's an Interpreter?</a:t>
            </a:r>
          </a:p>
        </p:txBody>
      </p:sp>
      <p:sp>
        <p:nvSpPr>
          <p:cNvPr id="69" name="Rectangle 68">
            <a:extLst>
              <a:ext uri="{FF2B5EF4-FFF2-40B4-BE49-F238E27FC236}">
                <a16:creationId xmlns:a16="http://schemas.microsoft.com/office/drawing/2014/main" id="{35EF6C2B-9108-4582-95D9-AD2318E52DA2}"/>
              </a:ext>
            </a:extLst>
          </p:cNvPr>
          <p:cNvSpPr/>
          <p:nvPr/>
        </p:nvSpPr>
        <p:spPr>
          <a:xfrm>
            <a:off x="417008" y="4111657"/>
            <a:ext cx="2454364" cy="9763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Initialize data structures needed by the interpreter</a:t>
            </a:r>
          </a:p>
        </p:txBody>
      </p:sp>
      <p:cxnSp>
        <p:nvCxnSpPr>
          <p:cNvPr id="70" name="Straight Arrow Connector 69">
            <a:extLst>
              <a:ext uri="{FF2B5EF4-FFF2-40B4-BE49-F238E27FC236}">
                <a16:creationId xmlns:a16="http://schemas.microsoft.com/office/drawing/2014/main" id="{8DA597AB-D86B-4307-B652-C1AA3D8783E1}"/>
              </a:ext>
            </a:extLst>
          </p:cNvPr>
          <p:cNvCxnSpPr>
            <a:cxnSpLocks/>
            <a:stCxn id="17" idx="2"/>
            <a:endCxn id="69" idx="0"/>
          </p:cNvCxnSpPr>
          <p:nvPr/>
        </p:nvCxnSpPr>
        <p:spPr>
          <a:xfrm>
            <a:off x="1644190" y="3785832"/>
            <a:ext cx="0" cy="325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C3C14E0-B20C-4808-B0E0-DFA52FD033BA}"/>
              </a:ext>
            </a:extLst>
          </p:cNvPr>
          <p:cNvCxnSpPr>
            <a:cxnSpLocks/>
            <a:stCxn id="69" idx="3"/>
            <a:endCxn id="4" idx="1"/>
          </p:cNvCxnSpPr>
          <p:nvPr/>
        </p:nvCxnSpPr>
        <p:spPr>
          <a:xfrm>
            <a:off x="2871372" y="4599822"/>
            <a:ext cx="239215" cy="35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Speech Bubble: Rectangle with Corners Rounded 23">
            <a:extLst>
              <a:ext uri="{FF2B5EF4-FFF2-40B4-BE49-F238E27FC236}">
                <a16:creationId xmlns:a16="http://schemas.microsoft.com/office/drawing/2014/main" id="{AC4E2581-4EEA-4271-93FD-4176224542AC}"/>
              </a:ext>
            </a:extLst>
          </p:cNvPr>
          <p:cNvSpPr/>
          <p:nvPr/>
        </p:nvSpPr>
        <p:spPr>
          <a:xfrm>
            <a:off x="4211119" y="2918925"/>
            <a:ext cx="4998196" cy="2065557"/>
          </a:xfrm>
          <a:prstGeom prst="wedgeRoundRectCallout">
            <a:avLst>
              <a:gd name="adj1" fmla="val -82007"/>
              <a:gd name="adj2" fmla="val 231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instance:</a:t>
            </a:r>
          </a:p>
          <a:p>
            <a:pPr algn="ctr"/>
            <a:endParaRPr lang="en-US" sz="9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Create a variable to track what line of the program we're going to run next.</a:t>
            </a:r>
          </a:p>
          <a:p>
            <a:pPr algn="ctr"/>
            <a:endParaRPr lang="en-US" sz="1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Create a data structure to track the current value of each variable in the program.</a:t>
            </a:r>
            <a:endParaRPr lang="en-US" sz="2000" dirty="0">
              <a:solidFill>
                <a:schemeClr val="bg1"/>
              </a:solidFill>
            </a:endParaRPr>
          </a:p>
        </p:txBody>
      </p:sp>
    </p:spTree>
    <p:extLst>
      <p:ext uri="{BB962C8B-B14F-4D97-AF65-F5344CB8AC3E}">
        <p14:creationId xmlns:p14="http://schemas.microsoft.com/office/powerpoint/2010/main" val="22678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500"/>
                                        <p:tgtEl>
                                          <p:spTgt spid="70"/>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8">
                                            <p:bg/>
                                          </p:spTgt>
                                        </p:tgtEl>
                                        <p:attrNameLst>
                                          <p:attrName>style.visibility</p:attrName>
                                        </p:attrNameLst>
                                      </p:cBhvr>
                                      <p:to>
                                        <p:strVal val="visible"/>
                                      </p:to>
                                    </p:set>
                                    <p:animEffect transition="in" filter="wipe(down)">
                                      <p:cBhvr>
                                        <p:cTn id="27" dur="500"/>
                                        <p:tgtEl>
                                          <p:spTgt spid="58">
                                            <p:bg/>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58">
                                            <p:txEl>
                                              <p:pRg st="0" end="0"/>
                                            </p:txEl>
                                          </p:spTgt>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8">
                                            <p:txEl>
                                              <p:pRg st="2" end="2"/>
                                            </p:txEl>
                                          </p:spTgt>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8">
                                            <p:txEl>
                                              <p:pRg st="4" end="4"/>
                                            </p:txEl>
                                          </p:spTgt>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8">
                                            <p:bg/>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left)">
                                      <p:cBhvr>
                                        <p:cTn id="62" dur="500"/>
                                        <p:tgtEl>
                                          <p:spTgt spid="54"/>
                                        </p:tgtEl>
                                      </p:cBhvr>
                                    </p:animEffec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up)">
                                      <p:cBhvr>
                                        <p:cTn id="70" dur="500"/>
                                        <p:tgtEl>
                                          <p:spTgt spid="53"/>
                                        </p:tgtEl>
                                      </p:cBhvr>
                                    </p:animEffec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down)">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wipe(left)">
                                      <p:cBhvr>
                                        <p:cTn id="95" dur="500"/>
                                        <p:tgtEl>
                                          <p:spTgt spid="46"/>
                                        </p:tgtEl>
                                      </p:cBhvr>
                                    </p:animEffect>
                                  </p:childTnLst>
                                </p:cTn>
                              </p:par>
                            </p:childTnLst>
                          </p:cTn>
                        </p:par>
                        <p:par>
                          <p:cTn id="96" fill="hold">
                            <p:stCondLst>
                              <p:cond delay="5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nodeType="click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right)">
                                      <p:cBhvr>
                                        <p:cTn id="10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4" grpId="0" animBg="1"/>
      <p:bldP spid="19" grpId="0" animBg="1"/>
      <p:bldP spid="20" grpId="0" animBg="1"/>
      <p:bldP spid="21" grpId="0" animBg="1"/>
      <p:bldP spid="7" grpId="0" animBg="1"/>
      <p:bldP spid="56" grpId="0"/>
      <p:bldP spid="57" grpId="0"/>
      <p:bldP spid="59" grpId="0" animBg="1"/>
      <p:bldP spid="59" grpId="1" animBg="1"/>
      <p:bldP spid="69" grpId="0" animBg="1"/>
      <p:bldP spid="58" grpId="0" uiExpand="1" build="p" animBg="1"/>
      <p:bldP spid="58" grpId="1" build="allAtOnce"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29443" y="-228601"/>
            <a:ext cx="10363200" cy="1143000"/>
          </a:xfrm>
        </p:spPr>
        <p:txBody>
          <a:bodyPr/>
          <a:lstStyle/>
          <a:p>
            <a:r>
              <a:rPr lang="en-US" dirty="0"/>
              <a:t>What's an Interpreter?</a:t>
            </a:r>
          </a:p>
        </p:txBody>
      </p:sp>
      <p:sp>
        <p:nvSpPr>
          <p:cNvPr id="5" name="TextBox 4">
            <a:extLst>
              <a:ext uri="{FF2B5EF4-FFF2-40B4-BE49-F238E27FC236}">
                <a16:creationId xmlns:a16="http://schemas.microsoft.com/office/drawing/2014/main" id="{4C85010B-1EEA-46C3-962F-C3AD2C803E85}"/>
              </a:ext>
            </a:extLst>
          </p:cNvPr>
          <p:cNvSpPr txBox="1"/>
          <p:nvPr/>
        </p:nvSpPr>
        <p:spPr>
          <a:xfrm>
            <a:off x="637514" y="1770071"/>
            <a:ext cx="11147058" cy="461665"/>
          </a:xfrm>
          <a:prstGeom prst="rect">
            <a:avLst/>
          </a:prstGeom>
          <a:noFill/>
          <a:ln>
            <a:noFill/>
          </a:ln>
        </p:spPr>
        <p:txBody>
          <a:bodyPr wrap="square">
            <a:spAutoFit/>
          </a:bodyPr>
          <a:lstStyle/>
          <a:p>
            <a:pPr algn="ctr"/>
            <a:r>
              <a:rPr lang="en-US" sz="2400" dirty="0"/>
              <a:t>Ok, let's build an interpreter for a simple programming language!</a:t>
            </a:r>
          </a:p>
        </p:txBody>
      </p:sp>
      <p:sp>
        <p:nvSpPr>
          <p:cNvPr id="6" name="TextBox 5">
            <a:extLst>
              <a:ext uri="{FF2B5EF4-FFF2-40B4-BE49-F238E27FC236}">
                <a16:creationId xmlns:a16="http://schemas.microsoft.com/office/drawing/2014/main" id="{DF2A4141-B939-48C1-B833-F5A131AE900D}"/>
              </a:ext>
            </a:extLst>
          </p:cNvPr>
          <p:cNvSpPr txBox="1"/>
          <p:nvPr/>
        </p:nvSpPr>
        <p:spPr>
          <a:xfrm>
            <a:off x="1534697" y="2664103"/>
            <a:ext cx="9352692" cy="2062103"/>
          </a:xfrm>
          <a:prstGeom prst="rect">
            <a:avLst/>
          </a:prstGeom>
          <a:noFill/>
          <a:ln>
            <a:noFill/>
          </a:ln>
        </p:spPr>
        <p:txBody>
          <a:bodyPr wrap="square">
            <a:spAutoFit/>
          </a:bodyPr>
          <a:lstStyle/>
          <a:p>
            <a:pPr algn="ctr"/>
            <a:r>
              <a:rPr lang="en-US" sz="2400" dirty="0"/>
              <a:t>Consider the following simple program in our new language which:</a:t>
            </a:r>
            <a:br>
              <a:rPr lang="en-US" sz="2400" dirty="0"/>
            </a:br>
            <a:endParaRPr lang="en-US" sz="900" dirty="0"/>
          </a:p>
          <a:p>
            <a:pPr algn="ctr"/>
            <a:r>
              <a:rPr lang="en-US" sz="2400" dirty="0">
                <a:solidFill>
                  <a:srgbClr val="7030A0"/>
                </a:solidFill>
              </a:rPr>
              <a:t>initializes a variable called x to 10</a:t>
            </a:r>
            <a:r>
              <a:rPr lang="en-US" sz="2400" dirty="0"/>
              <a:t>,</a:t>
            </a:r>
          </a:p>
          <a:p>
            <a:pPr algn="ctr"/>
            <a:r>
              <a:rPr lang="en-US" sz="2400" dirty="0">
                <a:solidFill>
                  <a:srgbClr val="00B050"/>
                </a:solidFill>
              </a:rPr>
              <a:t>adds 20 to the variable</a:t>
            </a:r>
            <a:r>
              <a:rPr lang="en-US" sz="2400" dirty="0"/>
              <a:t>,</a:t>
            </a:r>
          </a:p>
          <a:p>
            <a:pPr algn="ctr"/>
            <a:r>
              <a:rPr lang="en-US" sz="2400" dirty="0">
                <a:solidFill>
                  <a:srgbClr val="0070C0"/>
                </a:solidFill>
              </a:rPr>
              <a:t>prints the value of x</a:t>
            </a:r>
            <a:r>
              <a:rPr lang="en-US" sz="2400" dirty="0"/>
              <a:t>,</a:t>
            </a:r>
          </a:p>
          <a:p>
            <a:pPr algn="ctr"/>
            <a:r>
              <a:rPr lang="en-US" sz="2400" dirty="0"/>
              <a:t>and finally </a:t>
            </a:r>
            <a:r>
              <a:rPr lang="en-US" sz="2400" dirty="0">
                <a:solidFill>
                  <a:srgbClr val="C00000"/>
                </a:solidFill>
              </a:rPr>
              <a:t>terminates</a:t>
            </a:r>
            <a:r>
              <a:rPr lang="en-US" sz="2400" dirty="0"/>
              <a:t>.</a:t>
            </a:r>
          </a:p>
        </p:txBody>
      </p:sp>
      <p:sp>
        <p:nvSpPr>
          <p:cNvPr id="11" name="Rectangle 10">
            <a:extLst>
              <a:ext uri="{FF2B5EF4-FFF2-40B4-BE49-F238E27FC236}">
                <a16:creationId xmlns:a16="http://schemas.microsoft.com/office/drawing/2014/main" id="{2395A982-06C8-43C8-8D0E-5BCC28621891}"/>
              </a:ext>
            </a:extLst>
          </p:cNvPr>
          <p:cNvSpPr/>
          <p:nvPr/>
        </p:nvSpPr>
        <p:spPr>
          <a:xfrm>
            <a:off x="5290993" y="5031054"/>
            <a:ext cx="1707684" cy="11888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7030A0"/>
                </a:solidFill>
                <a:latin typeface="Consolas" panose="020B0609020204030204" pitchFamily="49" charset="0"/>
              </a:rPr>
              <a:t>set x 10</a:t>
            </a:r>
          </a:p>
          <a:p>
            <a:r>
              <a:rPr lang="en-US" sz="2000" dirty="0">
                <a:solidFill>
                  <a:srgbClr val="00B050"/>
                </a:solidFill>
                <a:latin typeface="Consolas" panose="020B0609020204030204" pitchFamily="49" charset="0"/>
              </a:rPr>
              <a:t>add x 20</a:t>
            </a:r>
          </a:p>
          <a:p>
            <a:r>
              <a:rPr lang="en-US" sz="2000" dirty="0">
                <a:solidFill>
                  <a:srgbClr val="0070C0"/>
                </a:solidFill>
                <a:latin typeface="Consolas" panose="020B0609020204030204" pitchFamily="49" charset="0"/>
              </a:rPr>
              <a:t>print x</a:t>
            </a:r>
          </a:p>
          <a:p>
            <a:r>
              <a:rPr lang="en-US" sz="2000" dirty="0">
                <a:solidFill>
                  <a:srgbClr val="C00000"/>
                </a:solidFill>
                <a:latin typeface="Consolas" panose="020B0609020204030204" pitchFamily="49" charset="0"/>
              </a:rPr>
              <a:t>end</a:t>
            </a:r>
          </a:p>
        </p:txBody>
      </p:sp>
      <p:sp>
        <p:nvSpPr>
          <p:cNvPr id="15" name="TextBox 14">
            <a:extLst>
              <a:ext uri="{FF2B5EF4-FFF2-40B4-BE49-F238E27FC236}">
                <a16:creationId xmlns:a16="http://schemas.microsoft.com/office/drawing/2014/main" id="{DA1E3551-8DDB-40B0-B2F4-FCFBA4FCA466}"/>
              </a:ext>
            </a:extLst>
          </p:cNvPr>
          <p:cNvSpPr txBox="1"/>
          <p:nvPr/>
        </p:nvSpPr>
        <p:spPr>
          <a:xfrm>
            <a:off x="571306" y="819001"/>
            <a:ext cx="11147058" cy="830997"/>
          </a:xfrm>
          <a:prstGeom prst="rect">
            <a:avLst/>
          </a:prstGeom>
          <a:noFill/>
          <a:ln>
            <a:noFill/>
          </a:ln>
        </p:spPr>
        <p:txBody>
          <a:bodyPr wrap="square">
            <a:spAutoFit/>
          </a:bodyPr>
          <a:lstStyle/>
          <a:p>
            <a:pPr algn="ctr"/>
            <a:r>
              <a:rPr lang="en-US" sz="2400" dirty="0"/>
              <a:t>An </a:t>
            </a:r>
            <a:r>
              <a:rPr lang="en-US" sz="2400" dirty="0">
                <a:solidFill>
                  <a:srgbClr val="FF0000"/>
                </a:solidFill>
              </a:rPr>
              <a:t>interpreter</a:t>
            </a:r>
            <a:r>
              <a:rPr lang="en-US" sz="2400" dirty="0"/>
              <a:t> is a program that </a:t>
            </a:r>
            <a:r>
              <a:rPr lang="en-US" sz="2400" dirty="0">
                <a:solidFill>
                  <a:srgbClr val="FF0000"/>
                </a:solidFill>
              </a:rPr>
              <a:t>directly executes program statements</a:t>
            </a:r>
            <a:r>
              <a:rPr lang="en-US" sz="2400" dirty="0"/>
              <a:t>, without requiring them to first be compiled into machine language. </a:t>
            </a:r>
          </a:p>
        </p:txBody>
      </p:sp>
    </p:spTree>
    <p:extLst>
      <p:ext uri="{BB962C8B-B14F-4D97-AF65-F5344CB8AC3E}">
        <p14:creationId xmlns:p14="http://schemas.microsoft.com/office/powerpoint/2010/main" val="34146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left)">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wipe(left)">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xEl>
                                              <p:pRg st="3" end="3"/>
                                            </p:txEl>
                                          </p:spTgt>
                                        </p:tgtEl>
                                        <p:attrNameLst>
                                          <p:attrName>style.visibility</p:attrName>
                                        </p:attrNameLst>
                                      </p:cBhvr>
                                      <p:to>
                                        <p:strVal val="visible"/>
                                      </p:to>
                                    </p:set>
                                    <p:animEffect transition="in" filter="wipe(left)">
                                      <p:cBhvr>
                                        <p:cTn id="4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11"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0" y="-171450"/>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Comic Sans MS" panose="030F0702030302020204" pitchFamily="66" charset="0"/>
              </a:rPr>
              <a:t>Contributors</a:t>
            </a:r>
            <a:endParaRPr lang="en-US" sz="4800" dirty="0">
              <a:solidFill>
                <a:srgbClr val="FF0000"/>
              </a:solidFill>
              <a:latin typeface="Comic Sans MS" panose="030F0702030302020204" pitchFamily="66" charset="0"/>
            </a:endParaRPr>
          </a:p>
        </p:txBody>
      </p:sp>
      <p:sp>
        <p:nvSpPr>
          <p:cNvPr id="7" name="Rectangle 11">
            <a:extLst>
              <a:ext uri="{FF2B5EF4-FFF2-40B4-BE49-F238E27FC236}">
                <a16:creationId xmlns:a16="http://schemas.microsoft.com/office/drawing/2014/main" id="{D04AB47D-D3AA-41CC-9304-38480EC3EDDD}"/>
              </a:ext>
            </a:extLst>
          </p:cNvPr>
          <p:cNvSpPr>
            <a:spLocks noChangeArrowheads="1"/>
          </p:cNvSpPr>
          <p:nvPr/>
        </p:nvSpPr>
        <p:spPr bwMode="auto">
          <a:xfrm>
            <a:off x="416040" y="755401"/>
            <a:ext cx="1135991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solidFill>
                  <a:schemeClr val="tx2"/>
                </a:solidFill>
                <a:latin typeface="Comic Sans MS" panose="030F0702030302020204" pitchFamily="66" charset="0"/>
              </a:rPr>
              <a:t>I couldn't have created this course without the hours of explanations/content/feedback from the following folks:</a:t>
            </a:r>
            <a:endParaRPr lang="en-US" sz="2800" dirty="0">
              <a:solidFill>
                <a:srgbClr val="FF0000"/>
              </a:solidFill>
              <a:latin typeface="Comic Sans MS" panose="030F0702030302020204" pitchFamily="66" charset="0"/>
            </a:endParaRPr>
          </a:p>
        </p:txBody>
      </p:sp>
      <p:grpSp>
        <p:nvGrpSpPr>
          <p:cNvPr id="5" name="Group 4">
            <a:extLst>
              <a:ext uri="{FF2B5EF4-FFF2-40B4-BE49-F238E27FC236}">
                <a16:creationId xmlns:a16="http://schemas.microsoft.com/office/drawing/2014/main" id="{B3E3CB93-6DAA-42AE-802F-5D0DE6AE3E88}"/>
              </a:ext>
            </a:extLst>
          </p:cNvPr>
          <p:cNvGrpSpPr/>
          <p:nvPr/>
        </p:nvGrpSpPr>
        <p:grpSpPr>
          <a:xfrm>
            <a:off x="7270804" y="4440248"/>
            <a:ext cx="1756060" cy="2454438"/>
            <a:chOff x="1203709" y="2057400"/>
            <a:chExt cx="1756060" cy="2454438"/>
          </a:xfrm>
        </p:grpSpPr>
        <p:pic>
          <p:nvPicPr>
            <p:cNvPr id="3" name="Picture 2">
              <a:extLst>
                <a:ext uri="{FF2B5EF4-FFF2-40B4-BE49-F238E27FC236}">
                  <a16:creationId xmlns:a16="http://schemas.microsoft.com/office/drawing/2014/main" id="{0867F4C1-8EDD-4DD4-866A-CB588026EFC7}"/>
                </a:ext>
              </a:extLst>
            </p:cNvPr>
            <p:cNvPicPr>
              <a:picLocks noChangeAspect="1"/>
            </p:cNvPicPr>
            <p:nvPr/>
          </p:nvPicPr>
          <p:blipFill rotWithShape="1">
            <a:blip r:embed="rId3"/>
            <a:srcRect l="32189" t="2456" r="29393" b="67589"/>
            <a:stretch/>
          </p:blipFill>
          <p:spPr>
            <a:xfrm>
              <a:off x="1203709" y="2057400"/>
              <a:ext cx="1756060" cy="2054328"/>
            </a:xfrm>
            <a:prstGeom prst="rect">
              <a:avLst/>
            </a:prstGeom>
          </p:spPr>
        </p:pic>
        <p:sp>
          <p:nvSpPr>
            <p:cNvPr id="4" name="TextBox 3">
              <a:extLst>
                <a:ext uri="{FF2B5EF4-FFF2-40B4-BE49-F238E27FC236}">
                  <a16:creationId xmlns:a16="http://schemas.microsoft.com/office/drawing/2014/main" id="{089E3A9D-BD38-4EE1-9753-426DB475B4A7}"/>
                </a:ext>
              </a:extLst>
            </p:cNvPr>
            <p:cNvSpPr txBox="1"/>
            <p:nvPr/>
          </p:nvSpPr>
          <p:spPr>
            <a:xfrm>
              <a:off x="1366654" y="4111728"/>
              <a:ext cx="1550424" cy="400110"/>
            </a:xfrm>
            <a:prstGeom prst="rect">
              <a:avLst/>
            </a:prstGeom>
            <a:noFill/>
          </p:spPr>
          <p:txBody>
            <a:bodyPr wrap="none" rtlCol="0">
              <a:spAutoFit/>
            </a:bodyPr>
            <a:lstStyle/>
            <a:p>
              <a:r>
                <a:rPr lang="en-US" sz="2000" dirty="0">
                  <a:latin typeface="Comic Sans MS" panose="030F0702030302020204" pitchFamily="66" charset="0"/>
                </a:rPr>
                <a:t>Timothy Gu</a:t>
              </a:r>
            </a:p>
          </p:txBody>
        </p:sp>
      </p:grpSp>
      <p:grpSp>
        <p:nvGrpSpPr>
          <p:cNvPr id="16" name="Group 15">
            <a:extLst>
              <a:ext uri="{FF2B5EF4-FFF2-40B4-BE49-F238E27FC236}">
                <a16:creationId xmlns:a16="http://schemas.microsoft.com/office/drawing/2014/main" id="{C041D912-8A35-4AA2-B1ED-C6508ED43E4B}"/>
              </a:ext>
            </a:extLst>
          </p:cNvPr>
          <p:cNvGrpSpPr/>
          <p:nvPr/>
        </p:nvGrpSpPr>
        <p:grpSpPr>
          <a:xfrm>
            <a:off x="2927802" y="4440249"/>
            <a:ext cx="1991251" cy="2454437"/>
            <a:chOff x="3434278" y="2057401"/>
            <a:chExt cx="1991251" cy="2454437"/>
          </a:xfrm>
        </p:grpSpPr>
        <p:pic>
          <p:nvPicPr>
            <p:cNvPr id="15" name="Picture 14">
              <a:extLst>
                <a:ext uri="{FF2B5EF4-FFF2-40B4-BE49-F238E27FC236}">
                  <a16:creationId xmlns:a16="http://schemas.microsoft.com/office/drawing/2014/main" id="{BE757B42-C593-4D6B-977F-3E7B0E298DB7}"/>
                </a:ext>
              </a:extLst>
            </p:cNvPr>
            <p:cNvPicPr>
              <a:picLocks noChangeAspect="1"/>
            </p:cNvPicPr>
            <p:nvPr/>
          </p:nvPicPr>
          <p:blipFill rotWithShape="1">
            <a:blip r:embed="rId4"/>
            <a:srcRect b="5941"/>
            <a:stretch/>
          </p:blipFill>
          <p:spPr>
            <a:xfrm>
              <a:off x="3537835" y="2057401"/>
              <a:ext cx="1756059" cy="2054327"/>
            </a:xfrm>
            <a:prstGeom prst="rect">
              <a:avLst/>
            </a:prstGeom>
          </p:spPr>
        </p:pic>
        <p:sp>
          <p:nvSpPr>
            <p:cNvPr id="18" name="TextBox 17">
              <a:extLst>
                <a:ext uri="{FF2B5EF4-FFF2-40B4-BE49-F238E27FC236}">
                  <a16:creationId xmlns:a16="http://schemas.microsoft.com/office/drawing/2014/main" id="{123FA61F-EE64-4D2E-8EE4-07E8C2BFBB59}"/>
                </a:ext>
              </a:extLst>
            </p:cNvPr>
            <p:cNvSpPr txBox="1"/>
            <p:nvPr/>
          </p:nvSpPr>
          <p:spPr>
            <a:xfrm>
              <a:off x="3434278" y="4111728"/>
              <a:ext cx="1991251" cy="400110"/>
            </a:xfrm>
            <a:prstGeom prst="rect">
              <a:avLst/>
            </a:prstGeom>
            <a:noFill/>
          </p:spPr>
          <p:txBody>
            <a:bodyPr wrap="none" rtlCol="0">
              <a:spAutoFit/>
            </a:bodyPr>
            <a:lstStyle/>
            <a:p>
              <a:r>
                <a:rPr lang="en-US" sz="2000" dirty="0">
                  <a:latin typeface="Comic Sans MS" panose="030F0702030302020204" pitchFamily="66" charset="0"/>
                </a:rPr>
                <a:t>Matthew Wang</a:t>
              </a:r>
            </a:p>
          </p:txBody>
        </p:sp>
      </p:grpSp>
      <p:grpSp>
        <p:nvGrpSpPr>
          <p:cNvPr id="20" name="Group 19">
            <a:extLst>
              <a:ext uri="{FF2B5EF4-FFF2-40B4-BE49-F238E27FC236}">
                <a16:creationId xmlns:a16="http://schemas.microsoft.com/office/drawing/2014/main" id="{BD5D5E38-613E-4F32-94F4-E8F24262568D}"/>
              </a:ext>
            </a:extLst>
          </p:cNvPr>
          <p:cNvGrpSpPr/>
          <p:nvPr/>
        </p:nvGrpSpPr>
        <p:grpSpPr>
          <a:xfrm>
            <a:off x="4249296" y="1996421"/>
            <a:ext cx="1759566" cy="2438144"/>
            <a:chOff x="1256558" y="2362893"/>
            <a:chExt cx="1759566" cy="2438144"/>
          </a:xfrm>
        </p:grpSpPr>
        <p:pic>
          <p:nvPicPr>
            <p:cNvPr id="19" name="Picture 18">
              <a:extLst>
                <a:ext uri="{FF2B5EF4-FFF2-40B4-BE49-F238E27FC236}">
                  <a16:creationId xmlns:a16="http://schemas.microsoft.com/office/drawing/2014/main" id="{6081E15D-31A9-42AE-8ED6-59A7D1215F78}"/>
                </a:ext>
              </a:extLst>
            </p:cNvPr>
            <p:cNvPicPr>
              <a:picLocks noChangeAspect="1"/>
            </p:cNvPicPr>
            <p:nvPr/>
          </p:nvPicPr>
          <p:blipFill>
            <a:blip r:embed="rId5"/>
            <a:stretch>
              <a:fillRect/>
            </a:stretch>
          </p:blipFill>
          <p:spPr>
            <a:xfrm>
              <a:off x="1256558" y="2362893"/>
              <a:ext cx="1706134" cy="2038034"/>
            </a:xfrm>
            <a:prstGeom prst="rect">
              <a:avLst/>
            </a:prstGeom>
          </p:spPr>
        </p:pic>
        <p:sp>
          <p:nvSpPr>
            <p:cNvPr id="22" name="TextBox 21">
              <a:extLst>
                <a:ext uri="{FF2B5EF4-FFF2-40B4-BE49-F238E27FC236}">
                  <a16:creationId xmlns:a16="http://schemas.microsoft.com/office/drawing/2014/main" id="{EC154E8A-733B-44B7-B61E-0D77537A52EC}"/>
                </a:ext>
              </a:extLst>
            </p:cNvPr>
            <p:cNvSpPr txBox="1"/>
            <p:nvPr/>
          </p:nvSpPr>
          <p:spPr>
            <a:xfrm>
              <a:off x="1348680" y="4400927"/>
              <a:ext cx="1667444" cy="400110"/>
            </a:xfrm>
            <a:prstGeom prst="rect">
              <a:avLst/>
            </a:prstGeom>
            <a:noFill/>
          </p:spPr>
          <p:txBody>
            <a:bodyPr wrap="none" rtlCol="0">
              <a:spAutoFit/>
            </a:bodyPr>
            <a:lstStyle/>
            <a:p>
              <a:r>
                <a:rPr lang="en-US" sz="2000" dirty="0">
                  <a:latin typeface="Comic Sans MS" panose="030F0702030302020204" pitchFamily="66" charset="0"/>
                </a:rPr>
                <a:t>Devan Dutta</a:t>
              </a:r>
            </a:p>
          </p:txBody>
        </p:sp>
      </p:grpSp>
      <p:grpSp>
        <p:nvGrpSpPr>
          <p:cNvPr id="24" name="Group 23">
            <a:extLst>
              <a:ext uri="{FF2B5EF4-FFF2-40B4-BE49-F238E27FC236}">
                <a16:creationId xmlns:a16="http://schemas.microsoft.com/office/drawing/2014/main" id="{799B786F-B92D-4CB6-8E07-8D6DAE0EFB97}"/>
              </a:ext>
            </a:extLst>
          </p:cNvPr>
          <p:cNvGrpSpPr/>
          <p:nvPr/>
        </p:nvGrpSpPr>
        <p:grpSpPr>
          <a:xfrm>
            <a:off x="9321847" y="4466702"/>
            <a:ext cx="1904689" cy="2401531"/>
            <a:chOff x="3802209" y="4254250"/>
            <a:chExt cx="1904689" cy="2401531"/>
          </a:xfrm>
        </p:grpSpPr>
        <p:pic>
          <p:nvPicPr>
            <p:cNvPr id="23" name="Picture 22">
              <a:extLst>
                <a:ext uri="{FF2B5EF4-FFF2-40B4-BE49-F238E27FC236}">
                  <a16:creationId xmlns:a16="http://schemas.microsoft.com/office/drawing/2014/main" id="{3F9E9B3C-D7F5-45FC-93C3-C11D23AA73AF}"/>
                </a:ext>
              </a:extLst>
            </p:cNvPr>
            <p:cNvPicPr>
              <a:picLocks noChangeAspect="1"/>
            </p:cNvPicPr>
            <p:nvPr/>
          </p:nvPicPr>
          <p:blipFill rotWithShape="1">
            <a:blip r:embed="rId6"/>
            <a:srcRect l="5797" r="8722"/>
            <a:stretch/>
          </p:blipFill>
          <p:spPr>
            <a:xfrm>
              <a:off x="3883380" y="4254250"/>
              <a:ext cx="1756059" cy="2054327"/>
            </a:xfrm>
            <a:prstGeom prst="rect">
              <a:avLst/>
            </a:prstGeom>
          </p:spPr>
        </p:pic>
        <p:sp>
          <p:nvSpPr>
            <p:cNvPr id="26" name="TextBox 25">
              <a:extLst>
                <a:ext uri="{FF2B5EF4-FFF2-40B4-BE49-F238E27FC236}">
                  <a16:creationId xmlns:a16="http://schemas.microsoft.com/office/drawing/2014/main" id="{8260390D-BC58-4F59-A05E-2C891DF1C74F}"/>
                </a:ext>
              </a:extLst>
            </p:cNvPr>
            <p:cNvSpPr txBox="1"/>
            <p:nvPr/>
          </p:nvSpPr>
          <p:spPr>
            <a:xfrm>
              <a:off x="3802209" y="6255671"/>
              <a:ext cx="1904689" cy="400110"/>
            </a:xfrm>
            <a:prstGeom prst="rect">
              <a:avLst/>
            </a:prstGeom>
            <a:noFill/>
          </p:spPr>
          <p:txBody>
            <a:bodyPr wrap="none" rtlCol="0">
              <a:spAutoFit/>
            </a:bodyPr>
            <a:lstStyle/>
            <a:p>
              <a:r>
                <a:rPr lang="en-US" sz="2000" dirty="0">
                  <a:latin typeface="Comic Sans MS" panose="030F0702030302020204" pitchFamily="66" charset="0"/>
                </a:rPr>
                <a:t>Todd Millstein</a:t>
              </a:r>
            </a:p>
          </p:txBody>
        </p:sp>
      </p:grpSp>
      <p:grpSp>
        <p:nvGrpSpPr>
          <p:cNvPr id="28" name="Group 27">
            <a:extLst>
              <a:ext uri="{FF2B5EF4-FFF2-40B4-BE49-F238E27FC236}">
                <a16:creationId xmlns:a16="http://schemas.microsoft.com/office/drawing/2014/main" id="{8EA7E8EC-A938-4248-AB67-3EDC10CAB4D6}"/>
              </a:ext>
            </a:extLst>
          </p:cNvPr>
          <p:cNvGrpSpPr/>
          <p:nvPr/>
        </p:nvGrpSpPr>
        <p:grpSpPr>
          <a:xfrm>
            <a:off x="5188515" y="4459237"/>
            <a:ext cx="1706134" cy="2416461"/>
            <a:chOff x="4088112" y="5118125"/>
            <a:chExt cx="1706134" cy="2416461"/>
          </a:xfrm>
        </p:grpSpPr>
        <p:pic>
          <p:nvPicPr>
            <p:cNvPr id="27" name="Picture 26">
              <a:extLst>
                <a:ext uri="{FF2B5EF4-FFF2-40B4-BE49-F238E27FC236}">
                  <a16:creationId xmlns:a16="http://schemas.microsoft.com/office/drawing/2014/main" id="{23E191C3-E0C4-4B0C-A3C4-60451BDEAD28}"/>
                </a:ext>
              </a:extLst>
            </p:cNvPr>
            <p:cNvPicPr>
              <a:picLocks noChangeAspect="1"/>
            </p:cNvPicPr>
            <p:nvPr/>
          </p:nvPicPr>
          <p:blipFill rotWithShape="1">
            <a:blip r:embed="rId7"/>
            <a:srcRect l="33485" r="24877" b="24490"/>
            <a:stretch/>
          </p:blipFill>
          <p:spPr>
            <a:xfrm>
              <a:off x="4088112" y="5118125"/>
              <a:ext cx="1706134" cy="2062760"/>
            </a:xfrm>
            <a:prstGeom prst="rect">
              <a:avLst/>
            </a:prstGeom>
          </p:spPr>
        </p:pic>
        <p:sp>
          <p:nvSpPr>
            <p:cNvPr id="30" name="TextBox 29">
              <a:extLst>
                <a:ext uri="{FF2B5EF4-FFF2-40B4-BE49-F238E27FC236}">
                  <a16:creationId xmlns:a16="http://schemas.microsoft.com/office/drawing/2014/main" id="{84267F39-F4DA-4F36-BD6E-426A918217B5}"/>
                </a:ext>
              </a:extLst>
            </p:cNvPr>
            <p:cNvSpPr txBox="1"/>
            <p:nvPr/>
          </p:nvSpPr>
          <p:spPr>
            <a:xfrm>
              <a:off x="4232491" y="7134476"/>
              <a:ext cx="1547218" cy="400110"/>
            </a:xfrm>
            <a:prstGeom prst="rect">
              <a:avLst/>
            </a:prstGeom>
            <a:noFill/>
          </p:spPr>
          <p:txBody>
            <a:bodyPr wrap="none" rtlCol="0">
              <a:spAutoFit/>
            </a:bodyPr>
            <a:lstStyle/>
            <a:p>
              <a:r>
                <a:rPr lang="en-US" sz="2000" dirty="0">
                  <a:latin typeface="Comic Sans MS" panose="030F0702030302020204" pitchFamily="66" charset="0"/>
                </a:rPr>
                <a:t>Paul Eggert</a:t>
              </a:r>
            </a:p>
          </p:txBody>
        </p:sp>
      </p:grpSp>
      <p:grpSp>
        <p:nvGrpSpPr>
          <p:cNvPr id="34" name="Group 33">
            <a:extLst>
              <a:ext uri="{FF2B5EF4-FFF2-40B4-BE49-F238E27FC236}">
                <a16:creationId xmlns:a16="http://schemas.microsoft.com/office/drawing/2014/main" id="{F9ADD3E5-33BB-453A-B6DE-0C43D00950C8}"/>
              </a:ext>
            </a:extLst>
          </p:cNvPr>
          <p:cNvGrpSpPr/>
          <p:nvPr/>
        </p:nvGrpSpPr>
        <p:grpSpPr>
          <a:xfrm>
            <a:off x="2176851" y="1988614"/>
            <a:ext cx="1779644" cy="2453758"/>
            <a:chOff x="1348680" y="5117671"/>
            <a:chExt cx="1779644" cy="2453758"/>
          </a:xfrm>
        </p:grpSpPr>
        <p:pic>
          <p:nvPicPr>
            <p:cNvPr id="31" name="Picture 30">
              <a:extLst>
                <a:ext uri="{FF2B5EF4-FFF2-40B4-BE49-F238E27FC236}">
                  <a16:creationId xmlns:a16="http://schemas.microsoft.com/office/drawing/2014/main" id="{F358529A-8BC9-4100-8514-33DE5C6F71C3}"/>
                </a:ext>
              </a:extLst>
            </p:cNvPr>
            <p:cNvPicPr>
              <a:picLocks noChangeAspect="1"/>
            </p:cNvPicPr>
            <p:nvPr/>
          </p:nvPicPr>
          <p:blipFill rotWithShape="1">
            <a:blip r:embed="rId8"/>
            <a:srcRect l="5570" r="6625"/>
            <a:stretch/>
          </p:blipFill>
          <p:spPr>
            <a:xfrm>
              <a:off x="1348680" y="5117671"/>
              <a:ext cx="1779644" cy="2083605"/>
            </a:xfrm>
            <a:prstGeom prst="rect">
              <a:avLst/>
            </a:prstGeom>
          </p:spPr>
        </p:pic>
        <p:sp>
          <p:nvSpPr>
            <p:cNvPr id="35" name="TextBox 34">
              <a:extLst>
                <a:ext uri="{FF2B5EF4-FFF2-40B4-BE49-F238E27FC236}">
                  <a16:creationId xmlns:a16="http://schemas.microsoft.com/office/drawing/2014/main" id="{DEB19C86-FF5A-47F0-955F-EA0D007BA2C5}"/>
                </a:ext>
              </a:extLst>
            </p:cNvPr>
            <p:cNvSpPr txBox="1"/>
            <p:nvPr/>
          </p:nvSpPr>
          <p:spPr>
            <a:xfrm>
              <a:off x="1477556" y="7202097"/>
              <a:ext cx="1521891" cy="369332"/>
            </a:xfrm>
            <a:prstGeom prst="rect">
              <a:avLst/>
            </a:prstGeom>
            <a:noFill/>
          </p:spPr>
          <p:txBody>
            <a:bodyPr wrap="square">
              <a:spAutoFit/>
            </a:bodyPr>
            <a:lstStyle/>
            <a:p>
              <a:pPr algn="ctr"/>
              <a:r>
                <a:rPr lang="en-US" sz="1800" dirty="0">
                  <a:latin typeface="Comic Sans MS" panose="030F0702030302020204" pitchFamily="66" charset="0"/>
                </a:rPr>
                <a:t>Angelina Lue</a:t>
              </a:r>
            </a:p>
          </p:txBody>
        </p:sp>
      </p:grpSp>
      <p:grpSp>
        <p:nvGrpSpPr>
          <p:cNvPr id="44" name="Group 43">
            <a:extLst>
              <a:ext uri="{FF2B5EF4-FFF2-40B4-BE49-F238E27FC236}">
                <a16:creationId xmlns:a16="http://schemas.microsoft.com/office/drawing/2014/main" id="{DDF87474-9D7F-4E58-8BCE-8D073D6B491B}"/>
              </a:ext>
            </a:extLst>
          </p:cNvPr>
          <p:cNvGrpSpPr/>
          <p:nvPr/>
        </p:nvGrpSpPr>
        <p:grpSpPr>
          <a:xfrm>
            <a:off x="177917" y="1996832"/>
            <a:ext cx="1706133" cy="2437323"/>
            <a:chOff x="5203600" y="2380007"/>
            <a:chExt cx="1706133" cy="2437323"/>
          </a:xfrm>
        </p:grpSpPr>
        <p:pic>
          <p:nvPicPr>
            <p:cNvPr id="43" name="Picture 42">
              <a:extLst>
                <a:ext uri="{FF2B5EF4-FFF2-40B4-BE49-F238E27FC236}">
                  <a16:creationId xmlns:a16="http://schemas.microsoft.com/office/drawing/2014/main" id="{B3A57393-F996-4CBD-9495-C6464DE3F4CA}"/>
                </a:ext>
              </a:extLst>
            </p:cNvPr>
            <p:cNvPicPr>
              <a:picLocks noChangeAspect="1"/>
            </p:cNvPicPr>
            <p:nvPr/>
          </p:nvPicPr>
          <p:blipFill rotWithShape="1">
            <a:blip r:embed="rId9"/>
            <a:srcRect r="12028" b="26026"/>
            <a:stretch/>
          </p:blipFill>
          <p:spPr>
            <a:xfrm>
              <a:off x="5203600" y="2380007"/>
              <a:ext cx="1706133" cy="2037213"/>
            </a:xfrm>
            <a:prstGeom prst="rect">
              <a:avLst/>
            </a:prstGeom>
          </p:spPr>
        </p:pic>
        <p:sp>
          <p:nvSpPr>
            <p:cNvPr id="45" name="TextBox 44">
              <a:extLst>
                <a:ext uri="{FF2B5EF4-FFF2-40B4-BE49-F238E27FC236}">
                  <a16:creationId xmlns:a16="http://schemas.microsoft.com/office/drawing/2014/main" id="{B7B572AF-70D7-4220-807D-789D5D2F27C8}"/>
                </a:ext>
              </a:extLst>
            </p:cNvPr>
            <p:cNvSpPr txBox="1"/>
            <p:nvPr/>
          </p:nvSpPr>
          <p:spPr>
            <a:xfrm>
              <a:off x="5452975" y="4417220"/>
              <a:ext cx="1207383" cy="400110"/>
            </a:xfrm>
            <a:prstGeom prst="rect">
              <a:avLst/>
            </a:prstGeom>
            <a:noFill/>
          </p:spPr>
          <p:txBody>
            <a:bodyPr wrap="none" rtlCol="0">
              <a:spAutoFit/>
            </a:bodyPr>
            <a:lstStyle/>
            <a:p>
              <a:pPr algn="ctr"/>
              <a:r>
                <a:rPr lang="en-US" sz="2000" dirty="0">
                  <a:latin typeface="Comic Sans MS" panose="030F0702030302020204" pitchFamily="66" charset="0"/>
                </a:rPr>
                <a:t>Alan Kay</a:t>
              </a:r>
            </a:p>
          </p:txBody>
        </p:sp>
      </p:grpSp>
      <p:grpSp>
        <p:nvGrpSpPr>
          <p:cNvPr id="10" name="Group 9">
            <a:extLst>
              <a:ext uri="{FF2B5EF4-FFF2-40B4-BE49-F238E27FC236}">
                <a16:creationId xmlns:a16="http://schemas.microsoft.com/office/drawing/2014/main" id="{AAC8DA3C-9C8E-40DF-A235-319FFB99F530}"/>
              </a:ext>
            </a:extLst>
          </p:cNvPr>
          <p:cNvGrpSpPr/>
          <p:nvPr/>
        </p:nvGrpSpPr>
        <p:grpSpPr>
          <a:xfrm>
            <a:off x="8305433" y="2010058"/>
            <a:ext cx="1710969" cy="2410870"/>
            <a:chOff x="8646678" y="2005049"/>
            <a:chExt cx="1710969" cy="2410870"/>
          </a:xfrm>
        </p:grpSpPr>
        <p:sp>
          <p:nvSpPr>
            <p:cNvPr id="39" name="TextBox 38">
              <a:extLst>
                <a:ext uri="{FF2B5EF4-FFF2-40B4-BE49-F238E27FC236}">
                  <a16:creationId xmlns:a16="http://schemas.microsoft.com/office/drawing/2014/main" id="{16A10651-7856-4214-9C63-4949AC62B392}"/>
                </a:ext>
              </a:extLst>
            </p:cNvPr>
            <p:cNvSpPr txBox="1"/>
            <p:nvPr/>
          </p:nvSpPr>
          <p:spPr>
            <a:xfrm>
              <a:off x="8938403" y="4015809"/>
              <a:ext cx="1332416" cy="400110"/>
            </a:xfrm>
            <a:prstGeom prst="rect">
              <a:avLst/>
            </a:prstGeom>
            <a:noFill/>
          </p:spPr>
          <p:txBody>
            <a:bodyPr wrap="none" rtlCol="0">
              <a:spAutoFit/>
            </a:bodyPr>
            <a:lstStyle/>
            <a:p>
              <a:r>
                <a:rPr lang="en-US" sz="2000" dirty="0">
                  <a:latin typeface="Comic Sans MS" panose="030F0702030302020204" pitchFamily="66" charset="0"/>
                </a:rPr>
                <a:t>Kevin Tan</a:t>
              </a:r>
            </a:p>
          </p:txBody>
        </p:sp>
        <p:pic>
          <p:nvPicPr>
            <p:cNvPr id="9" name="Picture 8">
              <a:extLst>
                <a:ext uri="{FF2B5EF4-FFF2-40B4-BE49-F238E27FC236}">
                  <a16:creationId xmlns:a16="http://schemas.microsoft.com/office/drawing/2014/main" id="{72C5EFCF-E8F8-41E1-87D8-28F6C97DEE7F}"/>
                </a:ext>
              </a:extLst>
            </p:cNvPr>
            <p:cNvPicPr>
              <a:picLocks noChangeAspect="1"/>
            </p:cNvPicPr>
            <p:nvPr/>
          </p:nvPicPr>
          <p:blipFill>
            <a:blip r:embed="rId10"/>
            <a:stretch>
              <a:fillRect/>
            </a:stretch>
          </p:blipFill>
          <p:spPr>
            <a:xfrm>
              <a:off x="8646678" y="2005049"/>
              <a:ext cx="1710969" cy="2037213"/>
            </a:xfrm>
            <a:prstGeom prst="rect">
              <a:avLst/>
            </a:prstGeom>
          </p:spPr>
        </p:pic>
      </p:grpSp>
      <p:grpSp>
        <p:nvGrpSpPr>
          <p:cNvPr id="11" name="Group 10">
            <a:extLst>
              <a:ext uri="{FF2B5EF4-FFF2-40B4-BE49-F238E27FC236}">
                <a16:creationId xmlns:a16="http://schemas.microsoft.com/office/drawing/2014/main" id="{844E67E1-3CEB-4C43-8826-80EA39FCB3BC}"/>
              </a:ext>
            </a:extLst>
          </p:cNvPr>
          <p:cNvGrpSpPr/>
          <p:nvPr/>
        </p:nvGrpSpPr>
        <p:grpSpPr>
          <a:xfrm>
            <a:off x="6301663" y="2011267"/>
            <a:ext cx="1710969" cy="2408453"/>
            <a:chOff x="-439445" y="2180556"/>
            <a:chExt cx="1710969" cy="2408453"/>
          </a:xfrm>
        </p:grpSpPr>
        <p:pic>
          <p:nvPicPr>
            <p:cNvPr id="6" name="Picture 5">
              <a:extLst>
                <a:ext uri="{FF2B5EF4-FFF2-40B4-BE49-F238E27FC236}">
                  <a16:creationId xmlns:a16="http://schemas.microsoft.com/office/drawing/2014/main" id="{A3AD23A4-3874-40A6-9290-629CB223649E}"/>
                </a:ext>
              </a:extLst>
            </p:cNvPr>
            <p:cNvPicPr>
              <a:picLocks noChangeAspect="1"/>
            </p:cNvPicPr>
            <p:nvPr/>
          </p:nvPicPr>
          <p:blipFill rotWithShape="1">
            <a:blip r:embed="rId11"/>
            <a:srcRect l="5443" r="11176"/>
            <a:stretch/>
          </p:blipFill>
          <p:spPr>
            <a:xfrm>
              <a:off x="-439445" y="2180556"/>
              <a:ext cx="1710969" cy="2035308"/>
            </a:xfrm>
            <a:prstGeom prst="rect">
              <a:avLst/>
            </a:prstGeom>
          </p:spPr>
        </p:pic>
        <p:sp>
          <p:nvSpPr>
            <p:cNvPr id="8" name="TextBox 7">
              <a:extLst>
                <a:ext uri="{FF2B5EF4-FFF2-40B4-BE49-F238E27FC236}">
                  <a16:creationId xmlns:a16="http://schemas.microsoft.com/office/drawing/2014/main" id="{917E251B-29F9-447D-89CE-3A535107B28B}"/>
                </a:ext>
              </a:extLst>
            </p:cNvPr>
            <p:cNvSpPr txBox="1"/>
            <p:nvPr/>
          </p:nvSpPr>
          <p:spPr>
            <a:xfrm>
              <a:off x="-179990" y="4188899"/>
              <a:ext cx="1426994" cy="400110"/>
            </a:xfrm>
            <a:prstGeom prst="rect">
              <a:avLst/>
            </a:prstGeom>
            <a:noFill/>
          </p:spPr>
          <p:txBody>
            <a:bodyPr wrap="none" rtlCol="0">
              <a:spAutoFit/>
            </a:bodyPr>
            <a:lstStyle/>
            <a:p>
              <a:r>
                <a:rPr lang="en-US" sz="2000" dirty="0">
                  <a:latin typeface="Comic Sans MS" panose="030F0702030302020204" pitchFamily="66" charset="0"/>
                </a:rPr>
                <a:t>James Wu</a:t>
              </a:r>
            </a:p>
          </p:txBody>
        </p:sp>
      </p:grpSp>
      <p:grpSp>
        <p:nvGrpSpPr>
          <p:cNvPr id="17" name="Group 16">
            <a:extLst>
              <a:ext uri="{FF2B5EF4-FFF2-40B4-BE49-F238E27FC236}">
                <a16:creationId xmlns:a16="http://schemas.microsoft.com/office/drawing/2014/main" id="{1C6018B4-0A7B-46D1-853E-6BDBF094B4D4}"/>
              </a:ext>
            </a:extLst>
          </p:cNvPr>
          <p:cNvGrpSpPr/>
          <p:nvPr/>
        </p:nvGrpSpPr>
        <p:grpSpPr>
          <a:xfrm>
            <a:off x="924128" y="4425938"/>
            <a:ext cx="1706133" cy="2483058"/>
            <a:chOff x="-394580" y="3851758"/>
            <a:chExt cx="1706133" cy="2483058"/>
          </a:xfrm>
        </p:grpSpPr>
        <p:pic>
          <p:nvPicPr>
            <p:cNvPr id="13" name="Picture 12">
              <a:extLst>
                <a:ext uri="{FF2B5EF4-FFF2-40B4-BE49-F238E27FC236}">
                  <a16:creationId xmlns:a16="http://schemas.microsoft.com/office/drawing/2014/main" id="{ABB46B7D-8DB0-4475-B324-87EF251D6EBD}"/>
                </a:ext>
              </a:extLst>
            </p:cNvPr>
            <p:cNvPicPr>
              <a:picLocks noChangeAspect="1"/>
            </p:cNvPicPr>
            <p:nvPr/>
          </p:nvPicPr>
          <p:blipFill>
            <a:blip r:embed="rId12"/>
            <a:stretch>
              <a:fillRect/>
            </a:stretch>
          </p:blipFill>
          <p:spPr>
            <a:xfrm>
              <a:off x="-394580" y="3851758"/>
              <a:ext cx="1706133" cy="2082948"/>
            </a:xfrm>
            <a:prstGeom prst="rect">
              <a:avLst/>
            </a:prstGeom>
          </p:spPr>
        </p:pic>
        <p:sp>
          <p:nvSpPr>
            <p:cNvPr id="14" name="TextBox 13">
              <a:extLst>
                <a:ext uri="{FF2B5EF4-FFF2-40B4-BE49-F238E27FC236}">
                  <a16:creationId xmlns:a16="http://schemas.microsoft.com/office/drawing/2014/main" id="{3EDCADA8-456E-4A7F-A3AD-9E1FCFF0E8D0}"/>
                </a:ext>
              </a:extLst>
            </p:cNvPr>
            <p:cNvSpPr txBox="1"/>
            <p:nvPr/>
          </p:nvSpPr>
          <p:spPr>
            <a:xfrm>
              <a:off x="-194600" y="5934706"/>
              <a:ext cx="1317990" cy="400110"/>
            </a:xfrm>
            <a:prstGeom prst="rect">
              <a:avLst/>
            </a:prstGeom>
            <a:noFill/>
          </p:spPr>
          <p:txBody>
            <a:bodyPr wrap="none" rtlCol="0">
              <a:spAutoFit/>
            </a:bodyPr>
            <a:lstStyle/>
            <a:p>
              <a:r>
                <a:rPr lang="en-US" sz="2000" dirty="0">
                  <a:latin typeface="Comic Sans MS" panose="030F0702030302020204" pitchFamily="66" charset="0"/>
                </a:rPr>
                <a:t>Maggie Li</a:t>
              </a:r>
            </a:p>
          </p:txBody>
        </p:sp>
      </p:grpSp>
      <p:grpSp>
        <p:nvGrpSpPr>
          <p:cNvPr id="2" name="Group 1">
            <a:extLst>
              <a:ext uri="{FF2B5EF4-FFF2-40B4-BE49-F238E27FC236}">
                <a16:creationId xmlns:a16="http://schemas.microsoft.com/office/drawing/2014/main" id="{A24F786E-FF21-4726-BA5F-6F50EC5183E3}"/>
              </a:ext>
            </a:extLst>
          </p:cNvPr>
          <p:cNvGrpSpPr/>
          <p:nvPr/>
        </p:nvGrpSpPr>
        <p:grpSpPr>
          <a:xfrm>
            <a:off x="10309202" y="2011267"/>
            <a:ext cx="1706134" cy="2461062"/>
            <a:chOff x="10309202" y="2011267"/>
            <a:chExt cx="1706134" cy="2461062"/>
          </a:xfrm>
        </p:grpSpPr>
        <p:pic>
          <p:nvPicPr>
            <p:cNvPr id="36" name="Picture 35">
              <a:extLst>
                <a:ext uri="{FF2B5EF4-FFF2-40B4-BE49-F238E27FC236}">
                  <a16:creationId xmlns:a16="http://schemas.microsoft.com/office/drawing/2014/main" id="{4E7F24B3-6EDF-4B5F-B44B-DFF513F43BCA}"/>
                </a:ext>
              </a:extLst>
            </p:cNvPr>
            <p:cNvPicPr>
              <a:picLocks noChangeAspect="1"/>
            </p:cNvPicPr>
            <p:nvPr/>
          </p:nvPicPr>
          <p:blipFill rotWithShape="1">
            <a:blip r:embed="rId13"/>
            <a:srcRect b="7819"/>
            <a:stretch/>
          </p:blipFill>
          <p:spPr>
            <a:xfrm>
              <a:off x="10309202" y="2011267"/>
              <a:ext cx="1706134" cy="2035308"/>
            </a:xfrm>
            <a:prstGeom prst="rect">
              <a:avLst/>
            </a:prstGeom>
          </p:spPr>
        </p:pic>
        <p:sp>
          <p:nvSpPr>
            <p:cNvPr id="37" name="TextBox 36">
              <a:extLst>
                <a:ext uri="{FF2B5EF4-FFF2-40B4-BE49-F238E27FC236}">
                  <a16:creationId xmlns:a16="http://schemas.microsoft.com/office/drawing/2014/main" id="{EF93B341-7505-4337-935F-0531919252CC}"/>
                </a:ext>
              </a:extLst>
            </p:cNvPr>
            <p:cNvSpPr txBox="1"/>
            <p:nvPr/>
          </p:nvSpPr>
          <p:spPr>
            <a:xfrm>
              <a:off x="10496061" y="4072219"/>
              <a:ext cx="1269899" cy="400110"/>
            </a:xfrm>
            <a:prstGeom prst="rect">
              <a:avLst/>
            </a:prstGeom>
            <a:noFill/>
          </p:spPr>
          <p:txBody>
            <a:bodyPr wrap="none" rtlCol="0">
              <a:spAutoFit/>
            </a:bodyPr>
            <a:lstStyle/>
            <a:p>
              <a:r>
                <a:rPr lang="en-US" sz="2000" dirty="0">
                  <a:latin typeface="Comic Sans MS" panose="030F0702030302020204" pitchFamily="66" charset="0"/>
                </a:rPr>
                <a:t>Kyle Chui</a:t>
              </a:r>
            </a:p>
          </p:txBody>
        </p:sp>
      </p:grpSp>
    </p:spTree>
    <p:extLst>
      <p:ext uri="{BB962C8B-B14F-4D97-AF65-F5344CB8AC3E}">
        <p14:creationId xmlns:p14="http://schemas.microsoft.com/office/powerpoint/2010/main" val="18091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61B0E4-A7C1-4B0D-A6F9-83C3C7D11436}"/>
              </a:ext>
            </a:extLst>
          </p:cNvPr>
          <p:cNvSpPr/>
          <p:nvPr/>
        </p:nvSpPr>
        <p:spPr>
          <a:xfrm>
            <a:off x="109274" y="692318"/>
            <a:ext cx="7782407" cy="60702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latin typeface="Consolas" panose="020B0609020204030204" pitchFamily="49" charset="0"/>
              </a:rPr>
              <a:t>// split() converts "add x 20" to a vector: {"add","x","20"}</a:t>
            </a:r>
          </a:p>
          <a:p>
            <a:r>
              <a:rPr lang="en-US" dirty="0">
                <a:solidFill>
                  <a:srgbClr val="149902"/>
                </a:solidFill>
                <a:latin typeface="Consolas" panose="020B0609020204030204" pitchFamily="49" charset="0"/>
              </a:rPr>
              <a:t>vector</a:t>
            </a:r>
            <a:r>
              <a:rPr lang="en-US" dirty="0">
                <a:solidFill>
                  <a:srgbClr val="000000"/>
                </a:solidFill>
                <a:latin typeface="Consolas" panose="020B0609020204030204" pitchFamily="49" charset="0"/>
              </a:rPr>
              <a:t>&lt;</a:t>
            </a:r>
            <a:r>
              <a:rPr lang="en-US" dirty="0">
                <a:solidFill>
                  <a:srgbClr val="149902"/>
                </a:solidFill>
                <a:latin typeface="Consolas" panose="020B0609020204030204" pitchFamily="49" charset="0"/>
              </a:rPr>
              <a:t>string</a:t>
            </a:r>
            <a:r>
              <a:rPr lang="en-US" dirty="0">
                <a:solidFill>
                  <a:srgbClr val="000000"/>
                </a:solidFill>
                <a:latin typeface="Consolas" panose="020B0609020204030204" pitchFamily="49" charset="0"/>
              </a:rPr>
              <a:t>&gt; split(const </a:t>
            </a:r>
            <a:r>
              <a:rPr lang="en-US" dirty="0">
                <a:solidFill>
                  <a:srgbClr val="149902"/>
                </a:solidFill>
                <a:latin typeface="Consolas" panose="020B0609020204030204" pitchFamily="49" charset="0"/>
              </a:rPr>
              <a:t>string</a:t>
            </a:r>
            <a:r>
              <a:rPr lang="en-US" dirty="0">
                <a:solidFill>
                  <a:srgbClr val="000000"/>
                </a:solidFill>
                <a:latin typeface="Consolas" panose="020B0609020204030204" pitchFamily="49" charset="0"/>
              </a:rPr>
              <a:t>&amp; line) { ... }</a:t>
            </a:r>
            <a:endParaRPr lang="en-US" dirty="0">
              <a:solidFill>
                <a:srgbClr val="149902"/>
              </a:solidFill>
              <a:latin typeface="Consolas" panose="020B0609020204030204" pitchFamily="49" charset="0"/>
            </a:endParaRPr>
          </a:p>
          <a:p>
            <a:endParaRPr lang="en-US" sz="1800" b="0" dirty="0">
              <a:solidFill>
                <a:srgbClr val="149902"/>
              </a:solidFill>
              <a:latin typeface="Consolas" panose="020B0609020204030204" pitchFamily="49" charset="0"/>
            </a:endParaRPr>
          </a:p>
          <a:p>
            <a:r>
              <a:rPr lang="en-US" sz="1800" b="0" dirty="0">
                <a:solidFill>
                  <a:srgbClr val="149902"/>
                </a:solidFill>
                <a:latin typeface="Consolas" panose="020B0609020204030204" pitchFamily="49" charset="0"/>
              </a:rPr>
              <a:t>void</a:t>
            </a:r>
            <a:r>
              <a:rPr lang="en-US" sz="1800" b="0" dirty="0">
                <a:solidFill>
                  <a:srgbClr val="000000"/>
                </a:solidFill>
                <a:latin typeface="Consolas" panose="020B0609020204030204" pitchFamily="49" charset="0"/>
              </a:rPr>
              <a:t> interpret(const vector&lt;string&gt;&amp; program) {</a:t>
            </a:r>
          </a:p>
          <a:p>
            <a:r>
              <a:rPr lang="en-US" sz="1800" b="0" dirty="0">
                <a:solidFill>
                  <a:srgbClr val="000000"/>
                </a:solidFill>
                <a:latin typeface="Consolas" panose="020B0609020204030204" pitchFamily="49" charset="0"/>
              </a:rPr>
              <a:t>  int </a:t>
            </a:r>
            <a:r>
              <a:rPr lang="en-US" sz="1800" b="0" dirty="0" err="1">
                <a:solidFill>
                  <a:srgbClr val="000000"/>
                </a:solidFill>
                <a:latin typeface="Consolas" panose="020B0609020204030204" pitchFamily="49" charset="0"/>
              </a:rPr>
              <a:t>cur_line</a:t>
            </a:r>
            <a:r>
              <a:rPr lang="en-US" sz="1800" b="0" dirty="0">
                <a:solidFill>
                  <a:srgbClr val="000000"/>
                </a:solidFill>
                <a:latin typeface="Consolas" panose="020B0609020204030204" pitchFamily="49" charset="0"/>
              </a:rPr>
              <a:t> = </a:t>
            </a:r>
            <a:r>
              <a:rPr lang="en-US" sz="1800" b="0" dirty="0">
                <a:solidFill>
                  <a:srgbClr val="850002"/>
                </a:solidFill>
                <a:latin typeface="Consolas" panose="020B0609020204030204" pitchFamily="49" charset="0"/>
              </a:rPr>
              <a:t>0</a:t>
            </a:r>
            <a:r>
              <a:rPr lang="en-US" sz="1800" b="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bool terminated = </a:t>
            </a:r>
            <a:r>
              <a:rPr lang="en-US" dirty="0">
                <a:solidFill>
                  <a:srgbClr val="850002"/>
                </a:solidFill>
                <a:latin typeface="Consolas" panose="020B0609020204030204" pitchFamily="49" charset="0"/>
              </a:rPr>
              <a:t>false</a:t>
            </a:r>
            <a:r>
              <a:rPr lang="en-US" dirty="0">
                <a:solidFill>
                  <a:srgbClr val="000000"/>
                </a:solidFill>
                <a:latin typeface="Consolas" panose="020B0609020204030204" pitchFamily="49" charset="0"/>
              </a:rPr>
              <a:t>;</a:t>
            </a:r>
            <a:endParaRPr lang="en-US" sz="1800" b="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map</a:t>
            </a:r>
            <a:r>
              <a:rPr lang="en-US" dirty="0">
                <a:solidFill>
                  <a:srgbClr val="000000"/>
                </a:solidFill>
                <a:latin typeface="Consolas" panose="020B0609020204030204" pitchFamily="49" charset="0"/>
              </a:rPr>
              <a:t>&lt;</a:t>
            </a:r>
            <a:r>
              <a:rPr lang="en-US" dirty="0">
                <a:solidFill>
                  <a:srgbClr val="149902"/>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err="1">
                <a:solidFill>
                  <a:srgbClr val="000000"/>
                </a:solidFill>
                <a:latin typeface="Consolas" panose="020B0609020204030204" pitchFamily="49" charset="0"/>
              </a:rPr>
              <a:t>variable_to_value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b="0" dirty="0">
                <a:solidFill>
                  <a:srgbClr val="0000A3"/>
                </a:solidFill>
                <a:latin typeface="Consolas" panose="020B0609020204030204" pitchFamily="49" charset="0"/>
              </a:rPr>
              <a:t> </a:t>
            </a:r>
          </a:p>
          <a:p>
            <a:r>
              <a:rPr lang="en-US" sz="1800" b="0" dirty="0">
                <a:solidFill>
                  <a:srgbClr val="000000"/>
                </a:solidFill>
                <a:latin typeface="Consolas" panose="020B0609020204030204" pitchFamily="49" charset="0"/>
              </a:rPr>
              <a:t>  </a:t>
            </a:r>
            <a:r>
              <a:rPr lang="en-US" sz="1800" b="1" dirty="0">
                <a:solidFill>
                  <a:srgbClr val="9E4C04"/>
                </a:solidFill>
                <a:latin typeface="Consolas-Bold"/>
              </a:rPr>
              <a:t>while</a:t>
            </a:r>
            <a:r>
              <a:rPr lang="en-US" sz="1800" b="0" dirty="0">
                <a:solidFill>
                  <a:srgbClr val="000000"/>
                </a:solidFill>
                <a:latin typeface="Consolas" panose="020B0609020204030204" pitchFamily="49" charset="0"/>
              </a:rPr>
              <a:t> (!terminated) {</a:t>
            </a:r>
          </a:p>
          <a:p>
            <a:r>
              <a:rPr lang="en-US" dirty="0">
                <a:solidFill>
                  <a:srgbClr val="149902"/>
                </a:solidFill>
                <a:latin typeface="Consolas" panose="020B0609020204030204" pitchFamily="49" charset="0"/>
              </a:rPr>
              <a:t>    vector</a:t>
            </a:r>
            <a:r>
              <a:rPr lang="en-US" dirty="0">
                <a:solidFill>
                  <a:srgbClr val="000000"/>
                </a:solidFill>
                <a:latin typeface="Consolas" panose="020B0609020204030204" pitchFamily="49" charset="0"/>
              </a:rPr>
              <a:t>&lt;</a:t>
            </a:r>
            <a:r>
              <a:rPr lang="en-US" dirty="0">
                <a:solidFill>
                  <a:srgbClr val="149902"/>
                </a:solidFill>
                <a:latin typeface="Consolas" panose="020B0609020204030204" pitchFamily="49" charset="0"/>
              </a:rPr>
              <a:t>string</a:t>
            </a:r>
            <a:r>
              <a:rPr lang="en-US" dirty="0">
                <a:solidFill>
                  <a:srgbClr val="000000"/>
                </a:solidFill>
                <a:latin typeface="Consolas" panose="020B0609020204030204" pitchFamily="49" charset="0"/>
              </a:rPr>
              <a:t>&gt; tokens = split(program[</a:t>
            </a:r>
            <a:r>
              <a:rPr lang="en-US" dirty="0" err="1">
                <a:solidFill>
                  <a:srgbClr val="000000"/>
                </a:solidFill>
                <a:latin typeface="Consolas" panose="020B0609020204030204" pitchFamily="49" charset="0"/>
              </a:rPr>
              <a:t>cur_line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(tokens[</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"end"</a:t>
            </a:r>
            <a:r>
              <a:rPr lang="en-US" dirty="0">
                <a:solidFill>
                  <a:srgbClr val="000000"/>
                </a:solidFill>
                <a:latin typeface="Consolas" panose="020B0609020204030204" pitchFamily="49" charset="0"/>
              </a:rPr>
              <a:t>)</a:t>
            </a:r>
          </a:p>
          <a:p>
            <a:r>
              <a:rPr lang="en-US" b="1" dirty="0">
                <a:solidFill>
                  <a:srgbClr val="9E4C04"/>
                </a:solidFill>
                <a:latin typeface="Consolas-Bold"/>
              </a:rPr>
              <a:t>     </a:t>
            </a:r>
            <a:r>
              <a:rPr lang="en-US" dirty="0">
                <a:solidFill>
                  <a:schemeClr val="tx1"/>
                </a:solidFill>
                <a:latin typeface="Consolas-Bold"/>
              </a:rPr>
              <a:t>terminated</a:t>
            </a:r>
            <a:r>
              <a:rPr lang="en-US" b="1" dirty="0">
                <a:solidFill>
                  <a:srgbClr val="9E4C04"/>
                </a:solidFill>
                <a:latin typeface="Consolas-Bold"/>
              </a:rPr>
              <a:t> </a:t>
            </a:r>
            <a:r>
              <a:rPr lang="en-US" dirty="0">
                <a:solidFill>
                  <a:srgbClr val="000000"/>
                </a:solidFill>
                <a:latin typeface="Consolas" panose="020B0609020204030204" pitchFamily="49" charset="0"/>
              </a:rPr>
              <a:t>=</a:t>
            </a:r>
            <a:r>
              <a:rPr lang="en-US" b="1" dirty="0">
                <a:solidFill>
                  <a:srgbClr val="9E4C04"/>
                </a:solidFill>
                <a:latin typeface="Consolas-Bold"/>
              </a:rPr>
              <a:t> true</a:t>
            </a:r>
            <a:r>
              <a:rPr lang="en-US" dirty="0">
                <a:solidFill>
                  <a:srgbClr val="000000"/>
                </a:solidFill>
                <a:latin typeface="Consolas" panose="020B0609020204030204" pitchFamily="49" charset="0"/>
              </a:rPr>
              <a:t>;   </a:t>
            </a:r>
          </a:p>
          <a:p>
            <a:r>
              <a:rPr lang="en-US" b="1" dirty="0">
                <a:solidFill>
                  <a:srgbClr val="9E4C04"/>
                </a:solidFill>
                <a:latin typeface="Consolas-Bold"/>
              </a:rPr>
              <a:t>    else if</a:t>
            </a:r>
            <a:r>
              <a:rPr lang="en-US" dirty="0">
                <a:solidFill>
                  <a:srgbClr val="000000"/>
                </a:solidFill>
                <a:latin typeface="Consolas" panose="020B0609020204030204" pitchFamily="49" charset="0"/>
              </a:rPr>
              <a:t> (tokens[</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"set"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variable_to_value</a:t>
            </a:r>
            <a:r>
              <a:rPr lang="en-US" dirty="0">
                <a:solidFill>
                  <a:srgbClr val="000000"/>
                </a:solidFill>
                <a:latin typeface="Consolas" panose="020B0609020204030204" pitchFamily="49" charset="0"/>
              </a:rPr>
              <a:t>[tokens[</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stoi</a:t>
            </a:r>
            <a:r>
              <a:rPr lang="en-US" dirty="0">
                <a:solidFill>
                  <a:srgbClr val="000000"/>
                </a:solidFill>
                <a:latin typeface="Consolas" panose="020B0609020204030204" pitchFamily="49" charset="0"/>
              </a:rPr>
              <a:t>(tokens[</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else if</a:t>
            </a:r>
            <a:r>
              <a:rPr lang="en-US" dirty="0">
                <a:solidFill>
                  <a:srgbClr val="000000"/>
                </a:solidFill>
                <a:latin typeface="Consolas" panose="020B0609020204030204" pitchFamily="49" charset="0"/>
              </a:rPr>
              <a:t> (tokens[</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"add"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variable_to_value</a:t>
            </a:r>
            <a:r>
              <a:rPr lang="en-US" dirty="0">
                <a:solidFill>
                  <a:srgbClr val="000000"/>
                </a:solidFill>
                <a:latin typeface="Consolas" panose="020B0609020204030204" pitchFamily="49" charset="0"/>
              </a:rPr>
              <a:t>[tokens[</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stoi</a:t>
            </a:r>
            <a:r>
              <a:rPr lang="en-US" dirty="0">
                <a:solidFill>
                  <a:srgbClr val="000000"/>
                </a:solidFill>
                <a:latin typeface="Consolas" panose="020B0609020204030204" pitchFamily="49" charset="0"/>
              </a:rPr>
              <a:t>(tokens[</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else</a:t>
            </a:r>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(tokens[</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"print"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variable_to_value</a:t>
            </a:r>
            <a:r>
              <a:rPr lang="en-US" dirty="0">
                <a:solidFill>
                  <a:srgbClr val="000000"/>
                </a:solidFill>
                <a:latin typeface="Consolas" panose="020B0609020204030204" pitchFamily="49" charset="0"/>
              </a:rPr>
              <a:t>[tokens[</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cur_line</a:t>
            </a:r>
            <a:r>
              <a:rPr lang="en-US"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sz="1800" b="0" dirty="0">
              <a:solidFill>
                <a:srgbClr val="000000"/>
              </a:solidFill>
              <a:latin typeface="Consolas" panose="020B0609020204030204" pitchFamily="49" charset="0"/>
            </a:endParaRPr>
          </a:p>
        </p:txBody>
      </p:sp>
      <p:grpSp>
        <p:nvGrpSpPr>
          <p:cNvPr id="35" name="Group 34">
            <a:extLst>
              <a:ext uri="{FF2B5EF4-FFF2-40B4-BE49-F238E27FC236}">
                <a16:creationId xmlns:a16="http://schemas.microsoft.com/office/drawing/2014/main" id="{0CCF2076-1C33-48A8-892F-A05DE9505DDC}"/>
              </a:ext>
            </a:extLst>
          </p:cNvPr>
          <p:cNvGrpSpPr/>
          <p:nvPr/>
        </p:nvGrpSpPr>
        <p:grpSpPr>
          <a:xfrm>
            <a:off x="4669189" y="4396311"/>
            <a:ext cx="2156514" cy="584775"/>
            <a:chOff x="3047266" y="4399146"/>
            <a:chExt cx="2156514" cy="584775"/>
          </a:xfrm>
        </p:grpSpPr>
        <p:sp>
          <p:nvSpPr>
            <p:cNvPr id="38" name="Rectangle 37">
              <a:extLst>
                <a:ext uri="{FF2B5EF4-FFF2-40B4-BE49-F238E27FC236}">
                  <a16:creationId xmlns:a16="http://schemas.microsoft.com/office/drawing/2014/main" id="{B603E9AB-F3A6-479E-AD8D-A5ADDE60A563}"/>
                </a:ext>
              </a:extLst>
            </p:cNvPr>
            <p:cNvSpPr/>
            <p:nvPr/>
          </p:nvSpPr>
          <p:spPr>
            <a:xfrm>
              <a:off x="3084843" y="4533450"/>
              <a:ext cx="2118937" cy="302541"/>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FED3CCB-F020-498E-87AB-033E1796A76A}"/>
                </a:ext>
              </a:extLst>
            </p:cNvPr>
            <p:cNvSpPr txBox="1"/>
            <p:nvPr/>
          </p:nvSpPr>
          <p:spPr>
            <a:xfrm>
              <a:off x="3047266" y="4399146"/>
              <a:ext cx="636713" cy="584775"/>
            </a:xfrm>
            <a:prstGeom prst="rect">
              <a:avLst/>
            </a:prstGeom>
            <a:noFill/>
          </p:spPr>
          <p:txBody>
            <a:bodyPr wrap="none" rtlCol="0">
              <a:spAutoFit/>
            </a:bodyPr>
            <a:lstStyle/>
            <a:p>
              <a:r>
                <a:rPr lang="en-US" sz="3200" dirty="0">
                  <a:solidFill>
                    <a:srgbClr val="FF0000"/>
                  </a:solidFill>
                  <a:latin typeface="Consolas" panose="020B0609020204030204" pitchFamily="49" charset="0"/>
                </a:rPr>
                <a:t>10</a:t>
              </a:r>
            </a:p>
          </p:txBody>
        </p:sp>
      </p:grpSp>
      <p:sp>
        <p:nvSpPr>
          <p:cNvPr id="5" name="Rectangle 4">
            <a:extLst>
              <a:ext uri="{FF2B5EF4-FFF2-40B4-BE49-F238E27FC236}">
                <a16:creationId xmlns:a16="http://schemas.microsoft.com/office/drawing/2014/main" id="{5B601E07-987A-4FA2-ADD8-715891C55699}"/>
              </a:ext>
            </a:extLst>
          </p:cNvPr>
          <p:cNvSpPr/>
          <p:nvPr/>
        </p:nvSpPr>
        <p:spPr>
          <a:xfrm>
            <a:off x="8060495" y="4349080"/>
            <a:ext cx="3803478" cy="239853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main() {</a:t>
            </a:r>
          </a:p>
          <a:p>
            <a:r>
              <a:rPr lang="en-US" sz="1800" dirty="0">
                <a:solidFill>
                  <a:srgbClr val="000000"/>
                </a:solidFill>
                <a:latin typeface="Consolas" panose="020B0609020204030204" pitchFamily="49" charset="0"/>
              </a:rPr>
              <a:t>  vector&lt;string&gt; program =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"set x 10"</a:t>
            </a:r>
            <a:r>
              <a:rPr lang="en-US" sz="1800"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sz="1800" dirty="0">
                <a:solidFill>
                  <a:srgbClr val="850002"/>
                </a:solidFill>
                <a:latin typeface="Consolas" panose="020B0609020204030204" pitchFamily="49" charset="0"/>
              </a:rPr>
              <a:t>"add x 20"</a:t>
            </a:r>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 </a:t>
            </a:r>
            <a:r>
              <a:rPr lang="en-US" sz="1800" dirty="0">
                <a:solidFill>
                  <a:srgbClr val="850002"/>
                </a:solidFill>
                <a:latin typeface="Consolas" panose="020B0609020204030204" pitchFamily="49" charset="0"/>
              </a:rPr>
              <a:t>"print x"</a:t>
            </a:r>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a:solidFill>
                  <a:srgbClr val="850002"/>
                </a:solidFill>
                <a:latin typeface="Consolas" panose="020B0609020204030204" pitchFamily="49" charset="0"/>
              </a:rPr>
              <a:t>"end"</a:t>
            </a:r>
            <a:r>
              <a:rPr lang="en-US" sz="1800" dirty="0">
                <a:solidFill>
                  <a:srgbClr val="000000"/>
                </a:solidFill>
                <a:latin typeface="Consolas" panose="020B0609020204030204" pitchFamily="49" charset="0"/>
              </a:rPr>
              <a:t>}; </a:t>
            </a:r>
          </a:p>
          <a:p>
            <a:endParaRPr lang="en-US" sz="105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B0F0"/>
                </a:solidFill>
                <a:latin typeface="Consolas" panose="020B0609020204030204" pitchFamily="49" charset="0"/>
              </a:rPr>
              <a:t>interpret</a:t>
            </a:r>
            <a:r>
              <a:rPr lang="en-US" sz="1800" dirty="0">
                <a:solidFill>
                  <a:srgbClr val="000000"/>
                </a:solidFill>
                <a:latin typeface="Consolas" panose="020B0609020204030204" pitchFamily="49" charset="0"/>
              </a:rPr>
              <a:t>(program); </a:t>
            </a:r>
            <a:r>
              <a:rPr lang="en-US" sz="1800" dirty="0">
                <a:solidFill>
                  <a:schemeClr val="accent5">
                    <a:lumMod val="75000"/>
                  </a:schemeClr>
                </a:solidFill>
                <a:latin typeface="Consolas" panose="020B0609020204030204" pitchFamily="49" charset="0"/>
              </a:rPr>
              <a:t>// 30</a:t>
            </a:r>
          </a:p>
          <a:p>
            <a:r>
              <a:rPr lang="en-US" sz="1800" dirty="0">
                <a:solidFill>
                  <a:srgbClr val="000000"/>
                </a:solidFill>
                <a:latin typeface="Consolas" panose="020B0609020204030204" pitchFamily="49" charset="0"/>
              </a:rPr>
              <a:t>}</a:t>
            </a:r>
            <a:endParaRPr lang="en-US"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70799"/>
            <a:ext cx="10363200" cy="1143000"/>
          </a:xfrm>
        </p:spPr>
        <p:txBody>
          <a:bodyPr/>
          <a:lstStyle/>
          <a:p>
            <a:r>
              <a:rPr lang="en-US" dirty="0"/>
              <a:t>An Interpreter In One Slide!</a:t>
            </a:r>
          </a:p>
        </p:txBody>
      </p:sp>
      <p:grpSp>
        <p:nvGrpSpPr>
          <p:cNvPr id="10" name="Group 9">
            <a:extLst>
              <a:ext uri="{FF2B5EF4-FFF2-40B4-BE49-F238E27FC236}">
                <a16:creationId xmlns:a16="http://schemas.microsoft.com/office/drawing/2014/main" id="{683171EA-FDDC-4675-AE76-2389F1BBEEE8}"/>
              </a:ext>
            </a:extLst>
          </p:cNvPr>
          <p:cNvGrpSpPr/>
          <p:nvPr/>
        </p:nvGrpSpPr>
        <p:grpSpPr>
          <a:xfrm>
            <a:off x="3084844" y="4399146"/>
            <a:ext cx="1144678" cy="584775"/>
            <a:chOff x="3084844" y="4399146"/>
            <a:chExt cx="1144678" cy="584775"/>
          </a:xfrm>
        </p:grpSpPr>
        <p:sp>
          <p:nvSpPr>
            <p:cNvPr id="9" name="Rectangle 8">
              <a:extLst>
                <a:ext uri="{FF2B5EF4-FFF2-40B4-BE49-F238E27FC236}">
                  <a16:creationId xmlns:a16="http://schemas.microsoft.com/office/drawing/2014/main" id="{26D8B003-807A-4389-8A9B-80862BCC262C}"/>
                </a:ext>
              </a:extLst>
            </p:cNvPr>
            <p:cNvSpPr/>
            <p:nvPr/>
          </p:nvSpPr>
          <p:spPr>
            <a:xfrm>
              <a:off x="3084844" y="4533450"/>
              <a:ext cx="1144678" cy="302541"/>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019AC9-D424-4D85-9D19-089CD2A724A2}"/>
                </a:ext>
              </a:extLst>
            </p:cNvPr>
            <p:cNvSpPr txBox="1"/>
            <p:nvPr/>
          </p:nvSpPr>
          <p:spPr>
            <a:xfrm>
              <a:off x="3172493" y="4399146"/>
              <a:ext cx="862737" cy="584775"/>
            </a:xfrm>
            <a:prstGeom prst="rect">
              <a:avLst/>
            </a:prstGeom>
            <a:noFill/>
          </p:spPr>
          <p:txBody>
            <a:bodyPr wrap="none" rtlCol="0">
              <a:spAutoFit/>
            </a:bodyPr>
            <a:lstStyle/>
            <a:p>
              <a:r>
                <a:rPr lang="en-US" sz="3200" dirty="0">
                  <a:solidFill>
                    <a:srgbClr val="FF0000"/>
                  </a:solidFill>
                  <a:latin typeface="Consolas" panose="020B0609020204030204" pitchFamily="49" charset="0"/>
                </a:rPr>
                <a:t>"x"</a:t>
              </a:r>
            </a:p>
          </p:txBody>
        </p:sp>
      </p:grpSp>
      <p:sp>
        <p:nvSpPr>
          <p:cNvPr id="6" name="TextBox 5">
            <a:extLst>
              <a:ext uri="{FF2B5EF4-FFF2-40B4-BE49-F238E27FC236}">
                <a16:creationId xmlns:a16="http://schemas.microsoft.com/office/drawing/2014/main" id="{A87EEC31-6889-4D54-95A7-6F863E3503A1}"/>
              </a:ext>
            </a:extLst>
          </p:cNvPr>
          <p:cNvSpPr txBox="1"/>
          <p:nvPr/>
        </p:nvSpPr>
        <p:spPr>
          <a:xfrm>
            <a:off x="7998342" y="1071012"/>
            <a:ext cx="3927784" cy="830997"/>
          </a:xfrm>
          <a:prstGeom prst="rect">
            <a:avLst/>
          </a:prstGeom>
          <a:noFill/>
          <a:ln>
            <a:noFill/>
          </a:ln>
        </p:spPr>
        <p:txBody>
          <a:bodyPr wrap="square">
            <a:spAutoFit/>
          </a:bodyPr>
          <a:lstStyle/>
          <a:p>
            <a:pPr algn="ctr"/>
            <a:r>
              <a:rPr lang="en-US" sz="2400" dirty="0"/>
              <a:t>Let's define an </a:t>
            </a:r>
            <a:r>
              <a:rPr lang="en-US" sz="2400" dirty="0">
                <a:solidFill>
                  <a:srgbClr val="00B0F0"/>
                </a:solidFill>
              </a:rPr>
              <a:t>interpreter</a:t>
            </a:r>
            <a:r>
              <a:rPr lang="en-US" sz="2400" dirty="0"/>
              <a:t> in a single function!</a:t>
            </a:r>
          </a:p>
        </p:txBody>
      </p:sp>
      <p:sp>
        <p:nvSpPr>
          <p:cNvPr id="7" name="TextBox 6">
            <a:extLst>
              <a:ext uri="{FF2B5EF4-FFF2-40B4-BE49-F238E27FC236}">
                <a16:creationId xmlns:a16="http://schemas.microsoft.com/office/drawing/2014/main" id="{4BD8EE8B-4704-4C7B-A221-A007E1787E39}"/>
              </a:ext>
            </a:extLst>
          </p:cNvPr>
          <p:cNvSpPr txBox="1"/>
          <p:nvPr/>
        </p:nvSpPr>
        <p:spPr>
          <a:xfrm>
            <a:off x="7998342" y="2161563"/>
            <a:ext cx="3927784" cy="461665"/>
          </a:xfrm>
          <a:prstGeom prst="rect">
            <a:avLst/>
          </a:prstGeom>
          <a:noFill/>
          <a:ln>
            <a:noFill/>
          </a:ln>
        </p:spPr>
        <p:txBody>
          <a:bodyPr wrap="square">
            <a:spAutoFit/>
          </a:bodyPr>
          <a:lstStyle/>
          <a:p>
            <a:pPr algn="ctr"/>
            <a:r>
              <a:rPr lang="en-US" sz="2400" dirty="0"/>
              <a:t>Here's how we'll use it...</a:t>
            </a:r>
          </a:p>
        </p:txBody>
      </p:sp>
      <p:sp>
        <p:nvSpPr>
          <p:cNvPr id="8" name="TextBox 7">
            <a:extLst>
              <a:ext uri="{FF2B5EF4-FFF2-40B4-BE49-F238E27FC236}">
                <a16:creationId xmlns:a16="http://schemas.microsoft.com/office/drawing/2014/main" id="{66D548B4-CAED-48CD-8CD2-476F2C220554}"/>
              </a:ext>
            </a:extLst>
          </p:cNvPr>
          <p:cNvSpPr txBox="1"/>
          <p:nvPr/>
        </p:nvSpPr>
        <p:spPr>
          <a:xfrm>
            <a:off x="7998342" y="2820805"/>
            <a:ext cx="3927784" cy="461665"/>
          </a:xfrm>
          <a:prstGeom prst="rect">
            <a:avLst/>
          </a:prstGeom>
          <a:noFill/>
          <a:ln>
            <a:noFill/>
          </a:ln>
        </p:spPr>
        <p:txBody>
          <a:bodyPr wrap="square">
            <a:spAutoFit/>
          </a:bodyPr>
          <a:lstStyle/>
          <a:p>
            <a:pPr algn="ctr"/>
            <a:r>
              <a:rPr lang="en-US" sz="2400" dirty="0"/>
              <a:t>OK, let's see the details!</a:t>
            </a:r>
          </a:p>
        </p:txBody>
      </p:sp>
      <p:sp>
        <p:nvSpPr>
          <p:cNvPr id="23" name="Speech Bubble: Rectangle with Corners Rounded 22">
            <a:extLst>
              <a:ext uri="{FF2B5EF4-FFF2-40B4-BE49-F238E27FC236}">
                <a16:creationId xmlns:a16="http://schemas.microsoft.com/office/drawing/2014/main" id="{51A5CC56-2021-41EB-87F7-4458A5473DB8}"/>
              </a:ext>
            </a:extLst>
          </p:cNvPr>
          <p:cNvSpPr/>
          <p:nvPr/>
        </p:nvSpPr>
        <p:spPr>
          <a:xfrm>
            <a:off x="4612833" y="2865126"/>
            <a:ext cx="4787547" cy="1055544"/>
          </a:xfrm>
          <a:prstGeom prst="wedgeRoundRectCallout">
            <a:avLst>
              <a:gd name="adj1" fmla="val -50810"/>
              <a:gd name="adj2" fmla="val 1165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statement is </a:t>
            </a:r>
            <a:r>
              <a:rPr lang="en-US" sz="2000" dirty="0">
                <a:solidFill>
                  <a:srgbClr val="FADDCA"/>
                </a:solidFill>
                <a:latin typeface="Corbel" panose="020B0503020204020204" pitchFamily="34" charset="0"/>
              </a:rPr>
              <a:t>"set"</a:t>
            </a:r>
            <a:r>
              <a:rPr lang="en-US" sz="2000" dirty="0">
                <a:latin typeface="Corbel" panose="020B0503020204020204" pitchFamily="34" charset="0"/>
              </a:rPr>
              <a:t>, we associate the specified variable name with the value.</a:t>
            </a:r>
            <a:endParaRPr lang="en-US" sz="2000"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FD933831-D8E8-4700-A7C9-8EAA5F1422FE}"/>
              </a:ext>
            </a:extLst>
          </p:cNvPr>
          <p:cNvSpPr/>
          <p:nvPr/>
        </p:nvSpPr>
        <p:spPr>
          <a:xfrm>
            <a:off x="4186371" y="3674712"/>
            <a:ext cx="4787547" cy="1055544"/>
          </a:xfrm>
          <a:prstGeom prst="wedgeRoundRectCallout">
            <a:avLst>
              <a:gd name="adj1" fmla="val -37377"/>
              <a:gd name="adj2" fmla="val 1422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If the statement is </a:t>
            </a:r>
            <a:r>
              <a:rPr lang="en-US" sz="2000" dirty="0">
                <a:solidFill>
                  <a:srgbClr val="FADDCA"/>
                </a:solidFill>
                <a:latin typeface="+mj-lt"/>
              </a:rPr>
              <a:t>"print"</a:t>
            </a:r>
            <a:r>
              <a:rPr lang="en-US" sz="2000" dirty="0">
                <a:solidFill>
                  <a:schemeClr val="bg1"/>
                </a:solidFill>
                <a:latin typeface="+mj-lt"/>
              </a:rPr>
              <a:t>,</a:t>
            </a:r>
            <a:r>
              <a:rPr lang="en-US" sz="2000" dirty="0">
                <a:latin typeface="+mj-lt"/>
              </a:rPr>
              <a:t> we get the variable's value out of our map and print it.</a:t>
            </a:r>
          </a:p>
        </p:txBody>
      </p:sp>
      <p:sp>
        <p:nvSpPr>
          <p:cNvPr id="15" name="Speech Bubble: Rectangle with Corners Rounded 14">
            <a:extLst>
              <a:ext uri="{FF2B5EF4-FFF2-40B4-BE49-F238E27FC236}">
                <a16:creationId xmlns:a16="http://schemas.microsoft.com/office/drawing/2014/main" id="{68399341-42F5-485E-ABA8-44BE29888CD8}"/>
              </a:ext>
            </a:extLst>
          </p:cNvPr>
          <p:cNvSpPr/>
          <p:nvPr/>
        </p:nvSpPr>
        <p:spPr>
          <a:xfrm>
            <a:off x="850101" y="284085"/>
            <a:ext cx="4485574" cy="885301"/>
          </a:xfrm>
          <a:prstGeom prst="wedgeRoundRectCallout">
            <a:avLst>
              <a:gd name="adj1" fmla="val -38214"/>
              <a:gd name="adj2" fmla="val 1281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We'll need to track what </a:t>
            </a:r>
            <a:r>
              <a:rPr lang="en-US" sz="2000" dirty="0">
                <a:solidFill>
                  <a:srgbClr val="FADDCA"/>
                </a:solidFill>
                <a:latin typeface="Corbel" panose="020B0503020204020204" pitchFamily="34" charset="0"/>
              </a:rPr>
              <a:t>line number</a:t>
            </a:r>
            <a:r>
              <a:rPr lang="en-US" sz="2000" dirty="0">
                <a:latin typeface="Corbel" panose="020B0503020204020204" pitchFamily="34" charset="0"/>
              </a:rPr>
              <a:t> of our program we're going to run next.</a:t>
            </a:r>
          </a:p>
        </p:txBody>
      </p:sp>
      <p:sp>
        <p:nvSpPr>
          <p:cNvPr id="27" name="Speech Bubble: Rectangle with Corners Rounded 26">
            <a:extLst>
              <a:ext uri="{FF2B5EF4-FFF2-40B4-BE49-F238E27FC236}">
                <a16:creationId xmlns:a16="http://schemas.microsoft.com/office/drawing/2014/main" id="{4868621D-8135-49E1-AB10-442688CB4191}"/>
              </a:ext>
            </a:extLst>
          </p:cNvPr>
          <p:cNvSpPr/>
          <p:nvPr/>
        </p:nvSpPr>
        <p:spPr>
          <a:xfrm>
            <a:off x="3622778" y="5941699"/>
            <a:ext cx="3220298" cy="820845"/>
          </a:xfrm>
          <a:prstGeom prst="wedgeRoundRectCallout">
            <a:avLst>
              <a:gd name="adj1" fmla="val -99370"/>
              <a:gd name="adj2" fmla="val -339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advance to the next line in our program.</a:t>
            </a:r>
            <a:endParaRPr lang="en-US" sz="2000" dirty="0">
              <a:latin typeface="Consolas" panose="020B0609020204030204" pitchFamily="49" charset="0"/>
            </a:endParaRPr>
          </a:p>
        </p:txBody>
      </p:sp>
      <p:sp>
        <p:nvSpPr>
          <p:cNvPr id="24" name="Speech Bubble: Rectangle with Corners Rounded 23">
            <a:extLst>
              <a:ext uri="{FF2B5EF4-FFF2-40B4-BE49-F238E27FC236}">
                <a16:creationId xmlns:a16="http://schemas.microsoft.com/office/drawing/2014/main" id="{092369D4-2E99-48AF-AB21-23C4035B13C6}"/>
              </a:ext>
            </a:extLst>
          </p:cNvPr>
          <p:cNvSpPr/>
          <p:nvPr/>
        </p:nvSpPr>
        <p:spPr>
          <a:xfrm>
            <a:off x="2170473" y="2730222"/>
            <a:ext cx="2832364" cy="1112531"/>
          </a:xfrm>
          <a:prstGeom prst="wedgeRoundRectCallout">
            <a:avLst>
              <a:gd name="adj1" fmla="val 52181"/>
              <a:gd name="adj2" fmla="val 1129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ADDCA"/>
                </a:solidFill>
                <a:latin typeface="Corbel" panose="020B0503020204020204" pitchFamily="34" charset="0"/>
              </a:rPr>
              <a:t>stoi</a:t>
            </a:r>
            <a:r>
              <a:rPr lang="en-US" sz="2000" dirty="0">
                <a:solidFill>
                  <a:srgbClr val="FADDCA"/>
                </a:solidFill>
                <a:latin typeface="Corbel" panose="020B0503020204020204" pitchFamily="34" charset="0"/>
              </a:rPr>
              <a:t>() </a:t>
            </a:r>
            <a:r>
              <a:rPr lang="en-US" sz="2000" dirty="0">
                <a:latin typeface="Corbel" panose="020B0503020204020204" pitchFamily="34" charset="0"/>
              </a:rPr>
              <a:t>converts a string to an integer.</a:t>
            </a:r>
            <a:endParaRPr lang="en-US" sz="2000" dirty="0">
              <a:latin typeface="Consolas" panose="020B0609020204030204" pitchFamily="49" charset="0"/>
            </a:endParaRPr>
          </a:p>
        </p:txBody>
      </p:sp>
      <p:sp>
        <p:nvSpPr>
          <p:cNvPr id="25" name="Speech Bubble: Rectangle with Corners Rounded 24">
            <a:extLst>
              <a:ext uri="{FF2B5EF4-FFF2-40B4-BE49-F238E27FC236}">
                <a16:creationId xmlns:a16="http://schemas.microsoft.com/office/drawing/2014/main" id="{3182F9FB-004D-4790-ADCA-848A99DC448E}"/>
              </a:ext>
            </a:extLst>
          </p:cNvPr>
          <p:cNvSpPr/>
          <p:nvPr/>
        </p:nvSpPr>
        <p:spPr>
          <a:xfrm>
            <a:off x="5317958" y="3216488"/>
            <a:ext cx="5343221" cy="1055544"/>
          </a:xfrm>
          <a:prstGeom prst="wedgeRoundRectCallout">
            <a:avLst>
              <a:gd name="adj1" fmla="val -69823"/>
              <a:gd name="adj2" fmla="val 1201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statement is </a:t>
            </a:r>
            <a:r>
              <a:rPr lang="en-US" sz="2000" dirty="0">
                <a:solidFill>
                  <a:srgbClr val="FADDCA"/>
                </a:solidFill>
                <a:latin typeface="Corbel" panose="020B0503020204020204" pitchFamily="34" charset="0"/>
              </a:rPr>
              <a:t>"add"</a:t>
            </a:r>
            <a:r>
              <a:rPr lang="en-US" sz="2000" dirty="0">
                <a:latin typeface="Corbel" panose="020B0503020204020204" pitchFamily="34" charset="0"/>
              </a:rPr>
              <a:t>, we update the variable's value by adding the specified amount.</a:t>
            </a:r>
            <a:endParaRPr lang="en-US" sz="2000" dirty="0">
              <a:latin typeface="Consolas" panose="020B0609020204030204" pitchFamily="49" charset="0"/>
            </a:endParaRPr>
          </a:p>
        </p:txBody>
      </p:sp>
      <p:sp>
        <p:nvSpPr>
          <p:cNvPr id="33" name="Speech Bubble: Rectangle with Corners Rounded 32">
            <a:extLst>
              <a:ext uri="{FF2B5EF4-FFF2-40B4-BE49-F238E27FC236}">
                <a16:creationId xmlns:a16="http://schemas.microsoft.com/office/drawing/2014/main" id="{EC3AEDB1-818A-49DA-ABD5-205B98713309}"/>
              </a:ext>
            </a:extLst>
          </p:cNvPr>
          <p:cNvSpPr/>
          <p:nvPr/>
        </p:nvSpPr>
        <p:spPr>
          <a:xfrm>
            <a:off x="7745307" y="786394"/>
            <a:ext cx="3353439" cy="1119482"/>
          </a:xfrm>
          <a:prstGeom prst="wedgeRoundRectCallout">
            <a:avLst>
              <a:gd name="adj1" fmla="val -95201"/>
              <a:gd name="adj2" fmla="val -209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assume we have a function that can split a string up into its parts.</a:t>
            </a:r>
            <a:endParaRPr lang="en-US" sz="2000" dirty="0">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B5D54713-066D-4DE2-9B1F-90E78F3668E0}"/>
              </a:ext>
            </a:extLst>
          </p:cNvPr>
          <p:cNvSpPr/>
          <p:nvPr/>
        </p:nvSpPr>
        <p:spPr>
          <a:xfrm>
            <a:off x="3198581" y="524952"/>
            <a:ext cx="3248000" cy="1235435"/>
          </a:xfrm>
          <a:prstGeom prst="wedgeRoundRectCallout">
            <a:avLst>
              <a:gd name="adj1" fmla="val -78878"/>
              <a:gd name="adj2" fmla="val 803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also need a variable to track whether our program has </a:t>
            </a:r>
            <a:r>
              <a:rPr lang="en-US" sz="2000" dirty="0">
                <a:solidFill>
                  <a:srgbClr val="FADDCA"/>
                </a:solidFill>
                <a:latin typeface="Corbel" panose="020B0503020204020204" pitchFamily="34" charset="0"/>
              </a:rPr>
              <a:t>finished running</a:t>
            </a:r>
            <a:r>
              <a:rPr lang="en-US" sz="2000" dirty="0">
                <a:latin typeface="Corbel" panose="020B0503020204020204" pitchFamily="34" charset="0"/>
              </a:rPr>
              <a:t>.</a:t>
            </a:r>
          </a:p>
        </p:txBody>
      </p:sp>
      <p:sp>
        <p:nvSpPr>
          <p:cNvPr id="12" name="Speech Bubble: Rectangle with Corners Rounded 11">
            <a:extLst>
              <a:ext uri="{FF2B5EF4-FFF2-40B4-BE49-F238E27FC236}">
                <a16:creationId xmlns:a16="http://schemas.microsoft.com/office/drawing/2014/main" id="{EC4D0A7E-19D3-4D83-B69A-AEAD3898C2B4}"/>
              </a:ext>
            </a:extLst>
          </p:cNvPr>
          <p:cNvSpPr/>
          <p:nvPr/>
        </p:nvSpPr>
        <p:spPr>
          <a:xfrm>
            <a:off x="4236020" y="830672"/>
            <a:ext cx="3509287" cy="1235435"/>
          </a:xfrm>
          <a:prstGeom prst="wedgeRoundRectCallout">
            <a:avLst>
              <a:gd name="adj1" fmla="val -78878"/>
              <a:gd name="adj2" fmla="val 803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use a map to </a:t>
            </a:r>
            <a:r>
              <a:rPr lang="en-US" sz="2000" dirty="0">
                <a:solidFill>
                  <a:srgbClr val="FADDCA"/>
                </a:solidFill>
                <a:latin typeface="Corbel" panose="020B0503020204020204" pitchFamily="34" charset="0"/>
              </a:rPr>
              <a:t>associate </a:t>
            </a:r>
            <a:r>
              <a:rPr lang="en-US" sz="2000" dirty="0">
                <a:latin typeface="Corbel" panose="020B0503020204020204" pitchFamily="34" charset="0"/>
              </a:rPr>
              <a:t>each </a:t>
            </a:r>
            <a:r>
              <a:rPr lang="en-US" sz="2000" dirty="0">
                <a:solidFill>
                  <a:srgbClr val="FADDCA"/>
                </a:solidFill>
                <a:latin typeface="Corbel" panose="020B0503020204020204" pitchFamily="34" charset="0"/>
              </a:rPr>
              <a:t>variable name</a:t>
            </a:r>
            <a:r>
              <a:rPr lang="en-US" sz="2000" dirty="0">
                <a:latin typeface="Corbel" panose="020B0503020204020204" pitchFamily="34" charset="0"/>
              </a:rPr>
              <a:t>, e.g., </a:t>
            </a:r>
            <a:r>
              <a:rPr lang="en-US" sz="2000" dirty="0">
                <a:solidFill>
                  <a:schemeClr val="accent6">
                    <a:lumMod val="40000"/>
                    <a:lumOff val="60000"/>
                  </a:schemeClr>
                </a:solidFill>
                <a:latin typeface="Corbel" panose="020B0503020204020204" pitchFamily="34" charset="0"/>
              </a:rPr>
              <a:t>x</a:t>
            </a:r>
            <a:r>
              <a:rPr lang="en-US" sz="2000" dirty="0">
                <a:latin typeface="Corbel" panose="020B0503020204020204" pitchFamily="34" charset="0"/>
              </a:rPr>
              <a:t>, with its </a:t>
            </a:r>
            <a:r>
              <a:rPr lang="en-US" sz="2000" dirty="0">
                <a:solidFill>
                  <a:srgbClr val="FADDCA"/>
                </a:solidFill>
                <a:latin typeface="Corbel" panose="020B0503020204020204" pitchFamily="34" charset="0"/>
              </a:rPr>
              <a:t>current value</a:t>
            </a:r>
            <a:r>
              <a:rPr lang="en-US" sz="2000" dirty="0">
                <a:latin typeface="Corbel" panose="020B0503020204020204" pitchFamily="34" charset="0"/>
              </a:rPr>
              <a:t>, e.g., </a:t>
            </a:r>
            <a:r>
              <a:rPr lang="en-US" sz="2000" dirty="0">
                <a:solidFill>
                  <a:schemeClr val="accent6">
                    <a:lumMod val="40000"/>
                    <a:lumOff val="60000"/>
                  </a:schemeClr>
                </a:solidFill>
                <a:latin typeface="Corbel" panose="020B0503020204020204" pitchFamily="34" charset="0"/>
              </a:rPr>
              <a:t>10</a:t>
            </a:r>
            <a:r>
              <a:rPr lang="en-US" sz="2000" dirty="0">
                <a:latin typeface="Corbel" panose="020B0503020204020204" pitchFamily="34" charset="0"/>
              </a:rPr>
              <a:t>.</a:t>
            </a:r>
          </a:p>
        </p:txBody>
      </p:sp>
      <p:cxnSp>
        <p:nvCxnSpPr>
          <p:cNvPr id="36" name="Connector: Curved 35">
            <a:extLst>
              <a:ext uri="{FF2B5EF4-FFF2-40B4-BE49-F238E27FC236}">
                <a16:creationId xmlns:a16="http://schemas.microsoft.com/office/drawing/2014/main" id="{B777513E-F37A-46BA-BF73-72C7E0663802}"/>
              </a:ext>
            </a:extLst>
          </p:cNvPr>
          <p:cNvCxnSpPr>
            <a:cxnSpLocks/>
          </p:cNvCxnSpPr>
          <p:nvPr/>
        </p:nvCxnSpPr>
        <p:spPr>
          <a:xfrm rot="16200000" flipH="1">
            <a:off x="5610573" y="1503211"/>
            <a:ext cx="609275" cy="6273218"/>
          </a:xfrm>
          <a:prstGeom prst="curvedConnector3">
            <a:avLst>
              <a:gd name="adj1" fmla="val -375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9F6C850-432D-4B9E-83BF-18F57110CA3F}"/>
              </a:ext>
            </a:extLst>
          </p:cNvPr>
          <p:cNvSpPr txBox="1"/>
          <p:nvPr/>
        </p:nvSpPr>
        <p:spPr>
          <a:xfrm>
            <a:off x="8913000" y="4931477"/>
            <a:ext cx="277640" cy="369332"/>
          </a:xfrm>
          <a:prstGeom prst="rect">
            <a:avLst/>
          </a:prstGeom>
          <a:noFill/>
        </p:spPr>
        <p:txBody>
          <a:bodyPr wrap="none" rtlCol="0">
            <a:spAutoFit/>
          </a:bodyPr>
          <a:lstStyle/>
          <a:p>
            <a:r>
              <a:rPr lang="en-US" dirty="0"/>
              <a:t>  </a:t>
            </a:r>
          </a:p>
        </p:txBody>
      </p:sp>
      <p:sp>
        <p:nvSpPr>
          <p:cNvPr id="39" name="TextBox 38">
            <a:extLst>
              <a:ext uri="{FF2B5EF4-FFF2-40B4-BE49-F238E27FC236}">
                <a16:creationId xmlns:a16="http://schemas.microsoft.com/office/drawing/2014/main" id="{8B01C1A4-1D25-4D58-8A89-0AE2CBC2FD6D}"/>
              </a:ext>
            </a:extLst>
          </p:cNvPr>
          <p:cNvSpPr txBox="1"/>
          <p:nvPr/>
        </p:nvSpPr>
        <p:spPr>
          <a:xfrm>
            <a:off x="2639782" y="4322202"/>
            <a:ext cx="277640" cy="369332"/>
          </a:xfrm>
          <a:prstGeom prst="rect">
            <a:avLst/>
          </a:prstGeom>
          <a:noFill/>
        </p:spPr>
        <p:txBody>
          <a:bodyPr wrap="none" rtlCol="0">
            <a:spAutoFit/>
          </a:bodyPr>
          <a:lstStyle/>
          <a:p>
            <a:r>
              <a:rPr lang="en-US" dirty="0"/>
              <a:t>  </a:t>
            </a:r>
          </a:p>
        </p:txBody>
      </p:sp>
      <p:cxnSp>
        <p:nvCxnSpPr>
          <p:cNvPr id="41" name="Connector: Curved 40">
            <a:extLst>
              <a:ext uri="{FF2B5EF4-FFF2-40B4-BE49-F238E27FC236}">
                <a16:creationId xmlns:a16="http://schemas.microsoft.com/office/drawing/2014/main" id="{90AA3208-F727-412A-98A6-1DF6577B2F8F}"/>
              </a:ext>
            </a:extLst>
          </p:cNvPr>
          <p:cNvCxnSpPr>
            <a:cxnSpLocks/>
          </p:cNvCxnSpPr>
          <p:nvPr/>
        </p:nvCxnSpPr>
        <p:spPr>
          <a:xfrm rot="16200000" flipH="1">
            <a:off x="6403863" y="2147145"/>
            <a:ext cx="678110" cy="5450722"/>
          </a:xfrm>
          <a:prstGeom prst="curvedConnector5">
            <a:avLst>
              <a:gd name="adj1" fmla="val -33711"/>
              <a:gd name="adj2" fmla="val 50000"/>
              <a:gd name="adj3" fmla="val 133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CB8C47B-D2AF-4394-9800-C2D96DECAB68}"/>
              </a:ext>
            </a:extLst>
          </p:cNvPr>
          <p:cNvSpPr txBox="1"/>
          <p:nvPr/>
        </p:nvSpPr>
        <p:spPr>
          <a:xfrm>
            <a:off x="9329459" y="4784032"/>
            <a:ext cx="277640" cy="369332"/>
          </a:xfrm>
          <a:prstGeom prst="rect">
            <a:avLst/>
          </a:prstGeom>
          <a:noFill/>
        </p:spPr>
        <p:txBody>
          <a:bodyPr wrap="none" rtlCol="0">
            <a:spAutoFit/>
          </a:bodyPr>
          <a:lstStyle/>
          <a:p>
            <a:r>
              <a:rPr lang="en-US" dirty="0"/>
              <a:t>  </a:t>
            </a:r>
          </a:p>
        </p:txBody>
      </p:sp>
      <p:sp>
        <p:nvSpPr>
          <p:cNvPr id="43" name="TextBox 42">
            <a:extLst>
              <a:ext uri="{FF2B5EF4-FFF2-40B4-BE49-F238E27FC236}">
                <a16:creationId xmlns:a16="http://schemas.microsoft.com/office/drawing/2014/main" id="{69C6E012-8E33-45F8-B4D8-BE4497B8F33B}"/>
              </a:ext>
            </a:extLst>
          </p:cNvPr>
          <p:cNvSpPr txBox="1"/>
          <p:nvPr/>
        </p:nvSpPr>
        <p:spPr>
          <a:xfrm>
            <a:off x="3878737" y="4545590"/>
            <a:ext cx="277640" cy="369332"/>
          </a:xfrm>
          <a:prstGeom prst="rect">
            <a:avLst/>
          </a:prstGeom>
          <a:noFill/>
        </p:spPr>
        <p:txBody>
          <a:bodyPr wrap="none" rtlCol="0">
            <a:spAutoFit/>
          </a:bodyPr>
          <a:lstStyle/>
          <a:p>
            <a:r>
              <a:rPr lang="en-US" dirty="0"/>
              <a:t>  </a:t>
            </a:r>
          </a:p>
        </p:txBody>
      </p:sp>
      <p:cxnSp>
        <p:nvCxnSpPr>
          <p:cNvPr id="46" name="Connector: Curved 45">
            <a:extLst>
              <a:ext uri="{FF2B5EF4-FFF2-40B4-BE49-F238E27FC236}">
                <a16:creationId xmlns:a16="http://schemas.microsoft.com/office/drawing/2014/main" id="{A6E267B1-9CAD-4C43-B8BE-0F080B9BC8CE}"/>
              </a:ext>
            </a:extLst>
          </p:cNvPr>
          <p:cNvCxnSpPr>
            <a:cxnSpLocks/>
          </p:cNvCxnSpPr>
          <p:nvPr/>
        </p:nvCxnSpPr>
        <p:spPr>
          <a:xfrm rot="16200000" flipH="1">
            <a:off x="7870553" y="3261536"/>
            <a:ext cx="332443" cy="3481355"/>
          </a:xfrm>
          <a:prstGeom prst="curvedConnector3">
            <a:avLst>
              <a:gd name="adj1" fmla="val 27908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6B6C3BD-F7EF-4556-9519-1C809C020CDD}"/>
              </a:ext>
            </a:extLst>
          </p:cNvPr>
          <p:cNvSpPr txBox="1"/>
          <p:nvPr/>
        </p:nvSpPr>
        <p:spPr>
          <a:xfrm>
            <a:off x="9638632" y="4819200"/>
            <a:ext cx="277640" cy="369332"/>
          </a:xfrm>
          <a:prstGeom prst="rect">
            <a:avLst/>
          </a:prstGeom>
          <a:noFill/>
        </p:spPr>
        <p:txBody>
          <a:bodyPr wrap="none" rtlCol="0">
            <a:spAutoFit/>
          </a:bodyPr>
          <a:lstStyle/>
          <a:p>
            <a:r>
              <a:rPr lang="en-US" dirty="0"/>
              <a:t>  </a:t>
            </a:r>
          </a:p>
        </p:txBody>
      </p:sp>
      <p:sp>
        <p:nvSpPr>
          <p:cNvPr id="48" name="TextBox 47">
            <a:extLst>
              <a:ext uri="{FF2B5EF4-FFF2-40B4-BE49-F238E27FC236}">
                <a16:creationId xmlns:a16="http://schemas.microsoft.com/office/drawing/2014/main" id="{B91842E3-9080-426B-9DA1-F23B088C4CAF}"/>
              </a:ext>
            </a:extLst>
          </p:cNvPr>
          <p:cNvSpPr txBox="1"/>
          <p:nvPr/>
        </p:nvSpPr>
        <p:spPr>
          <a:xfrm>
            <a:off x="6157277" y="4486757"/>
            <a:ext cx="277640" cy="369332"/>
          </a:xfrm>
          <a:prstGeom prst="rect">
            <a:avLst/>
          </a:prstGeom>
          <a:noFill/>
        </p:spPr>
        <p:txBody>
          <a:bodyPr wrap="none" rtlCol="0">
            <a:spAutoFit/>
          </a:bodyPr>
          <a:lstStyle/>
          <a:p>
            <a:r>
              <a:rPr lang="en-US" dirty="0"/>
              <a:t>  </a:t>
            </a:r>
          </a:p>
        </p:txBody>
      </p:sp>
      <p:sp>
        <p:nvSpPr>
          <p:cNvPr id="32" name="Speech Bubble: Rectangle with Corners Rounded 31">
            <a:extLst>
              <a:ext uri="{FF2B5EF4-FFF2-40B4-BE49-F238E27FC236}">
                <a16:creationId xmlns:a16="http://schemas.microsoft.com/office/drawing/2014/main" id="{34D09835-792E-4594-B032-FB8CCE7C8CE9}"/>
              </a:ext>
            </a:extLst>
          </p:cNvPr>
          <p:cNvSpPr/>
          <p:nvPr/>
        </p:nvSpPr>
        <p:spPr>
          <a:xfrm>
            <a:off x="4186520" y="3298554"/>
            <a:ext cx="3841965" cy="868873"/>
          </a:xfrm>
          <a:prstGeom prst="wedgeRoundRectCallout">
            <a:avLst>
              <a:gd name="adj1" fmla="val -80001"/>
              <a:gd name="adj2" fmla="val 491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If the statement is </a:t>
            </a:r>
            <a:r>
              <a:rPr lang="en-US" sz="2000" dirty="0">
                <a:solidFill>
                  <a:srgbClr val="FADDCA"/>
                </a:solidFill>
                <a:latin typeface="+mj-lt"/>
              </a:rPr>
              <a:t>"end"</a:t>
            </a:r>
            <a:r>
              <a:rPr lang="en-US" sz="2000" dirty="0">
                <a:solidFill>
                  <a:schemeClr val="bg1"/>
                </a:solidFill>
                <a:latin typeface="+mj-lt"/>
              </a:rPr>
              <a:t>,</a:t>
            </a:r>
            <a:r>
              <a:rPr lang="en-US" sz="2000" dirty="0">
                <a:latin typeface="+mj-lt"/>
              </a:rPr>
              <a:t> we set our terminated variable to true...</a:t>
            </a:r>
          </a:p>
        </p:txBody>
      </p:sp>
      <p:sp>
        <p:nvSpPr>
          <p:cNvPr id="56" name="Speech Bubble: Rectangle with Corners Rounded 55">
            <a:extLst>
              <a:ext uri="{FF2B5EF4-FFF2-40B4-BE49-F238E27FC236}">
                <a16:creationId xmlns:a16="http://schemas.microsoft.com/office/drawing/2014/main" id="{A1D256E4-DF47-487D-82E8-2379735E6EB1}"/>
              </a:ext>
            </a:extLst>
          </p:cNvPr>
          <p:cNvSpPr/>
          <p:nvPr/>
        </p:nvSpPr>
        <p:spPr>
          <a:xfrm>
            <a:off x="2727322" y="2019370"/>
            <a:ext cx="2789224" cy="868873"/>
          </a:xfrm>
          <a:prstGeom prst="wedgeRoundRectCallout">
            <a:avLst>
              <a:gd name="adj1" fmla="val -73057"/>
              <a:gd name="adj2" fmla="val 532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which causes execution to terminate.</a:t>
            </a:r>
          </a:p>
        </p:txBody>
      </p:sp>
      <p:sp>
        <p:nvSpPr>
          <p:cNvPr id="57" name="Speech Bubble: Rectangle with Corners Rounded 56">
            <a:extLst>
              <a:ext uri="{FF2B5EF4-FFF2-40B4-BE49-F238E27FC236}">
                <a16:creationId xmlns:a16="http://schemas.microsoft.com/office/drawing/2014/main" id="{85C2CB0A-732B-462A-9F5F-9AE967E7D67E}"/>
              </a:ext>
            </a:extLst>
          </p:cNvPr>
          <p:cNvSpPr/>
          <p:nvPr/>
        </p:nvSpPr>
        <p:spPr>
          <a:xfrm>
            <a:off x="252704" y="2392695"/>
            <a:ext cx="2324789" cy="843883"/>
          </a:xfrm>
          <a:prstGeom prst="wedgeRoundRectCallout">
            <a:avLst>
              <a:gd name="adj1" fmla="val 40996"/>
              <a:gd name="adj2" fmla="val -932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We'll start executing at line </a:t>
            </a:r>
            <a:r>
              <a:rPr lang="en-US" sz="2000" dirty="0">
                <a:latin typeface="Consolas" panose="020B0609020204030204" pitchFamily="49" charset="0"/>
              </a:rPr>
              <a:t>0</a:t>
            </a:r>
            <a:r>
              <a:rPr lang="en-US" sz="2000" dirty="0">
                <a:latin typeface="Corbel" panose="020B0503020204020204" pitchFamily="34" charset="0"/>
              </a:rPr>
              <a:t>.</a:t>
            </a:r>
            <a:endParaRPr lang="en-US" sz="2000" dirty="0">
              <a:latin typeface="Consolas" panose="020B0609020204030204" pitchFamily="49" charset="0"/>
            </a:endParaRPr>
          </a:p>
        </p:txBody>
      </p:sp>
      <p:sp>
        <p:nvSpPr>
          <p:cNvPr id="17" name="Speech Bubble: Rectangle with Corners Rounded 16">
            <a:extLst>
              <a:ext uri="{FF2B5EF4-FFF2-40B4-BE49-F238E27FC236}">
                <a16:creationId xmlns:a16="http://schemas.microsoft.com/office/drawing/2014/main" id="{3890DB06-5F2B-4DAF-AE18-75CEEDD1CE08}"/>
              </a:ext>
            </a:extLst>
          </p:cNvPr>
          <p:cNvSpPr/>
          <p:nvPr/>
        </p:nvSpPr>
        <p:spPr>
          <a:xfrm>
            <a:off x="4341356" y="2732496"/>
            <a:ext cx="3509287" cy="1235435"/>
          </a:xfrm>
          <a:prstGeom prst="wedgeRoundRectCallout">
            <a:avLst>
              <a:gd name="adj1" fmla="val -94634"/>
              <a:gd name="adj2" fmla="val -226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our program hasn't terminated itself, keep executing the next statement.</a:t>
            </a:r>
          </a:p>
        </p:txBody>
      </p:sp>
      <p:sp>
        <p:nvSpPr>
          <p:cNvPr id="34" name="Speech Bubble: Rectangle with Corners Rounded 33">
            <a:extLst>
              <a:ext uri="{FF2B5EF4-FFF2-40B4-BE49-F238E27FC236}">
                <a16:creationId xmlns:a16="http://schemas.microsoft.com/office/drawing/2014/main" id="{6D91D2A4-1D7F-470C-A6D2-97BA5DADA954}"/>
              </a:ext>
            </a:extLst>
          </p:cNvPr>
          <p:cNvSpPr/>
          <p:nvPr/>
        </p:nvSpPr>
        <p:spPr>
          <a:xfrm>
            <a:off x="4866263" y="1571079"/>
            <a:ext cx="3645861" cy="1235435"/>
          </a:xfrm>
          <a:prstGeom prst="wedgeRoundRectCallout">
            <a:avLst>
              <a:gd name="adj1" fmla="val -78878"/>
              <a:gd name="adj2" fmla="val 803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we'll parse our statement into separate tokens:</a:t>
            </a:r>
          </a:p>
          <a:p>
            <a:pPr algn="ctr"/>
            <a:r>
              <a:rPr lang="en-US" sz="2000" dirty="0">
                <a:solidFill>
                  <a:schemeClr val="accent6">
                    <a:lumMod val="40000"/>
                    <a:lumOff val="60000"/>
                  </a:schemeClr>
                </a:solidFill>
                <a:latin typeface="Corbel" panose="020B0503020204020204" pitchFamily="34" charset="0"/>
              </a:rPr>
              <a:t>"set x 10"</a:t>
            </a:r>
            <a:r>
              <a:rPr lang="en-US" sz="2000" dirty="0">
                <a:latin typeface="Corbel" panose="020B0503020204020204" pitchFamily="34" charset="0"/>
              </a:rPr>
              <a:t> </a:t>
            </a:r>
            <a:r>
              <a:rPr lang="en-US" sz="2000" dirty="0">
                <a:latin typeface="Corbel" panose="020B0503020204020204" pitchFamily="34" charset="0"/>
                <a:sym typeface="Wingdings" panose="05000000000000000000" pitchFamily="2" charset="2"/>
              </a:rPr>
              <a:t></a:t>
            </a:r>
            <a:r>
              <a:rPr lang="en-US" sz="2000" dirty="0">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"set"</a:t>
            </a:r>
            <a:r>
              <a:rPr lang="en-US" sz="2000" dirty="0">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"x"</a:t>
            </a:r>
            <a:r>
              <a:rPr lang="en-US" sz="2000" dirty="0">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"10"</a:t>
            </a:r>
            <a:r>
              <a:rPr lang="en-US" sz="2000" dirty="0">
                <a:latin typeface="Corbel" panose="020B0503020204020204" pitchFamily="34" charset="0"/>
              </a:rPr>
              <a:t>}</a:t>
            </a:r>
          </a:p>
        </p:txBody>
      </p:sp>
    </p:spTree>
    <p:extLst>
      <p:ext uri="{BB962C8B-B14F-4D97-AF65-F5344CB8AC3E}">
        <p14:creationId xmlns:p14="http://schemas.microsoft.com/office/powerpoint/2010/main" val="188049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down)">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375E-6 3.33333E-6 L 0.53359 0.44305 " pathEditMode="relative" rAng="0" ptsTypes="AA">
                                      <p:cBhvr>
                                        <p:cTn id="61" dur="2000" fill="hold"/>
                                        <p:tgtEl>
                                          <p:spTgt spid="57"/>
                                        </p:tgtEl>
                                        <p:attrNameLst>
                                          <p:attrName>ppt_x</p:attrName>
                                          <p:attrName>ppt_y</p:attrName>
                                        </p:attrNameLst>
                                      </p:cBhvr>
                                      <p:rCtr x="26680" y="22153"/>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7"/>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down)">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down)">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1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down)">
                                      <p:cBhvr>
                                        <p:cTn id="102" dur="5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
                                            <p:txEl>
                                              <p:pRg st="8" end="8"/>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down)">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34"/>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wipe(down)">
                                      <p:cBhvr>
                                        <p:cTn id="130" dur="500"/>
                                        <p:tgtEl>
                                          <p:spTgt spid="3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
                                            <p:txEl>
                                              <p:pRg st="11" end="11"/>
                                            </p:txEl>
                                          </p:spTgt>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wipe(down)">
                                      <p:cBhvr>
                                        <p:cTn id="141" dur="500"/>
                                        <p:tgtEl>
                                          <p:spTgt spid="56"/>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56"/>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3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wipe(down)">
                                      <p:cBhvr>
                                        <p:cTn id="152" dur="500"/>
                                        <p:tgtEl>
                                          <p:spTgt spid="23"/>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
                                            <p:txEl>
                                              <p:pRg st="13" end="13"/>
                                            </p:txEl>
                                          </p:spTgt>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36"/>
                                        </p:tgtEl>
                                        <p:attrNameLst>
                                          <p:attrName>style.visibility</p:attrName>
                                        </p:attrNameLst>
                                      </p:cBhvr>
                                      <p:to>
                                        <p:strVal val="visible"/>
                                      </p:to>
                                    </p:set>
                                    <p:animEffect transition="in" filter="wipe(left)">
                                      <p:cBhvr>
                                        <p:cTn id="163" dur="500"/>
                                        <p:tgtEl>
                                          <p:spTgt spid="3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left)">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wipe(left)">
                                      <p:cBhvr>
                                        <p:cTn id="173" dur="500"/>
                                        <p:tgtEl>
                                          <p:spTgt spid="4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500"/>
                                        <p:tgtEl>
                                          <p:spTgt spid="36"/>
                                        </p:tgtEl>
                                      </p:cBhvr>
                                    </p:animEffect>
                                    <p:set>
                                      <p:cBhvr>
                                        <p:cTn id="178" dur="1" fill="hold">
                                          <p:stCondLst>
                                            <p:cond delay="499"/>
                                          </p:stCondLst>
                                        </p:cTn>
                                        <p:tgtEl>
                                          <p:spTgt spid="36"/>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41"/>
                                        </p:tgtEl>
                                      </p:cBhvr>
                                    </p:animEffect>
                                    <p:set>
                                      <p:cBhvr>
                                        <p:cTn id="181" dur="1" fill="hold">
                                          <p:stCondLst>
                                            <p:cond delay="499"/>
                                          </p:stCondLst>
                                        </p:cTn>
                                        <p:tgtEl>
                                          <p:spTgt spid="41"/>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46"/>
                                        </p:tgtEl>
                                      </p:cBhvr>
                                    </p:animEffect>
                                    <p:set>
                                      <p:cBhvr>
                                        <p:cTn id="184" dur="1" fill="hold">
                                          <p:stCondLst>
                                            <p:cond delay="499"/>
                                          </p:stCondLst>
                                        </p:cTn>
                                        <p:tgtEl>
                                          <p:spTgt spid="46"/>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23"/>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24"/>
                                        </p:tgtEl>
                                        <p:attrNameLst>
                                          <p:attrName>style.visibility</p:attrName>
                                        </p:attrNameLst>
                                      </p:cBhvr>
                                      <p:to>
                                        <p:strVal val="visible"/>
                                      </p:to>
                                    </p:set>
                                    <p:animEffect transition="in" filter="wipe(down)">
                                      <p:cBhvr>
                                        <p:cTn id="193" dur="500"/>
                                        <p:tgtEl>
                                          <p:spTgt spid="24"/>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1" nodeType="clickEffect">
                                  <p:stCondLst>
                                    <p:cond delay="0"/>
                                  </p:stCondLst>
                                  <p:childTnLst>
                                    <p:set>
                                      <p:cBhvr>
                                        <p:cTn id="197" dur="1" fill="hold">
                                          <p:stCondLst>
                                            <p:cond delay="0"/>
                                          </p:stCondLst>
                                        </p:cTn>
                                        <p:tgtEl>
                                          <p:spTgt spid="2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10"/>
                                        </p:tgtEl>
                                        <p:attrNameLst>
                                          <p:attrName>style.visibility</p:attrName>
                                        </p:attrNameLst>
                                      </p:cBhvr>
                                      <p:to>
                                        <p:strVal val="visible"/>
                                      </p:to>
                                    </p:set>
                                    <p:animEffect transition="in" filter="fade">
                                      <p:cBhvr>
                                        <p:cTn id="202" dur="500"/>
                                        <p:tgtEl>
                                          <p:spTgt spid="10"/>
                                        </p:tgtEl>
                                      </p:cBhvr>
                                    </p:animEffect>
                                  </p:childTnLst>
                                </p:cTn>
                              </p:par>
                              <p:par>
                                <p:cTn id="203" presetID="10" presetClass="entr" presetSubtype="0" fill="hold" nodeType="withEffect">
                                  <p:stCondLst>
                                    <p:cond delay="0"/>
                                  </p:stCondLst>
                                  <p:childTnLst>
                                    <p:set>
                                      <p:cBhvr>
                                        <p:cTn id="204" dur="1" fill="hold">
                                          <p:stCondLst>
                                            <p:cond delay="0"/>
                                          </p:stCondLst>
                                        </p:cTn>
                                        <p:tgtEl>
                                          <p:spTgt spid="35"/>
                                        </p:tgtEl>
                                        <p:attrNameLst>
                                          <p:attrName>style.visibility</p:attrName>
                                        </p:attrNameLst>
                                      </p:cBhvr>
                                      <p:to>
                                        <p:strVal val="visible"/>
                                      </p:to>
                                    </p:set>
                                    <p:animEffect transition="in" filter="fade">
                                      <p:cBhvr>
                                        <p:cTn id="205" dur="500"/>
                                        <p:tgtEl>
                                          <p:spTgt spid="35"/>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10"/>
                                        </p:tgtEl>
                                      </p:cBhvr>
                                    </p:animEffect>
                                    <p:set>
                                      <p:cBhvr>
                                        <p:cTn id="210" dur="1" fill="hold">
                                          <p:stCondLst>
                                            <p:cond delay="499"/>
                                          </p:stCondLst>
                                        </p:cTn>
                                        <p:tgtEl>
                                          <p:spTgt spid="10"/>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35"/>
                                        </p:tgtEl>
                                      </p:cBhvr>
                                    </p:animEffect>
                                    <p:set>
                                      <p:cBhvr>
                                        <p:cTn id="213" dur="1" fill="hold">
                                          <p:stCondLst>
                                            <p:cond delay="499"/>
                                          </p:stCondLst>
                                        </p:cTn>
                                        <p:tgtEl>
                                          <p:spTgt spid="35"/>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25"/>
                                        </p:tgtEl>
                                        <p:attrNameLst>
                                          <p:attrName>style.visibility</p:attrName>
                                        </p:attrNameLst>
                                      </p:cBhvr>
                                      <p:to>
                                        <p:strVal val="visible"/>
                                      </p:to>
                                    </p:set>
                                    <p:animEffect transition="in" filter="wipe(down)">
                                      <p:cBhvr>
                                        <p:cTn id="218" dur="500"/>
                                        <p:tgtEl>
                                          <p:spTgt spid="25"/>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4">
                                            <p:txEl>
                                              <p:pRg st="15" end="15"/>
                                            </p:txEl>
                                          </p:spTgt>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25"/>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grpId="0" nodeType="clickEffect">
                                  <p:stCondLst>
                                    <p:cond delay="0"/>
                                  </p:stCondLst>
                                  <p:childTnLst>
                                    <p:set>
                                      <p:cBhvr>
                                        <p:cTn id="232" dur="1" fill="hold">
                                          <p:stCondLst>
                                            <p:cond delay="0"/>
                                          </p:stCondLst>
                                        </p:cTn>
                                        <p:tgtEl>
                                          <p:spTgt spid="26"/>
                                        </p:tgtEl>
                                        <p:attrNameLst>
                                          <p:attrName>style.visibility</p:attrName>
                                        </p:attrNameLst>
                                      </p:cBhvr>
                                      <p:to>
                                        <p:strVal val="visible"/>
                                      </p:to>
                                    </p:set>
                                    <p:animEffect transition="in" filter="wipe(down)">
                                      <p:cBhvr>
                                        <p:cTn id="233" dur="500"/>
                                        <p:tgtEl>
                                          <p:spTgt spid="26"/>
                                        </p:tgtEl>
                                      </p:cBhvr>
                                    </p:animEffec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4">
                                            <p:txEl>
                                              <p:pRg st="17" end="17"/>
                                            </p:txEl>
                                          </p:spTgt>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26"/>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27"/>
                                        </p:tgtEl>
                                        <p:attrNameLst>
                                          <p:attrName>style.visibility</p:attrName>
                                        </p:attrNameLst>
                                      </p:cBhvr>
                                      <p:to>
                                        <p:strVal val="visible"/>
                                      </p:to>
                                    </p:set>
                                    <p:animEffect transition="in" filter="wipe(down)">
                                      <p:cBhvr>
                                        <p:cTn id="248" dur="500"/>
                                        <p:tgtEl>
                                          <p:spTgt spid="27"/>
                                        </p:tgtEl>
                                      </p:cBhvr>
                                    </p:animEffec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p:bldP spid="7" grpId="0"/>
      <p:bldP spid="8" grpId="0"/>
      <p:bldP spid="23" grpId="0" animBg="1"/>
      <p:bldP spid="23" grpId="1" animBg="1"/>
      <p:bldP spid="26" grpId="0" animBg="1"/>
      <p:bldP spid="26" grpId="1" animBg="1"/>
      <p:bldP spid="15" grpId="0" animBg="1"/>
      <p:bldP spid="15" grpId="1" animBg="1"/>
      <p:bldP spid="27" grpId="0" animBg="1"/>
      <p:bldP spid="27" grpId="1" animBg="1"/>
      <p:bldP spid="24" grpId="0" animBg="1"/>
      <p:bldP spid="24" grpId="1" animBg="1"/>
      <p:bldP spid="25" grpId="0" animBg="1"/>
      <p:bldP spid="25" grpId="1" animBg="1"/>
      <p:bldP spid="33" grpId="0" animBg="1"/>
      <p:bldP spid="33" grpId="1" animBg="1"/>
      <p:bldP spid="11" grpId="0" animBg="1"/>
      <p:bldP spid="11" grpId="1" animBg="1"/>
      <p:bldP spid="12" grpId="0" animBg="1"/>
      <p:bldP spid="12" grpId="1" animBg="1"/>
      <p:bldP spid="32" grpId="0" animBg="1"/>
      <p:bldP spid="32" grpId="1" animBg="1"/>
      <p:bldP spid="56" grpId="0" animBg="1"/>
      <p:bldP spid="56" grpId="1" animBg="1"/>
      <p:bldP spid="57" grpId="0" animBg="1"/>
      <p:bldP spid="57" grpId="1" animBg="1"/>
      <p:bldP spid="57" grpId="2" animBg="1"/>
      <p:bldP spid="17" grpId="0" animBg="1"/>
      <p:bldP spid="17" grpId="1" animBg="1"/>
      <p:bldP spid="34" grpId="0" animBg="1"/>
      <p:bldP spid="3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5FA5-1FF9-4185-A8B2-0B929E220FFF}"/>
              </a:ext>
            </a:extLst>
          </p:cNvPr>
          <p:cNvSpPr>
            <a:spLocks noGrp="1"/>
          </p:cNvSpPr>
          <p:nvPr>
            <p:ph type="title"/>
          </p:nvPr>
        </p:nvSpPr>
        <p:spPr>
          <a:xfrm>
            <a:off x="818920" y="0"/>
            <a:ext cx="10363200" cy="1143000"/>
          </a:xfrm>
        </p:spPr>
        <p:txBody>
          <a:bodyPr>
            <a:normAutofit/>
          </a:bodyPr>
          <a:lstStyle/>
          <a:p>
            <a:r>
              <a:rPr lang="en-US" sz="4000" dirty="0"/>
              <a:t>Interpreters are </a:t>
            </a:r>
            <a:r>
              <a:rPr lang="en-US" sz="4000" dirty="0" err="1"/>
              <a:t>Soooo</a:t>
            </a:r>
            <a:r>
              <a:rPr lang="en-US" sz="4000" dirty="0"/>
              <a:t> Cool</a:t>
            </a:r>
          </a:p>
        </p:txBody>
      </p:sp>
      <p:sp>
        <p:nvSpPr>
          <p:cNvPr id="5" name="TextBox 4">
            <a:extLst>
              <a:ext uri="{FF2B5EF4-FFF2-40B4-BE49-F238E27FC236}">
                <a16:creationId xmlns:a16="http://schemas.microsoft.com/office/drawing/2014/main" id="{949E39C9-4023-46EE-8779-BCB556EF11B3}"/>
              </a:ext>
            </a:extLst>
          </p:cNvPr>
          <p:cNvSpPr txBox="1"/>
          <p:nvPr/>
        </p:nvSpPr>
        <p:spPr>
          <a:xfrm>
            <a:off x="2107394" y="1475728"/>
            <a:ext cx="5485797" cy="584775"/>
          </a:xfrm>
          <a:prstGeom prst="rect">
            <a:avLst/>
          </a:prstGeom>
          <a:noFill/>
        </p:spPr>
        <p:txBody>
          <a:bodyPr wrap="none" rtlCol="0">
            <a:spAutoFit/>
          </a:bodyPr>
          <a:lstStyle/>
          <a:p>
            <a:r>
              <a:rPr lang="en-US" sz="3200" dirty="0"/>
              <a:t>that you'll be building your own</a:t>
            </a:r>
          </a:p>
        </p:txBody>
      </p:sp>
      <p:sp>
        <p:nvSpPr>
          <p:cNvPr id="7" name="TextBox 6">
            <a:extLst>
              <a:ext uri="{FF2B5EF4-FFF2-40B4-BE49-F238E27FC236}">
                <a16:creationId xmlns:a16="http://schemas.microsoft.com/office/drawing/2014/main" id="{76E8D1C5-12FC-44EE-AB69-DEC988A41C5A}"/>
              </a:ext>
            </a:extLst>
          </p:cNvPr>
          <p:cNvSpPr txBox="1"/>
          <p:nvPr/>
        </p:nvSpPr>
        <p:spPr>
          <a:xfrm>
            <a:off x="1313329" y="2546706"/>
            <a:ext cx="9565342" cy="1077218"/>
          </a:xfrm>
          <a:prstGeom prst="rect">
            <a:avLst/>
          </a:prstGeom>
          <a:noFill/>
        </p:spPr>
        <p:txBody>
          <a:bodyPr wrap="square" rtlCol="0">
            <a:spAutoFit/>
          </a:bodyPr>
          <a:lstStyle/>
          <a:p>
            <a:pPr algn="ctr"/>
            <a:r>
              <a:rPr lang="en-US" sz="3200" dirty="0"/>
              <a:t>Our four class projects require you to build an interpreter for a new programming language!</a:t>
            </a:r>
          </a:p>
        </p:txBody>
      </p:sp>
      <p:pic>
        <p:nvPicPr>
          <p:cNvPr id="9" name="Picture 8" descr="Logo, company name&#10;&#10;Description automatically generated">
            <a:extLst>
              <a:ext uri="{FF2B5EF4-FFF2-40B4-BE49-F238E27FC236}">
                <a16:creationId xmlns:a16="http://schemas.microsoft.com/office/drawing/2014/main" id="{A990F25F-9840-4839-BCF6-215077A38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887215"/>
            <a:ext cx="3357282" cy="1506017"/>
          </a:xfrm>
          <a:prstGeom prst="rect">
            <a:avLst/>
          </a:prstGeom>
        </p:spPr>
      </p:pic>
      <p:sp>
        <p:nvSpPr>
          <p:cNvPr id="11" name="TextBox 10">
            <a:extLst>
              <a:ext uri="{FF2B5EF4-FFF2-40B4-BE49-F238E27FC236}">
                <a16:creationId xmlns:a16="http://schemas.microsoft.com/office/drawing/2014/main" id="{EF282B71-FCAA-46E8-8F4A-23ACA2FBABA4}"/>
              </a:ext>
            </a:extLst>
          </p:cNvPr>
          <p:cNvSpPr txBox="1"/>
          <p:nvPr/>
        </p:nvSpPr>
        <p:spPr>
          <a:xfrm>
            <a:off x="1936375" y="3918668"/>
            <a:ext cx="8516472" cy="1077218"/>
          </a:xfrm>
          <a:prstGeom prst="rect">
            <a:avLst/>
          </a:prstGeom>
          <a:noFill/>
        </p:spPr>
        <p:txBody>
          <a:bodyPr wrap="square" rtlCol="0">
            <a:spAutoFit/>
          </a:bodyPr>
          <a:lstStyle/>
          <a:p>
            <a:pPr algn="ctr"/>
            <a:r>
              <a:rPr lang="en-US" sz="3200" dirty="0"/>
              <a:t>And as we learn new language concepts, you'll add them to your interpreter!</a:t>
            </a:r>
          </a:p>
        </p:txBody>
      </p:sp>
      <p:grpSp>
        <p:nvGrpSpPr>
          <p:cNvPr id="16" name="Group 15">
            <a:extLst>
              <a:ext uri="{FF2B5EF4-FFF2-40B4-BE49-F238E27FC236}">
                <a16:creationId xmlns:a16="http://schemas.microsoft.com/office/drawing/2014/main" id="{BFF9BF3F-A53E-43AB-9D66-B9384B3ED186}"/>
              </a:ext>
            </a:extLst>
          </p:cNvPr>
          <p:cNvGrpSpPr/>
          <p:nvPr/>
        </p:nvGrpSpPr>
        <p:grpSpPr>
          <a:xfrm>
            <a:off x="2675124" y="5268509"/>
            <a:ext cx="6922433" cy="1272988"/>
            <a:chOff x="2223808" y="5389242"/>
            <a:chExt cx="6922433" cy="1272988"/>
          </a:xfrm>
        </p:grpSpPr>
        <p:pic>
          <p:nvPicPr>
            <p:cNvPr id="14" name="Picture 13">
              <a:extLst>
                <a:ext uri="{FF2B5EF4-FFF2-40B4-BE49-F238E27FC236}">
                  <a16:creationId xmlns:a16="http://schemas.microsoft.com/office/drawing/2014/main" id="{E9DD3364-89BC-406E-9053-1EF10EEBFDF4}"/>
                </a:ext>
              </a:extLst>
            </p:cNvPr>
            <p:cNvPicPr>
              <a:picLocks noChangeAspect="1"/>
            </p:cNvPicPr>
            <p:nvPr/>
          </p:nvPicPr>
          <p:blipFill>
            <a:blip r:embed="rId3"/>
            <a:stretch>
              <a:fillRect/>
            </a:stretch>
          </p:blipFill>
          <p:spPr>
            <a:xfrm>
              <a:off x="2223808" y="5389242"/>
              <a:ext cx="2068606" cy="1272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7EDDEC96-F095-44A1-AF2E-F189889FD52D}"/>
                </a:ext>
              </a:extLst>
            </p:cNvPr>
            <p:cNvSpPr txBox="1"/>
            <p:nvPr/>
          </p:nvSpPr>
          <p:spPr>
            <a:xfrm>
              <a:off x="4493555" y="5535707"/>
              <a:ext cx="4652686" cy="1077218"/>
            </a:xfrm>
            <a:prstGeom prst="rect">
              <a:avLst/>
            </a:prstGeom>
            <a:noFill/>
          </p:spPr>
          <p:txBody>
            <a:bodyPr wrap="square" rtlCol="0">
              <a:spAutoFit/>
            </a:bodyPr>
            <a:lstStyle/>
            <a:p>
              <a:pPr algn="ctr"/>
              <a:r>
                <a:rPr lang="en-US" sz="3200" dirty="0"/>
                <a:t>Giving you a deep, hands-on understanding.</a:t>
              </a:r>
            </a:p>
          </p:txBody>
        </p:sp>
      </p:grpSp>
    </p:spTree>
    <p:extLst>
      <p:ext uri="{BB962C8B-B14F-4D97-AF65-F5344CB8AC3E}">
        <p14:creationId xmlns:p14="http://schemas.microsoft.com/office/powerpoint/2010/main" val="169804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5FA5-1FF9-4185-A8B2-0B929E220FFF}"/>
              </a:ext>
            </a:extLst>
          </p:cNvPr>
          <p:cNvSpPr>
            <a:spLocks noGrp="1"/>
          </p:cNvSpPr>
          <p:nvPr>
            <p:ph type="title"/>
          </p:nvPr>
        </p:nvSpPr>
        <p:spPr>
          <a:xfrm>
            <a:off x="850295" y="44365"/>
            <a:ext cx="10363200" cy="1143000"/>
          </a:xfrm>
        </p:spPr>
        <p:txBody>
          <a:bodyPr>
            <a:normAutofit/>
          </a:bodyPr>
          <a:lstStyle/>
          <a:p>
            <a:r>
              <a:rPr lang="en-US" sz="4000" dirty="0"/>
              <a:t>A Few Final Things...</a:t>
            </a:r>
          </a:p>
        </p:txBody>
      </p:sp>
      <p:grpSp>
        <p:nvGrpSpPr>
          <p:cNvPr id="8" name="Group 7">
            <a:extLst>
              <a:ext uri="{FF2B5EF4-FFF2-40B4-BE49-F238E27FC236}">
                <a16:creationId xmlns:a16="http://schemas.microsoft.com/office/drawing/2014/main" id="{4ECDD91E-0D7B-4A01-89FC-52315AE0DC8B}"/>
              </a:ext>
            </a:extLst>
          </p:cNvPr>
          <p:cNvGrpSpPr/>
          <p:nvPr/>
        </p:nvGrpSpPr>
        <p:grpSpPr>
          <a:xfrm>
            <a:off x="2406625" y="1420795"/>
            <a:ext cx="7378750" cy="1815023"/>
            <a:chOff x="2285203" y="1635948"/>
            <a:chExt cx="7378750" cy="1815023"/>
          </a:xfrm>
        </p:grpSpPr>
        <p:sp>
          <p:nvSpPr>
            <p:cNvPr id="5" name="TextBox 4">
              <a:extLst>
                <a:ext uri="{FF2B5EF4-FFF2-40B4-BE49-F238E27FC236}">
                  <a16:creationId xmlns:a16="http://schemas.microsoft.com/office/drawing/2014/main" id="{949E39C9-4023-46EE-8779-BCB556EF11B3}"/>
                </a:ext>
              </a:extLst>
            </p:cNvPr>
            <p:cNvSpPr txBox="1"/>
            <p:nvPr/>
          </p:nvSpPr>
          <p:spPr>
            <a:xfrm>
              <a:off x="4876800" y="2065976"/>
              <a:ext cx="4787153" cy="1384995"/>
            </a:xfrm>
            <a:prstGeom prst="rect">
              <a:avLst/>
            </a:prstGeom>
            <a:noFill/>
          </p:spPr>
          <p:txBody>
            <a:bodyPr wrap="square" rtlCol="0">
              <a:spAutoFit/>
            </a:bodyPr>
            <a:lstStyle/>
            <a:p>
              <a:pPr algn="ctr"/>
              <a:r>
                <a:rPr lang="en-US" sz="2800" dirty="0"/>
                <a:t>Your first homework will be posted </a:t>
              </a:r>
              <a:r>
                <a:rPr lang="en-US" sz="2800" dirty="0">
                  <a:solidFill>
                    <a:srgbClr val="FF0000"/>
                  </a:solidFill>
                </a:rPr>
                <a:t>Wednesday of </a:t>
              </a:r>
              <a:r>
                <a:rPr lang="en-US" sz="2800" i="1" dirty="0">
                  <a:solidFill>
                    <a:srgbClr val="FF0000"/>
                  </a:solidFill>
                </a:rPr>
                <a:t>this</a:t>
              </a:r>
              <a:r>
                <a:rPr lang="en-US" sz="2800" dirty="0">
                  <a:solidFill>
                    <a:srgbClr val="FF0000"/>
                  </a:solidFill>
                </a:rPr>
                <a:t> week</a:t>
              </a:r>
              <a:r>
                <a:rPr lang="en-US" sz="2800" dirty="0"/>
                <a:t> on </a:t>
              </a:r>
              <a:r>
                <a:rPr lang="en-US" sz="2800" dirty="0" err="1"/>
                <a:t>Gradescope</a:t>
              </a:r>
              <a:r>
                <a:rPr lang="en-US" sz="2800" dirty="0"/>
                <a:t>.</a:t>
              </a:r>
            </a:p>
          </p:txBody>
        </p:sp>
        <p:grpSp>
          <p:nvGrpSpPr>
            <p:cNvPr id="7" name="Group 6">
              <a:extLst>
                <a:ext uri="{FF2B5EF4-FFF2-40B4-BE49-F238E27FC236}">
                  <a16:creationId xmlns:a16="http://schemas.microsoft.com/office/drawing/2014/main" id="{8F65D706-87E0-416E-BC53-F6AC4863ADB1}"/>
                </a:ext>
              </a:extLst>
            </p:cNvPr>
            <p:cNvGrpSpPr/>
            <p:nvPr/>
          </p:nvGrpSpPr>
          <p:grpSpPr>
            <a:xfrm>
              <a:off x="2285203" y="1635948"/>
              <a:ext cx="2362998" cy="1793052"/>
              <a:chOff x="1913168" y="1635948"/>
              <a:chExt cx="2362998" cy="1793052"/>
            </a:xfrm>
          </p:grpSpPr>
          <p:pic>
            <p:nvPicPr>
              <p:cNvPr id="4" name="Picture 3">
                <a:extLst>
                  <a:ext uri="{FF2B5EF4-FFF2-40B4-BE49-F238E27FC236}">
                    <a16:creationId xmlns:a16="http://schemas.microsoft.com/office/drawing/2014/main" id="{ED62C7AB-91B3-4A41-84D1-4833787F8C9C}"/>
                  </a:ext>
                </a:extLst>
              </p:cNvPr>
              <p:cNvPicPr>
                <a:picLocks noChangeAspect="1"/>
              </p:cNvPicPr>
              <p:nvPr/>
            </p:nvPicPr>
            <p:blipFill>
              <a:blip r:embed="rId2"/>
              <a:stretch>
                <a:fillRect/>
              </a:stretch>
            </p:blipFill>
            <p:spPr>
              <a:xfrm>
                <a:off x="1913168" y="1657061"/>
                <a:ext cx="2362998" cy="1771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7880922A-DA31-4489-ACAC-E74DD99EF3EF}"/>
                  </a:ext>
                </a:extLst>
              </p:cNvPr>
              <p:cNvSpPr txBox="1"/>
              <p:nvPr/>
            </p:nvSpPr>
            <p:spPr>
              <a:xfrm rot="17661314">
                <a:off x="2228039" y="1883933"/>
                <a:ext cx="772969" cy="276999"/>
              </a:xfrm>
              <a:prstGeom prst="rect">
                <a:avLst/>
              </a:prstGeom>
              <a:noFill/>
            </p:spPr>
            <p:txBody>
              <a:bodyPr wrap="none" rtlCol="0">
                <a:spAutoFit/>
              </a:bodyPr>
              <a:lstStyle/>
              <a:p>
                <a:r>
                  <a:rPr lang="en-US" sz="1200" dirty="0">
                    <a:latin typeface="Caveat" pitchFamily="2" charset="0"/>
                  </a:rPr>
                  <a:t>CS131 HW</a:t>
                </a:r>
              </a:p>
            </p:txBody>
          </p:sp>
        </p:grpSp>
      </p:grpSp>
      <p:grpSp>
        <p:nvGrpSpPr>
          <p:cNvPr id="18" name="Group 17">
            <a:extLst>
              <a:ext uri="{FF2B5EF4-FFF2-40B4-BE49-F238E27FC236}">
                <a16:creationId xmlns:a16="http://schemas.microsoft.com/office/drawing/2014/main" id="{0B55AF71-FCB8-476F-A3C5-284A745A9B52}"/>
              </a:ext>
            </a:extLst>
          </p:cNvPr>
          <p:cNvGrpSpPr/>
          <p:nvPr/>
        </p:nvGrpSpPr>
        <p:grpSpPr>
          <a:xfrm>
            <a:off x="2608160" y="4136617"/>
            <a:ext cx="7122350" cy="1909592"/>
            <a:chOff x="2608160" y="4136617"/>
            <a:chExt cx="7122350" cy="1909592"/>
          </a:xfrm>
        </p:grpSpPr>
        <p:sp>
          <p:nvSpPr>
            <p:cNvPr id="10" name="TextBox 9">
              <a:extLst>
                <a:ext uri="{FF2B5EF4-FFF2-40B4-BE49-F238E27FC236}">
                  <a16:creationId xmlns:a16="http://schemas.microsoft.com/office/drawing/2014/main" id="{6A60348C-2E3C-4E43-B93D-F067737B6635}"/>
                </a:ext>
              </a:extLst>
            </p:cNvPr>
            <p:cNvSpPr txBox="1"/>
            <p:nvPr/>
          </p:nvSpPr>
          <p:spPr>
            <a:xfrm>
              <a:off x="4924878" y="4437141"/>
              <a:ext cx="4805632" cy="1384995"/>
            </a:xfrm>
            <a:prstGeom prst="rect">
              <a:avLst/>
            </a:prstGeom>
            <a:noFill/>
          </p:spPr>
          <p:txBody>
            <a:bodyPr wrap="square" rtlCol="0">
              <a:spAutoFit/>
            </a:bodyPr>
            <a:lstStyle/>
            <a:p>
              <a:pPr algn="ctr"/>
              <a:r>
                <a:rPr lang="en-US" sz="2800" dirty="0"/>
                <a:t>Until then, please install the Haskell compiler and Python 3.x interpreter.</a:t>
              </a:r>
            </a:p>
          </p:txBody>
        </p:sp>
        <p:pic>
          <p:nvPicPr>
            <p:cNvPr id="15" name="Picture 14">
              <a:extLst>
                <a:ext uri="{FF2B5EF4-FFF2-40B4-BE49-F238E27FC236}">
                  <a16:creationId xmlns:a16="http://schemas.microsoft.com/office/drawing/2014/main" id="{2DA48E35-1DA6-456C-B5AA-BA401FCA0839}"/>
                </a:ext>
              </a:extLst>
            </p:cNvPr>
            <p:cNvPicPr>
              <a:picLocks noChangeAspect="1"/>
            </p:cNvPicPr>
            <p:nvPr/>
          </p:nvPicPr>
          <p:blipFill>
            <a:blip r:embed="rId3"/>
            <a:stretch>
              <a:fillRect/>
            </a:stretch>
          </p:blipFill>
          <p:spPr>
            <a:xfrm>
              <a:off x="2608160" y="4136617"/>
              <a:ext cx="1635762" cy="1008038"/>
            </a:xfrm>
            <a:prstGeom prst="rect">
              <a:avLst/>
            </a:prstGeom>
          </p:spPr>
        </p:pic>
        <p:pic>
          <p:nvPicPr>
            <p:cNvPr id="17" name="Picture 16" descr="Logo&#10;&#10;Description automatically generated">
              <a:extLst>
                <a:ext uri="{FF2B5EF4-FFF2-40B4-BE49-F238E27FC236}">
                  <a16:creationId xmlns:a16="http://schemas.microsoft.com/office/drawing/2014/main" id="{EC6843A5-DC28-425C-8FC1-8EC0038F4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605" y="5309143"/>
              <a:ext cx="1653232" cy="737066"/>
            </a:xfrm>
            <a:prstGeom prst="rect">
              <a:avLst/>
            </a:prstGeom>
          </p:spPr>
        </p:pic>
      </p:grpSp>
    </p:spTree>
    <p:extLst>
      <p:ext uri="{BB962C8B-B14F-4D97-AF65-F5344CB8AC3E}">
        <p14:creationId xmlns:p14="http://schemas.microsoft.com/office/powerpoint/2010/main" val="23129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5FA5-1FF9-4185-A8B2-0B929E220FFF}"/>
              </a:ext>
            </a:extLst>
          </p:cNvPr>
          <p:cNvSpPr>
            <a:spLocks noGrp="1"/>
          </p:cNvSpPr>
          <p:nvPr>
            <p:ph type="title"/>
          </p:nvPr>
        </p:nvSpPr>
        <p:spPr>
          <a:xfrm>
            <a:off x="850295" y="44365"/>
            <a:ext cx="10363200" cy="1143000"/>
          </a:xfrm>
        </p:spPr>
        <p:txBody>
          <a:bodyPr>
            <a:normAutofit/>
          </a:bodyPr>
          <a:lstStyle/>
          <a:p>
            <a:r>
              <a:rPr lang="en-US" sz="4000" dirty="0"/>
              <a:t>A Few Final Things...</a:t>
            </a:r>
          </a:p>
        </p:txBody>
      </p:sp>
      <p:sp>
        <p:nvSpPr>
          <p:cNvPr id="21" name="TextBox 20">
            <a:extLst>
              <a:ext uri="{FF2B5EF4-FFF2-40B4-BE49-F238E27FC236}">
                <a16:creationId xmlns:a16="http://schemas.microsoft.com/office/drawing/2014/main" id="{0F19039D-9AB6-453F-B0EF-E98A7A5BDF23}"/>
              </a:ext>
            </a:extLst>
          </p:cNvPr>
          <p:cNvSpPr txBox="1"/>
          <p:nvPr/>
        </p:nvSpPr>
        <p:spPr>
          <a:xfrm>
            <a:off x="891858" y="5349436"/>
            <a:ext cx="9703350" cy="1077218"/>
          </a:xfrm>
          <a:prstGeom prst="rect">
            <a:avLst/>
          </a:prstGeom>
          <a:noFill/>
        </p:spPr>
        <p:txBody>
          <a:bodyPr wrap="square" rtlCol="0">
            <a:spAutoFit/>
          </a:bodyPr>
          <a:lstStyle/>
          <a:p>
            <a:pPr algn="ctr"/>
            <a:r>
              <a:rPr lang="en-US" sz="3200" dirty="0"/>
              <a:t>Our goal is not just to cover the material, but for you to deeply understand it and have fun in the process.</a:t>
            </a:r>
          </a:p>
        </p:txBody>
      </p:sp>
      <p:grpSp>
        <p:nvGrpSpPr>
          <p:cNvPr id="26" name="Group 25">
            <a:extLst>
              <a:ext uri="{FF2B5EF4-FFF2-40B4-BE49-F238E27FC236}">
                <a16:creationId xmlns:a16="http://schemas.microsoft.com/office/drawing/2014/main" id="{F2D1C121-49D0-4268-86F5-2D51B2B439E9}"/>
              </a:ext>
            </a:extLst>
          </p:cNvPr>
          <p:cNvGrpSpPr/>
          <p:nvPr/>
        </p:nvGrpSpPr>
        <p:grpSpPr>
          <a:xfrm>
            <a:off x="1911928" y="959161"/>
            <a:ext cx="8258786" cy="1387077"/>
            <a:chOff x="1911928" y="959161"/>
            <a:chExt cx="8258786" cy="1387077"/>
          </a:xfrm>
        </p:grpSpPr>
        <p:sp>
          <p:nvSpPr>
            <p:cNvPr id="3" name="TextBox 2">
              <a:extLst>
                <a:ext uri="{FF2B5EF4-FFF2-40B4-BE49-F238E27FC236}">
                  <a16:creationId xmlns:a16="http://schemas.microsoft.com/office/drawing/2014/main" id="{547A0C94-6231-44FE-8BB5-27AAEEDB5301}"/>
                </a:ext>
              </a:extLst>
            </p:cNvPr>
            <p:cNvSpPr txBox="1"/>
            <p:nvPr/>
          </p:nvSpPr>
          <p:spPr>
            <a:xfrm>
              <a:off x="1911928" y="1407478"/>
              <a:ext cx="7818030" cy="584775"/>
            </a:xfrm>
            <a:prstGeom prst="rect">
              <a:avLst/>
            </a:prstGeom>
            <a:noFill/>
          </p:spPr>
          <p:txBody>
            <a:bodyPr wrap="square" rtlCol="0">
              <a:spAutoFit/>
            </a:bodyPr>
            <a:lstStyle/>
            <a:p>
              <a:pPr algn="ctr"/>
              <a:r>
                <a:rPr lang="en-US" sz="3200" dirty="0"/>
                <a:t>CS131 is a notoriously difficult class.</a:t>
              </a:r>
            </a:p>
          </p:txBody>
        </p:sp>
        <p:pic>
          <p:nvPicPr>
            <p:cNvPr id="25" name="Picture 24">
              <a:extLst>
                <a:ext uri="{FF2B5EF4-FFF2-40B4-BE49-F238E27FC236}">
                  <a16:creationId xmlns:a16="http://schemas.microsoft.com/office/drawing/2014/main" id="{2062C3D3-A49E-42A4-9CF3-FD383C206DA2}"/>
                </a:ext>
              </a:extLst>
            </p:cNvPr>
            <p:cNvPicPr>
              <a:picLocks noChangeAspect="1"/>
            </p:cNvPicPr>
            <p:nvPr/>
          </p:nvPicPr>
          <p:blipFill>
            <a:blip r:embed="rId2"/>
            <a:stretch>
              <a:fillRect/>
            </a:stretch>
          </p:blipFill>
          <p:spPr>
            <a:xfrm>
              <a:off x="8783637" y="959161"/>
              <a:ext cx="1387077" cy="1387077"/>
            </a:xfrm>
            <a:prstGeom prst="rect">
              <a:avLst/>
            </a:prstGeom>
          </p:spPr>
        </p:pic>
      </p:grpSp>
      <p:grpSp>
        <p:nvGrpSpPr>
          <p:cNvPr id="31" name="Group 30">
            <a:extLst>
              <a:ext uri="{FF2B5EF4-FFF2-40B4-BE49-F238E27FC236}">
                <a16:creationId xmlns:a16="http://schemas.microsoft.com/office/drawing/2014/main" id="{E6E6CA1F-6822-474F-8F5F-B254575EE710}"/>
              </a:ext>
            </a:extLst>
          </p:cNvPr>
          <p:cNvGrpSpPr/>
          <p:nvPr/>
        </p:nvGrpSpPr>
        <p:grpSpPr>
          <a:xfrm>
            <a:off x="1117049" y="2013663"/>
            <a:ext cx="9703350" cy="1132096"/>
            <a:chOff x="1117049" y="1894236"/>
            <a:chExt cx="9703350" cy="1132096"/>
          </a:xfrm>
        </p:grpSpPr>
        <p:sp>
          <p:nvSpPr>
            <p:cNvPr id="11" name="TextBox 10">
              <a:extLst>
                <a:ext uri="{FF2B5EF4-FFF2-40B4-BE49-F238E27FC236}">
                  <a16:creationId xmlns:a16="http://schemas.microsoft.com/office/drawing/2014/main" id="{647A400D-9220-4687-B516-D1D167FF965A}"/>
                </a:ext>
              </a:extLst>
            </p:cNvPr>
            <p:cNvSpPr txBox="1"/>
            <p:nvPr/>
          </p:nvSpPr>
          <p:spPr>
            <a:xfrm>
              <a:off x="1117049" y="2346238"/>
              <a:ext cx="9703350" cy="584775"/>
            </a:xfrm>
            <a:prstGeom prst="rect">
              <a:avLst/>
            </a:prstGeom>
            <a:noFill/>
          </p:spPr>
          <p:txBody>
            <a:bodyPr wrap="square" rtlCol="0">
              <a:spAutoFit/>
            </a:bodyPr>
            <a:lstStyle/>
            <a:p>
              <a:pPr algn="ctr"/>
              <a:r>
                <a:rPr lang="en-US" sz="3200" dirty="0"/>
                <a:t>So ask questions...</a:t>
              </a:r>
            </a:p>
          </p:txBody>
        </p:sp>
        <p:pic>
          <p:nvPicPr>
            <p:cNvPr id="30" name="Picture 29">
              <a:extLst>
                <a:ext uri="{FF2B5EF4-FFF2-40B4-BE49-F238E27FC236}">
                  <a16:creationId xmlns:a16="http://schemas.microsoft.com/office/drawing/2014/main" id="{9E2F78EF-5493-490A-BF6E-C77ED8398491}"/>
                </a:ext>
              </a:extLst>
            </p:cNvPr>
            <p:cNvPicPr>
              <a:picLocks noChangeAspect="1"/>
            </p:cNvPicPr>
            <p:nvPr/>
          </p:nvPicPr>
          <p:blipFill>
            <a:blip r:embed="rId3"/>
            <a:stretch>
              <a:fillRect/>
            </a:stretch>
          </p:blipFill>
          <p:spPr>
            <a:xfrm>
              <a:off x="3015674" y="1894236"/>
              <a:ext cx="1426440" cy="1132096"/>
            </a:xfrm>
            <a:prstGeom prst="rect">
              <a:avLst/>
            </a:prstGeom>
          </p:spPr>
        </p:pic>
      </p:grpSp>
      <p:grpSp>
        <p:nvGrpSpPr>
          <p:cNvPr id="36" name="Group 35">
            <a:extLst>
              <a:ext uri="{FF2B5EF4-FFF2-40B4-BE49-F238E27FC236}">
                <a16:creationId xmlns:a16="http://schemas.microsoft.com/office/drawing/2014/main" id="{C51AE12D-E86C-44E6-8870-3D46A92EC4D5}"/>
              </a:ext>
            </a:extLst>
          </p:cNvPr>
          <p:cNvGrpSpPr/>
          <p:nvPr/>
        </p:nvGrpSpPr>
        <p:grpSpPr>
          <a:xfrm>
            <a:off x="1084722" y="2898956"/>
            <a:ext cx="9703350" cy="1288881"/>
            <a:chOff x="1084722" y="2898956"/>
            <a:chExt cx="9703350" cy="1288881"/>
          </a:xfrm>
        </p:grpSpPr>
        <p:sp>
          <p:nvSpPr>
            <p:cNvPr id="13" name="TextBox 12">
              <a:extLst>
                <a:ext uri="{FF2B5EF4-FFF2-40B4-BE49-F238E27FC236}">
                  <a16:creationId xmlns:a16="http://schemas.microsoft.com/office/drawing/2014/main" id="{381C6B35-B06B-4FE9-B399-7D02CC2BDB72}"/>
                </a:ext>
              </a:extLst>
            </p:cNvPr>
            <p:cNvSpPr txBox="1"/>
            <p:nvPr/>
          </p:nvSpPr>
          <p:spPr>
            <a:xfrm>
              <a:off x="1084722" y="3251002"/>
              <a:ext cx="9703350" cy="584775"/>
            </a:xfrm>
            <a:prstGeom prst="rect">
              <a:avLst/>
            </a:prstGeom>
            <a:noFill/>
          </p:spPr>
          <p:txBody>
            <a:bodyPr wrap="square" rtlCol="0">
              <a:spAutoFit/>
            </a:bodyPr>
            <a:lstStyle/>
            <a:p>
              <a:pPr algn="ctr"/>
              <a:r>
                <a:rPr lang="en-US" sz="3200" dirty="0"/>
                <a:t>Stop me if something's unclear...</a:t>
              </a:r>
            </a:p>
          </p:txBody>
        </p:sp>
        <p:grpSp>
          <p:nvGrpSpPr>
            <p:cNvPr id="35" name="Group 34">
              <a:extLst>
                <a:ext uri="{FF2B5EF4-FFF2-40B4-BE49-F238E27FC236}">
                  <a16:creationId xmlns:a16="http://schemas.microsoft.com/office/drawing/2014/main" id="{23A148FE-A96C-4C11-965E-EE127FBABC33}"/>
                </a:ext>
              </a:extLst>
            </p:cNvPr>
            <p:cNvGrpSpPr/>
            <p:nvPr/>
          </p:nvGrpSpPr>
          <p:grpSpPr>
            <a:xfrm>
              <a:off x="8783637" y="2898956"/>
              <a:ext cx="1351973" cy="1288881"/>
              <a:chOff x="1539009" y="2606561"/>
              <a:chExt cx="1351973" cy="1288881"/>
            </a:xfrm>
          </p:grpSpPr>
          <p:pic>
            <p:nvPicPr>
              <p:cNvPr id="33" name="Picture 32">
                <a:extLst>
                  <a:ext uri="{FF2B5EF4-FFF2-40B4-BE49-F238E27FC236}">
                    <a16:creationId xmlns:a16="http://schemas.microsoft.com/office/drawing/2014/main" id="{38BB0862-9036-47C1-9D42-EADD78EABFC3}"/>
                  </a:ext>
                </a:extLst>
              </p:cNvPr>
              <p:cNvPicPr>
                <a:picLocks noChangeAspect="1"/>
              </p:cNvPicPr>
              <p:nvPr/>
            </p:nvPicPr>
            <p:blipFill>
              <a:blip r:embed="rId4"/>
              <a:stretch>
                <a:fillRect/>
              </a:stretch>
            </p:blipFill>
            <p:spPr>
              <a:xfrm>
                <a:off x="1539009" y="2606561"/>
                <a:ext cx="1351973" cy="1288881"/>
              </a:xfrm>
              <a:prstGeom prst="rect">
                <a:avLst/>
              </a:prstGeom>
              <a:ln>
                <a:noFill/>
              </a:ln>
              <a:effectLst>
                <a:softEdge rad="112500"/>
              </a:effectLst>
            </p:spPr>
          </p:pic>
          <p:sp>
            <p:nvSpPr>
              <p:cNvPr id="34" name="Block Arc 33">
                <a:extLst>
                  <a:ext uri="{FF2B5EF4-FFF2-40B4-BE49-F238E27FC236}">
                    <a16:creationId xmlns:a16="http://schemas.microsoft.com/office/drawing/2014/main" id="{1FFF14A7-BA09-4C2E-8CBE-4399EBBA0F2C}"/>
                  </a:ext>
                </a:extLst>
              </p:cNvPr>
              <p:cNvSpPr/>
              <p:nvPr/>
            </p:nvSpPr>
            <p:spPr>
              <a:xfrm rot="10800000">
                <a:off x="1879600" y="3521786"/>
                <a:ext cx="651164" cy="289289"/>
              </a:xfrm>
              <a:prstGeom prst="blockArc">
                <a:avLst>
                  <a:gd name="adj1" fmla="val 10800000"/>
                  <a:gd name="adj2" fmla="val 0"/>
                  <a:gd name="adj3" fmla="val 25000"/>
                </a:avLst>
              </a:prstGeom>
              <a:solidFill>
                <a:srgbClr val="F5F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9" name="Group 38">
            <a:extLst>
              <a:ext uri="{FF2B5EF4-FFF2-40B4-BE49-F238E27FC236}">
                <a16:creationId xmlns:a16="http://schemas.microsoft.com/office/drawing/2014/main" id="{7A1F6360-0586-4CB4-8505-7EC86E904DD9}"/>
              </a:ext>
            </a:extLst>
          </p:cNvPr>
          <p:cNvGrpSpPr/>
          <p:nvPr/>
        </p:nvGrpSpPr>
        <p:grpSpPr>
          <a:xfrm>
            <a:off x="1084722" y="3805975"/>
            <a:ext cx="9703350" cy="1177781"/>
            <a:chOff x="1084722" y="3805975"/>
            <a:chExt cx="9703350" cy="1177781"/>
          </a:xfrm>
        </p:grpSpPr>
        <p:sp>
          <p:nvSpPr>
            <p:cNvPr id="23" name="TextBox 22">
              <a:extLst>
                <a:ext uri="{FF2B5EF4-FFF2-40B4-BE49-F238E27FC236}">
                  <a16:creationId xmlns:a16="http://schemas.microsoft.com/office/drawing/2014/main" id="{53C93793-C6F6-496A-A6F0-DF70549BAC16}"/>
                </a:ext>
              </a:extLst>
            </p:cNvPr>
            <p:cNvSpPr txBox="1"/>
            <p:nvPr/>
          </p:nvSpPr>
          <p:spPr>
            <a:xfrm>
              <a:off x="1084722" y="4036352"/>
              <a:ext cx="9703350" cy="584775"/>
            </a:xfrm>
            <a:prstGeom prst="rect">
              <a:avLst/>
            </a:prstGeom>
            <a:noFill/>
          </p:spPr>
          <p:txBody>
            <a:bodyPr wrap="square" rtlCol="0">
              <a:spAutoFit/>
            </a:bodyPr>
            <a:lstStyle/>
            <a:p>
              <a:pPr algn="ctr"/>
              <a:r>
                <a:rPr lang="en-US" sz="3200" dirty="0"/>
                <a:t>Don't be afraid to </a:t>
              </a:r>
              <a:r>
                <a:rPr lang="en-US" sz="3200"/>
                <a:t>ask for help</a:t>
              </a:r>
              <a:r>
                <a:rPr lang="en-US" sz="3200" dirty="0"/>
                <a:t>.</a:t>
              </a:r>
            </a:p>
          </p:txBody>
        </p:sp>
        <p:pic>
          <p:nvPicPr>
            <p:cNvPr id="38" name="Picture 37">
              <a:extLst>
                <a:ext uri="{FF2B5EF4-FFF2-40B4-BE49-F238E27FC236}">
                  <a16:creationId xmlns:a16="http://schemas.microsoft.com/office/drawing/2014/main" id="{86C93AEB-A696-4EB3-B799-C81672944423}"/>
                </a:ext>
              </a:extLst>
            </p:cNvPr>
            <p:cNvPicPr>
              <a:picLocks noChangeAspect="1"/>
            </p:cNvPicPr>
            <p:nvPr/>
          </p:nvPicPr>
          <p:blipFill>
            <a:blip r:embed="rId5"/>
            <a:stretch>
              <a:fillRect/>
            </a:stretch>
          </p:blipFill>
          <p:spPr>
            <a:xfrm>
              <a:off x="1911928" y="3805975"/>
              <a:ext cx="1177781" cy="1177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402062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5FA5-1FF9-4185-A8B2-0B929E220FFF}"/>
              </a:ext>
            </a:extLst>
          </p:cNvPr>
          <p:cNvSpPr>
            <a:spLocks noGrp="1"/>
          </p:cNvSpPr>
          <p:nvPr>
            <p:ph type="title"/>
          </p:nvPr>
        </p:nvSpPr>
        <p:spPr>
          <a:xfrm>
            <a:off x="832022" y="786584"/>
            <a:ext cx="10363200" cy="1143000"/>
          </a:xfrm>
        </p:spPr>
        <p:txBody>
          <a:bodyPr/>
          <a:lstStyle/>
          <a:p>
            <a:r>
              <a:rPr lang="en-US" dirty="0"/>
              <a:t>Onward to Functional Programming With Haskell!</a:t>
            </a:r>
          </a:p>
        </p:txBody>
      </p:sp>
      <p:pic>
        <p:nvPicPr>
          <p:cNvPr id="6" name="Picture 5">
            <a:extLst>
              <a:ext uri="{FF2B5EF4-FFF2-40B4-BE49-F238E27FC236}">
                <a16:creationId xmlns:a16="http://schemas.microsoft.com/office/drawing/2014/main" id="{D865C765-1A24-4E9E-B0FE-EB4611E6B263}"/>
              </a:ext>
            </a:extLst>
          </p:cNvPr>
          <p:cNvPicPr>
            <a:picLocks noChangeAspect="1"/>
          </p:cNvPicPr>
          <p:nvPr/>
        </p:nvPicPr>
        <p:blipFill>
          <a:blip r:embed="rId2"/>
          <a:stretch>
            <a:fillRect/>
          </a:stretch>
        </p:blipFill>
        <p:spPr>
          <a:xfrm>
            <a:off x="2203622" y="1929584"/>
            <a:ext cx="7620000" cy="4695825"/>
          </a:xfrm>
          <a:prstGeom prst="rect">
            <a:avLst/>
          </a:prstGeom>
        </p:spPr>
      </p:pic>
    </p:spTree>
    <p:extLst>
      <p:ext uri="{BB962C8B-B14F-4D97-AF65-F5344CB8AC3E}">
        <p14:creationId xmlns:p14="http://schemas.microsoft.com/office/powerpoint/2010/main" val="676421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5FA5-1FF9-4185-A8B2-0B929E220F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FA52FB7-1A1F-429D-9292-FDFC76A7FE67}"/>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9FFDEFB9-570C-4AC1-AD55-514661440C33}"/>
              </a:ext>
            </a:extLst>
          </p:cNvPr>
          <p:cNvSpPr>
            <a:spLocks noGrp="1"/>
          </p:cNvSpPr>
          <p:nvPr>
            <p:ph type="clipArt" sz="half" idx="2"/>
          </p:nvPr>
        </p:nvSpPr>
        <p:spPr/>
        <p:txBody>
          <a:bodyPr/>
          <a:lstStyle/>
          <a:p>
            <a:endParaRPr lang="en-US"/>
          </a:p>
        </p:txBody>
      </p:sp>
    </p:spTree>
    <p:extLst>
      <p:ext uri="{BB962C8B-B14F-4D97-AF65-F5344CB8AC3E}">
        <p14:creationId xmlns:p14="http://schemas.microsoft.com/office/powerpoint/2010/main" val="2744527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4F0474E-7B1B-4893-8821-8D729DC66BB3}"/>
              </a:ext>
            </a:extLst>
          </p:cNvPr>
          <p:cNvGrpSpPr/>
          <p:nvPr/>
        </p:nvGrpSpPr>
        <p:grpSpPr>
          <a:xfrm>
            <a:off x="1042851" y="1924518"/>
            <a:ext cx="10351984" cy="4074639"/>
            <a:chOff x="1042851" y="1924518"/>
            <a:chExt cx="10351984" cy="4074639"/>
          </a:xfrm>
        </p:grpSpPr>
        <p:grpSp>
          <p:nvGrpSpPr>
            <p:cNvPr id="40" name="Group 39">
              <a:extLst>
                <a:ext uri="{FF2B5EF4-FFF2-40B4-BE49-F238E27FC236}">
                  <a16:creationId xmlns:a16="http://schemas.microsoft.com/office/drawing/2014/main" id="{DC2C80C6-D1BB-4057-8388-2D2A4BC2CB2D}"/>
                </a:ext>
              </a:extLst>
            </p:cNvPr>
            <p:cNvGrpSpPr/>
            <p:nvPr/>
          </p:nvGrpSpPr>
          <p:grpSpPr>
            <a:xfrm>
              <a:off x="2468465" y="1924518"/>
              <a:ext cx="8926370" cy="4074637"/>
              <a:chOff x="1881555" y="2417477"/>
              <a:chExt cx="8926370" cy="4074637"/>
            </a:xfrm>
          </p:grpSpPr>
          <p:sp>
            <p:nvSpPr>
              <p:cNvPr id="64" name="Rectangle 63">
                <a:extLst>
                  <a:ext uri="{FF2B5EF4-FFF2-40B4-BE49-F238E27FC236}">
                    <a16:creationId xmlns:a16="http://schemas.microsoft.com/office/drawing/2014/main" id="{3794EED6-7F42-4900-AECE-D767FEFE3880}"/>
                  </a:ext>
                </a:extLst>
              </p:cNvPr>
              <p:cNvSpPr/>
              <p:nvPr/>
            </p:nvSpPr>
            <p:spPr>
              <a:xfrm>
                <a:off x="1922584" y="2465443"/>
                <a:ext cx="8885341" cy="40266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317ECD5-4C8F-417A-BBC1-B1001450931E}"/>
                  </a:ext>
                </a:extLst>
              </p:cNvPr>
              <p:cNvSpPr txBox="1"/>
              <p:nvPr/>
            </p:nvSpPr>
            <p:spPr>
              <a:xfrm>
                <a:off x="1881555" y="2417477"/>
                <a:ext cx="5344040" cy="523220"/>
              </a:xfrm>
              <a:prstGeom prst="rect">
                <a:avLst/>
              </a:prstGeom>
              <a:noFill/>
            </p:spPr>
            <p:txBody>
              <a:bodyPr wrap="square" rtlCol="0">
                <a:spAutoFit/>
              </a:bodyPr>
              <a:lstStyle/>
              <a:p>
                <a:r>
                  <a:rPr lang="en-US" sz="2800" dirty="0">
                    <a:solidFill>
                      <a:schemeClr val="bg1"/>
                    </a:solidFill>
                  </a:rPr>
                  <a:t>Compiler workflow</a:t>
                </a:r>
              </a:p>
            </p:txBody>
          </p:sp>
        </p:grpSp>
        <p:sp>
          <p:nvSpPr>
            <p:cNvPr id="41" name="Rectangle: Rounded Corners 40">
              <a:extLst>
                <a:ext uri="{FF2B5EF4-FFF2-40B4-BE49-F238E27FC236}">
                  <a16:creationId xmlns:a16="http://schemas.microsoft.com/office/drawing/2014/main" id="{ACD1E179-AB43-4B78-968B-AA26E4BC5FE6}"/>
                </a:ext>
              </a:extLst>
            </p:cNvPr>
            <p:cNvSpPr/>
            <p:nvPr/>
          </p:nvSpPr>
          <p:spPr>
            <a:xfrm>
              <a:off x="2575562"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Lexical Analyzer</a:t>
              </a:r>
            </a:p>
          </p:txBody>
        </p:sp>
        <p:sp>
          <p:nvSpPr>
            <p:cNvPr id="42" name="Arrow: Right 41">
              <a:extLst>
                <a:ext uri="{FF2B5EF4-FFF2-40B4-BE49-F238E27FC236}">
                  <a16:creationId xmlns:a16="http://schemas.microsoft.com/office/drawing/2014/main" id="{305A19EE-CC8C-4CBE-99DB-C79CE4CFE08E}"/>
                </a:ext>
              </a:extLst>
            </p:cNvPr>
            <p:cNvSpPr/>
            <p:nvPr/>
          </p:nvSpPr>
          <p:spPr>
            <a:xfrm>
              <a:off x="4379377" y="2587858"/>
              <a:ext cx="137991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Lexical Units </a:t>
              </a:r>
            </a:p>
          </p:txBody>
        </p:sp>
        <p:sp>
          <p:nvSpPr>
            <p:cNvPr id="43" name="Rectangle: Rounded Corners 42">
              <a:extLst>
                <a:ext uri="{FF2B5EF4-FFF2-40B4-BE49-F238E27FC236}">
                  <a16:creationId xmlns:a16="http://schemas.microsoft.com/office/drawing/2014/main" id="{EBD735C5-F796-4838-A7AB-E5BDB22B1541}"/>
                </a:ext>
              </a:extLst>
            </p:cNvPr>
            <p:cNvSpPr/>
            <p:nvPr/>
          </p:nvSpPr>
          <p:spPr>
            <a:xfrm>
              <a:off x="5781286"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p>
          </p:txBody>
        </p:sp>
        <p:sp>
          <p:nvSpPr>
            <p:cNvPr id="44" name="Arrow: Right 43">
              <a:extLst>
                <a:ext uri="{FF2B5EF4-FFF2-40B4-BE49-F238E27FC236}">
                  <a16:creationId xmlns:a16="http://schemas.microsoft.com/office/drawing/2014/main" id="{554CB070-FA68-4DA6-A03F-54B642DD3760}"/>
                </a:ext>
              </a:extLst>
            </p:cNvPr>
            <p:cNvSpPr/>
            <p:nvPr/>
          </p:nvSpPr>
          <p:spPr>
            <a:xfrm>
              <a:off x="7585544" y="2560216"/>
              <a:ext cx="181428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Syntax Tree</a:t>
              </a:r>
            </a:p>
          </p:txBody>
        </p:sp>
        <p:sp>
          <p:nvSpPr>
            <p:cNvPr id="46" name="Rectangle: Rounded Corners 45">
              <a:extLst>
                <a:ext uri="{FF2B5EF4-FFF2-40B4-BE49-F238E27FC236}">
                  <a16:creationId xmlns:a16="http://schemas.microsoft.com/office/drawing/2014/main" id="{9348D7F6-34A3-40B8-8ABE-9CF3CCB57185}"/>
                </a:ext>
              </a:extLst>
            </p:cNvPr>
            <p:cNvSpPr/>
            <p:nvPr/>
          </p:nvSpPr>
          <p:spPr>
            <a:xfrm>
              <a:off x="9380748"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Analyzer</a:t>
              </a:r>
            </a:p>
          </p:txBody>
        </p:sp>
        <p:sp>
          <p:nvSpPr>
            <p:cNvPr id="53" name="Rectangle: Rounded Corners 52">
              <a:extLst>
                <a:ext uri="{FF2B5EF4-FFF2-40B4-BE49-F238E27FC236}">
                  <a16:creationId xmlns:a16="http://schemas.microsoft.com/office/drawing/2014/main" id="{5BC2637A-8B7B-4AD4-B7A4-6E376576D8C3}"/>
                </a:ext>
              </a:extLst>
            </p:cNvPr>
            <p:cNvSpPr/>
            <p:nvPr/>
          </p:nvSpPr>
          <p:spPr>
            <a:xfrm>
              <a:off x="3311103" y="4629165"/>
              <a:ext cx="1830103"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Code Generator</a:t>
              </a:r>
            </a:p>
          </p:txBody>
        </p:sp>
        <p:grpSp>
          <p:nvGrpSpPr>
            <p:cNvPr id="54" name="Group 53">
              <a:extLst>
                <a:ext uri="{FF2B5EF4-FFF2-40B4-BE49-F238E27FC236}">
                  <a16:creationId xmlns:a16="http://schemas.microsoft.com/office/drawing/2014/main" id="{AF3CE6FB-4C23-416F-9F65-ADEC2D78EED8}"/>
                </a:ext>
              </a:extLst>
            </p:cNvPr>
            <p:cNvGrpSpPr/>
            <p:nvPr/>
          </p:nvGrpSpPr>
          <p:grpSpPr>
            <a:xfrm>
              <a:off x="8775509" y="3892815"/>
              <a:ext cx="2029644" cy="2106342"/>
              <a:chOff x="10187886" y="4483722"/>
              <a:chExt cx="2029644" cy="2106342"/>
            </a:xfrm>
          </p:grpSpPr>
          <p:sp>
            <p:nvSpPr>
              <p:cNvPr id="62" name="Arrow: Bent-Up 61">
                <a:extLst>
                  <a:ext uri="{FF2B5EF4-FFF2-40B4-BE49-F238E27FC236}">
                    <a16:creationId xmlns:a16="http://schemas.microsoft.com/office/drawing/2014/main" id="{0960E0FC-3C5F-4E22-8A7C-257A64554CFF}"/>
                  </a:ext>
                </a:extLst>
              </p:cNvPr>
              <p:cNvSpPr/>
              <p:nvPr/>
            </p:nvSpPr>
            <p:spPr>
              <a:xfrm rot="16200000" flipH="1">
                <a:off x="10095292" y="4576316"/>
                <a:ext cx="2106342" cy="1921154"/>
              </a:xfrm>
              <a:prstGeom prst="bentUpArrow">
                <a:avLst>
                  <a:gd name="adj1" fmla="val 33921"/>
                  <a:gd name="adj2" fmla="val 40292"/>
                  <a:gd name="adj3" fmla="val 4133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4BABF46-9E36-480D-9753-4B4808DB0832}"/>
                  </a:ext>
                </a:extLst>
              </p:cNvPr>
              <p:cNvSpPr txBox="1"/>
              <p:nvPr/>
            </p:nvSpPr>
            <p:spPr>
              <a:xfrm>
                <a:off x="10285160" y="5439738"/>
                <a:ext cx="1932370" cy="707886"/>
              </a:xfrm>
              <a:prstGeom prst="rect">
                <a:avLst/>
              </a:prstGeom>
              <a:noFill/>
            </p:spPr>
            <p:txBody>
              <a:bodyPr wrap="square">
                <a:spAutoFit/>
              </a:bodyPr>
              <a:lstStyle/>
              <a:p>
                <a:pPr algn="ctr"/>
                <a:r>
                  <a:rPr lang="en-US" sz="2000" dirty="0">
                    <a:solidFill>
                      <a:schemeClr val="bg1"/>
                    </a:solidFill>
                  </a:rPr>
                  <a:t>Annotated</a:t>
                </a:r>
              </a:p>
              <a:p>
                <a:pPr algn="ctr"/>
                <a:r>
                  <a:rPr lang="en-US" sz="2000" dirty="0">
                    <a:solidFill>
                      <a:schemeClr val="bg1"/>
                    </a:solidFill>
                  </a:rPr>
                  <a:t>Parse Tree </a:t>
                </a:r>
              </a:p>
            </p:txBody>
          </p:sp>
        </p:grpSp>
        <p:sp>
          <p:nvSpPr>
            <p:cNvPr id="55" name="Arrow: Left 54">
              <a:extLst>
                <a:ext uri="{FF2B5EF4-FFF2-40B4-BE49-F238E27FC236}">
                  <a16:creationId xmlns:a16="http://schemas.microsoft.com/office/drawing/2014/main" id="{C456BFDB-3270-47D0-8377-97891ACF1E20}"/>
                </a:ext>
              </a:extLst>
            </p:cNvPr>
            <p:cNvSpPr/>
            <p:nvPr/>
          </p:nvSpPr>
          <p:spPr>
            <a:xfrm>
              <a:off x="1311683" y="4558318"/>
              <a:ext cx="2004895" cy="138332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code or bytecode</a:t>
              </a:r>
            </a:p>
          </p:txBody>
        </p:sp>
        <p:sp>
          <p:nvSpPr>
            <p:cNvPr id="56" name="Arrow: Right 55">
              <a:extLst>
                <a:ext uri="{FF2B5EF4-FFF2-40B4-BE49-F238E27FC236}">
                  <a16:creationId xmlns:a16="http://schemas.microsoft.com/office/drawing/2014/main" id="{B1C23235-AF92-4FA8-85AB-EAB3EBAC5AA1}"/>
                </a:ext>
              </a:extLst>
            </p:cNvPr>
            <p:cNvSpPr/>
            <p:nvPr/>
          </p:nvSpPr>
          <p:spPr>
            <a:xfrm>
              <a:off x="1042851" y="2650935"/>
              <a:ext cx="1552575" cy="125716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Source File</a:t>
              </a:r>
            </a:p>
          </p:txBody>
        </p:sp>
        <p:sp>
          <p:nvSpPr>
            <p:cNvPr id="58" name="Rectangle: Rounded Corners 57">
              <a:extLst>
                <a:ext uri="{FF2B5EF4-FFF2-40B4-BE49-F238E27FC236}">
                  <a16:creationId xmlns:a16="http://schemas.microsoft.com/office/drawing/2014/main" id="{7770B9AE-A807-497C-BEC8-5F61392C9F51}"/>
                </a:ext>
              </a:extLst>
            </p:cNvPr>
            <p:cNvSpPr/>
            <p:nvPr/>
          </p:nvSpPr>
          <p:spPr>
            <a:xfrm>
              <a:off x="6769066" y="4651247"/>
              <a:ext cx="2010409"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Intermediate Representation Generator</a:t>
              </a:r>
            </a:p>
          </p:txBody>
        </p:sp>
        <p:grpSp>
          <p:nvGrpSpPr>
            <p:cNvPr id="59" name="Group 58">
              <a:extLst>
                <a:ext uri="{FF2B5EF4-FFF2-40B4-BE49-F238E27FC236}">
                  <a16:creationId xmlns:a16="http://schemas.microsoft.com/office/drawing/2014/main" id="{AA316F3E-8C47-4A44-A52D-569C8448ABBA}"/>
                </a:ext>
              </a:extLst>
            </p:cNvPr>
            <p:cNvGrpSpPr/>
            <p:nvPr/>
          </p:nvGrpSpPr>
          <p:grpSpPr>
            <a:xfrm>
              <a:off x="5143849" y="4579758"/>
              <a:ext cx="1733365" cy="1383323"/>
              <a:chOff x="5143849" y="4579758"/>
              <a:chExt cx="1733365" cy="1383323"/>
            </a:xfrm>
          </p:grpSpPr>
          <p:sp>
            <p:nvSpPr>
              <p:cNvPr id="60" name="Arrow: Left 59">
                <a:extLst>
                  <a:ext uri="{FF2B5EF4-FFF2-40B4-BE49-F238E27FC236}">
                    <a16:creationId xmlns:a16="http://schemas.microsoft.com/office/drawing/2014/main" id="{88787091-B243-49AD-AFB5-5A734B8818D4}"/>
                  </a:ext>
                </a:extLst>
              </p:cNvPr>
              <p:cNvSpPr/>
              <p:nvPr/>
            </p:nvSpPr>
            <p:spPr>
              <a:xfrm>
                <a:off x="5143849" y="4579758"/>
                <a:ext cx="1625218" cy="138332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61" name="TextBox 60">
                <a:extLst>
                  <a:ext uri="{FF2B5EF4-FFF2-40B4-BE49-F238E27FC236}">
                    <a16:creationId xmlns:a16="http://schemas.microsoft.com/office/drawing/2014/main" id="{9BA71D52-91CC-4488-9504-E78B647561C5}"/>
                  </a:ext>
                </a:extLst>
              </p:cNvPr>
              <p:cNvSpPr txBox="1"/>
              <p:nvPr/>
            </p:nvSpPr>
            <p:spPr>
              <a:xfrm>
                <a:off x="5204960" y="4911332"/>
                <a:ext cx="1672254" cy="677108"/>
              </a:xfrm>
              <a:prstGeom prst="rect">
                <a:avLst/>
              </a:prstGeom>
              <a:noFill/>
            </p:spPr>
            <p:txBody>
              <a:bodyPr wrap="none" rtlCol="0">
                <a:spAutoFit/>
              </a:bodyPr>
              <a:lstStyle/>
              <a:p>
                <a:pPr algn="ctr"/>
                <a:r>
                  <a:rPr lang="en-US" sz="1900" dirty="0">
                    <a:solidFill>
                      <a:schemeClr val="bg1"/>
                    </a:solidFill>
                  </a:rPr>
                  <a:t>Intermediate</a:t>
                </a:r>
              </a:p>
              <a:p>
                <a:pPr algn="ctr"/>
                <a:r>
                  <a:rPr lang="en-US" sz="1900" dirty="0">
                    <a:solidFill>
                      <a:schemeClr val="bg1"/>
                    </a:solidFill>
                  </a:rPr>
                  <a:t>representation</a:t>
                </a:r>
              </a:p>
            </p:txBody>
          </p:sp>
        </p:grpSp>
      </p:gr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31635" y="-170056"/>
            <a:ext cx="10363200" cy="1143000"/>
          </a:xfrm>
        </p:spPr>
        <p:txBody>
          <a:bodyPr>
            <a:normAutofit/>
          </a:bodyPr>
          <a:lstStyle/>
          <a:p>
            <a:r>
              <a:rPr lang="en-US" sz="4400" dirty="0"/>
              <a:t>Syntax or Semantic Error?</a:t>
            </a:r>
          </a:p>
        </p:txBody>
      </p:sp>
      <p:pic>
        <p:nvPicPr>
          <p:cNvPr id="13" name="Picture 12" descr="Shape&#10;&#10;Description automatically generated with low confidence">
            <a:extLst>
              <a:ext uri="{FF2B5EF4-FFF2-40B4-BE49-F238E27FC236}">
                <a16:creationId xmlns:a16="http://schemas.microsoft.com/office/drawing/2014/main" id="{E7F99C53-128B-4468-BDA2-966EDDA13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992" y="-2552"/>
            <a:ext cx="712963" cy="712963"/>
          </a:xfrm>
          <a:prstGeom prst="rect">
            <a:avLst/>
          </a:prstGeom>
          <a:ln>
            <a:noFill/>
          </a:ln>
          <a:effectLst>
            <a:outerShdw blurRad="292100" dist="139700" dir="2700000" algn="tl" rotWithShape="0">
              <a:srgbClr val="333333">
                <a:alpha val="65000"/>
              </a:srgbClr>
            </a:outerShdw>
          </a:effectLst>
        </p:spPr>
      </p:pic>
      <p:sp>
        <p:nvSpPr>
          <p:cNvPr id="31" name="Rectangle 11">
            <a:extLst>
              <a:ext uri="{FF2B5EF4-FFF2-40B4-BE49-F238E27FC236}">
                <a16:creationId xmlns:a16="http://schemas.microsoft.com/office/drawing/2014/main" id="{C1E10599-1D0D-4152-BDA6-84A28B00D383}"/>
              </a:ext>
            </a:extLst>
          </p:cNvPr>
          <p:cNvSpPr>
            <a:spLocks noChangeArrowheads="1"/>
          </p:cNvSpPr>
          <p:nvPr/>
        </p:nvSpPr>
        <p:spPr bwMode="auto">
          <a:xfrm>
            <a:off x="444302" y="509294"/>
            <a:ext cx="11155825"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400" dirty="0">
                <a:solidFill>
                  <a:schemeClr val="tx2"/>
                </a:solidFill>
                <a:latin typeface="Corbel" panose="020B0503020204020204" pitchFamily="34" charset="0"/>
              </a:rPr>
              <a:t>Which errors will be detected by the </a:t>
            </a:r>
            <a:r>
              <a:rPr lang="en-US" sz="2400" dirty="0">
                <a:solidFill>
                  <a:srgbClr val="FF0000"/>
                </a:solidFill>
                <a:latin typeface="Corbel" panose="020B0503020204020204" pitchFamily="34" charset="0"/>
              </a:rPr>
              <a:t>parser</a:t>
            </a:r>
            <a:r>
              <a:rPr lang="en-US" sz="2400" dirty="0">
                <a:solidFill>
                  <a:schemeClr val="tx2"/>
                </a:solidFill>
                <a:latin typeface="Corbel" panose="020B0503020204020204" pitchFamily="34" charset="0"/>
              </a:rPr>
              <a:t> vs. the </a:t>
            </a:r>
            <a:r>
              <a:rPr lang="en-US" sz="2400" dirty="0">
                <a:solidFill>
                  <a:srgbClr val="7030A0"/>
                </a:solidFill>
                <a:latin typeface="Corbel" panose="020B0503020204020204" pitchFamily="34" charset="0"/>
              </a:rPr>
              <a:t>semantic analyzer</a:t>
            </a:r>
            <a:r>
              <a:rPr lang="en-US" sz="2400" dirty="0">
                <a:solidFill>
                  <a:schemeClr val="tx2"/>
                </a:solidFill>
                <a:latin typeface="Corbel" panose="020B0503020204020204" pitchFamily="34" charset="0"/>
              </a:rPr>
              <a:t>?</a:t>
            </a:r>
            <a:endParaRPr lang="en-US" sz="2400" dirty="0">
              <a:solidFill>
                <a:srgbClr val="FF0000"/>
              </a:solidFill>
              <a:latin typeface="Corbel" panose="020B0503020204020204" pitchFamily="34" charset="0"/>
            </a:endParaRPr>
          </a:p>
        </p:txBody>
      </p:sp>
      <p:sp>
        <p:nvSpPr>
          <p:cNvPr id="5" name="Arrow: Down 4">
            <a:extLst>
              <a:ext uri="{FF2B5EF4-FFF2-40B4-BE49-F238E27FC236}">
                <a16:creationId xmlns:a16="http://schemas.microsoft.com/office/drawing/2014/main" id="{B574318B-E031-4699-9191-6B9BD5F6C97E}"/>
              </a:ext>
            </a:extLst>
          </p:cNvPr>
          <p:cNvSpPr/>
          <p:nvPr/>
        </p:nvSpPr>
        <p:spPr>
          <a:xfrm>
            <a:off x="5649452" y="1708818"/>
            <a:ext cx="2174052" cy="10190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Detected here?</a:t>
            </a:r>
          </a:p>
        </p:txBody>
      </p:sp>
      <p:sp>
        <p:nvSpPr>
          <p:cNvPr id="105" name="Arrow: Down 104">
            <a:extLst>
              <a:ext uri="{FF2B5EF4-FFF2-40B4-BE49-F238E27FC236}">
                <a16:creationId xmlns:a16="http://schemas.microsoft.com/office/drawing/2014/main" id="{9C03B5BD-642B-450F-B65D-10D64A2FB38A}"/>
              </a:ext>
            </a:extLst>
          </p:cNvPr>
          <p:cNvSpPr/>
          <p:nvPr/>
        </p:nvSpPr>
        <p:spPr>
          <a:xfrm>
            <a:off x="9231782" y="1718021"/>
            <a:ext cx="2174052" cy="1019032"/>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Detected here?</a:t>
            </a:r>
          </a:p>
        </p:txBody>
      </p:sp>
      <p:sp>
        <p:nvSpPr>
          <p:cNvPr id="7" name="Rectangle 6">
            <a:extLst>
              <a:ext uri="{FF2B5EF4-FFF2-40B4-BE49-F238E27FC236}">
                <a16:creationId xmlns:a16="http://schemas.microsoft.com/office/drawing/2014/main" id="{7CE167B3-8052-454E-88DD-362B2116A1F1}"/>
              </a:ext>
            </a:extLst>
          </p:cNvPr>
          <p:cNvSpPr/>
          <p:nvPr/>
        </p:nvSpPr>
        <p:spPr>
          <a:xfrm>
            <a:off x="444302" y="1660478"/>
            <a:ext cx="11429250" cy="503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descr="A picture containing earphone&#10;&#10;Description automatically generated">
            <a:extLst>
              <a:ext uri="{FF2B5EF4-FFF2-40B4-BE49-F238E27FC236}">
                <a16:creationId xmlns:a16="http://schemas.microsoft.com/office/drawing/2014/main" id="{3E059F34-94FD-4DDF-9841-BED7314AF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196" y="4667525"/>
            <a:ext cx="1529578" cy="1529578"/>
          </a:xfrm>
          <a:prstGeom prst="rect">
            <a:avLst/>
          </a:prstGeom>
        </p:spPr>
      </p:pic>
      <p:sp>
        <p:nvSpPr>
          <p:cNvPr id="6" name="TextBox 5">
            <a:extLst>
              <a:ext uri="{FF2B5EF4-FFF2-40B4-BE49-F238E27FC236}">
                <a16:creationId xmlns:a16="http://schemas.microsoft.com/office/drawing/2014/main" id="{F2D9E72C-F756-49FB-862E-D5FE6F60210C}"/>
              </a:ext>
            </a:extLst>
          </p:cNvPr>
          <p:cNvSpPr txBox="1"/>
          <p:nvPr/>
        </p:nvSpPr>
        <p:spPr>
          <a:xfrm>
            <a:off x="1667956" y="1651593"/>
            <a:ext cx="2803272" cy="83099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400" dirty="0">
                <a:solidFill>
                  <a:srgbClr val="FF0000"/>
                </a:solidFill>
              </a:rPr>
              <a:t>Detected by the </a:t>
            </a:r>
            <a:br>
              <a:rPr lang="en-US" sz="2400" dirty="0">
                <a:solidFill>
                  <a:srgbClr val="FF0000"/>
                </a:solidFill>
              </a:rPr>
            </a:br>
            <a:r>
              <a:rPr lang="en-US" sz="2400" dirty="0">
                <a:solidFill>
                  <a:srgbClr val="FF0000"/>
                </a:solidFill>
              </a:rPr>
              <a:t>Parser</a:t>
            </a:r>
          </a:p>
        </p:txBody>
      </p:sp>
      <p:sp>
        <p:nvSpPr>
          <p:cNvPr id="106" name="TextBox 105">
            <a:extLst>
              <a:ext uri="{FF2B5EF4-FFF2-40B4-BE49-F238E27FC236}">
                <a16:creationId xmlns:a16="http://schemas.microsoft.com/office/drawing/2014/main" id="{47E70FBA-789F-4C03-86E6-ADED4E7A8693}"/>
              </a:ext>
            </a:extLst>
          </p:cNvPr>
          <p:cNvSpPr txBox="1"/>
          <p:nvPr/>
        </p:nvSpPr>
        <p:spPr>
          <a:xfrm>
            <a:off x="7278145" y="1651593"/>
            <a:ext cx="2738564" cy="83099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400" dirty="0">
                <a:solidFill>
                  <a:srgbClr val="7030A0"/>
                </a:solidFill>
              </a:rPr>
              <a:t>Detected by the Semantic Analyzer</a:t>
            </a:r>
          </a:p>
        </p:txBody>
      </p:sp>
      <p:sp>
        <p:nvSpPr>
          <p:cNvPr id="8" name="TextBox 7">
            <a:extLst>
              <a:ext uri="{FF2B5EF4-FFF2-40B4-BE49-F238E27FC236}">
                <a16:creationId xmlns:a16="http://schemas.microsoft.com/office/drawing/2014/main" id="{4540AB5B-2BBA-4F3C-AB52-AA48A504F62C}"/>
              </a:ext>
            </a:extLst>
          </p:cNvPr>
          <p:cNvSpPr txBox="1"/>
          <p:nvPr/>
        </p:nvSpPr>
        <p:spPr>
          <a:xfrm>
            <a:off x="5126209" y="5991654"/>
            <a:ext cx="2174052" cy="646331"/>
          </a:xfrm>
          <a:prstGeom prst="rect">
            <a:avLst/>
          </a:prstGeom>
          <a:solidFill>
            <a:schemeClr val="accent4">
              <a:lumMod val="20000"/>
              <a:lumOff val="80000"/>
            </a:schemeClr>
          </a:solidFill>
          <a:ln>
            <a:solidFill>
              <a:schemeClr val="tx1"/>
            </a:solidFill>
          </a:ln>
        </p:spPr>
        <p:txBody>
          <a:bodyPr wrap="square" rtlCol="0">
            <a:spAutoFit/>
          </a:bodyPr>
          <a:lstStyle/>
          <a:p>
            <a:r>
              <a:rPr lang="en-US" dirty="0"/>
              <a:t>while (* &lt; 10)</a:t>
            </a:r>
          </a:p>
          <a:p>
            <a:r>
              <a:rPr lang="en-US" dirty="0"/>
              <a:t>  </a:t>
            </a:r>
            <a:r>
              <a:rPr lang="en-US" dirty="0" err="1"/>
              <a:t>cout</a:t>
            </a:r>
            <a:r>
              <a:rPr lang="en-US" dirty="0"/>
              <a:t> &lt;&lt; "woot!";</a:t>
            </a:r>
          </a:p>
        </p:txBody>
      </p:sp>
      <p:sp>
        <p:nvSpPr>
          <p:cNvPr id="107" name="TextBox 106">
            <a:extLst>
              <a:ext uri="{FF2B5EF4-FFF2-40B4-BE49-F238E27FC236}">
                <a16:creationId xmlns:a16="http://schemas.microsoft.com/office/drawing/2014/main" id="{75F91B14-13C9-4B7E-A64E-05F8D10390BC}"/>
              </a:ext>
            </a:extLst>
          </p:cNvPr>
          <p:cNvSpPr txBox="1"/>
          <p:nvPr/>
        </p:nvSpPr>
        <p:spPr>
          <a:xfrm>
            <a:off x="5126209" y="5843231"/>
            <a:ext cx="2174052" cy="923330"/>
          </a:xfrm>
          <a:prstGeom prst="rect">
            <a:avLst/>
          </a:prstGeom>
          <a:solidFill>
            <a:schemeClr val="accent4">
              <a:lumMod val="20000"/>
              <a:lumOff val="80000"/>
            </a:schemeClr>
          </a:solidFill>
          <a:ln>
            <a:solidFill>
              <a:schemeClr val="tx1"/>
            </a:solidFill>
          </a:ln>
        </p:spPr>
        <p:txBody>
          <a:bodyPr wrap="square" rtlCol="0">
            <a:spAutoFit/>
          </a:bodyPr>
          <a:lstStyle/>
          <a:p>
            <a:r>
              <a:rPr lang="en-US" dirty="0"/>
              <a:t>string s;</a:t>
            </a:r>
          </a:p>
          <a:p>
            <a:r>
              <a:rPr lang="en-US" dirty="0"/>
              <a:t>if (s != 10)</a:t>
            </a:r>
          </a:p>
          <a:p>
            <a:r>
              <a:rPr lang="en-US" dirty="0"/>
              <a:t>  </a:t>
            </a:r>
            <a:r>
              <a:rPr lang="en-US" dirty="0" err="1"/>
              <a:t>cout</a:t>
            </a:r>
            <a:r>
              <a:rPr lang="en-US" dirty="0"/>
              <a:t> &lt;&lt; "yeah!";</a:t>
            </a:r>
          </a:p>
        </p:txBody>
      </p:sp>
      <p:sp>
        <p:nvSpPr>
          <p:cNvPr id="109" name="TextBox 108">
            <a:extLst>
              <a:ext uri="{FF2B5EF4-FFF2-40B4-BE49-F238E27FC236}">
                <a16:creationId xmlns:a16="http://schemas.microsoft.com/office/drawing/2014/main" id="{23CB81D5-029A-4CCF-989F-61682915B94A}"/>
              </a:ext>
            </a:extLst>
          </p:cNvPr>
          <p:cNvSpPr txBox="1"/>
          <p:nvPr/>
        </p:nvSpPr>
        <p:spPr>
          <a:xfrm>
            <a:off x="5126209" y="5843231"/>
            <a:ext cx="2174052" cy="923330"/>
          </a:xfrm>
          <a:prstGeom prst="rect">
            <a:avLst/>
          </a:prstGeom>
          <a:solidFill>
            <a:schemeClr val="accent4">
              <a:lumMod val="20000"/>
              <a:lumOff val="80000"/>
            </a:schemeClr>
          </a:solidFill>
          <a:ln>
            <a:solidFill>
              <a:schemeClr val="tx1"/>
            </a:solidFill>
          </a:ln>
        </p:spPr>
        <p:txBody>
          <a:bodyPr wrap="square" rtlCol="0">
            <a:spAutoFit/>
          </a:bodyPr>
          <a:lstStyle/>
          <a:p>
            <a:r>
              <a:rPr lang="en-US" dirty="0"/>
              <a:t>void foo(int a) { ... }</a:t>
            </a:r>
          </a:p>
          <a:p>
            <a:r>
              <a:rPr lang="en-US" dirty="0"/>
              <a:t>...</a:t>
            </a:r>
          </a:p>
          <a:p>
            <a:r>
              <a:rPr lang="en-US" dirty="0"/>
              <a:t>foo(10,20);</a:t>
            </a:r>
          </a:p>
        </p:txBody>
      </p:sp>
      <p:sp>
        <p:nvSpPr>
          <p:cNvPr id="112" name="TextBox 111">
            <a:extLst>
              <a:ext uri="{FF2B5EF4-FFF2-40B4-BE49-F238E27FC236}">
                <a16:creationId xmlns:a16="http://schemas.microsoft.com/office/drawing/2014/main" id="{D218E230-FD52-404D-8881-6A11A152F365}"/>
              </a:ext>
            </a:extLst>
          </p:cNvPr>
          <p:cNvSpPr txBox="1"/>
          <p:nvPr/>
        </p:nvSpPr>
        <p:spPr>
          <a:xfrm>
            <a:off x="5126209" y="5844998"/>
            <a:ext cx="2174052" cy="923330"/>
          </a:xfrm>
          <a:prstGeom prst="rect">
            <a:avLst/>
          </a:prstGeom>
          <a:solidFill>
            <a:schemeClr val="accent4">
              <a:lumMod val="20000"/>
              <a:lumOff val="80000"/>
            </a:schemeClr>
          </a:solidFill>
          <a:ln>
            <a:solidFill>
              <a:schemeClr val="tx1"/>
            </a:solidFill>
          </a:ln>
        </p:spPr>
        <p:txBody>
          <a:bodyPr wrap="square" rtlCol="0">
            <a:spAutoFit/>
          </a:bodyPr>
          <a:lstStyle/>
          <a:p>
            <a:r>
              <a:rPr lang="en-US" dirty="0" err="1"/>
              <a:t>vodi</a:t>
            </a:r>
            <a:r>
              <a:rPr lang="en-US" dirty="0"/>
              <a:t> bar(float x) { ... }</a:t>
            </a:r>
          </a:p>
          <a:p>
            <a:r>
              <a:rPr lang="en-US" dirty="0"/>
              <a:t>...</a:t>
            </a:r>
          </a:p>
          <a:p>
            <a:r>
              <a:rPr lang="en-US" dirty="0"/>
              <a:t>bar(10);</a:t>
            </a:r>
          </a:p>
        </p:txBody>
      </p:sp>
      <p:sp>
        <p:nvSpPr>
          <p:cNvPr id="118" name="TextBox 117">
            <a:extLst>
              <a:ext uri="{FF2B5EF4-FFF2-40B4-BE49-F238E27FC236}">
                <a16:creationId xmlns:a16="http://schemas.microsoft.com/office/drawing/2014/main" id="{BCC777CF-C3AA-424B-9AC9-271A342976CA}"/>
              </a:ext>
            </a:extLst>
          </p:cNvPr>
          <p:cNvSpPr txBox="1"/>
          <p:nvPr/>
        </p:nvSpPr>
        <p:spPr>
          <a:xfrm>
            <a:off x="4977776" y="5841263"/>
            <a:ext cx="2470919" cy="923330"/>
          </a:xfrm>
          <a:prstGeom prst="rect">
            <a:avLst/>
          </a:prstGeom>
          <a:solidFill>
            <a:schemeClr val="accent4">
              <a:lumMod val="20000"/>
              <a:lumOff val="80000"/>
            </a:schemeClr>
          </a:solidFill>
          <a:ln>
            <a:solidFill>
              <a:schemeClr val="tx1"/>
            </a:solidFill>
          </a:ln>
        </p:spPr>
        <p:txBody>
          <a:bodyPr wrap="square" rtlCol="0">
            <a:spAutoFit/>
          </a:bodyPr>
          <a:lstStyle/>
          <a:p>
            <a:r>
              <a:rPr lang="en-US" dirty="0"/>
              <a:t>int main() {</a:t>
            </a:r>
          </a:p>
          <a:p>
            <a:r>
              <a:rPr lang="en-US" dirty="0"/>
              <a:t>  </a:t>
            </a:r>
            <a:r>
              <a:rPr lang="en-US" dirty="0" err="1"/>
              <a:t>cout</a:t>
            </a:r>
            <a:r>
              <a:rPr lang="en-US" dirty="0"/>
              <a:t> &lt;&lt; </a:t>
            </a:r>
            <a:r>
              <a:rPr lang="en-US" dirty="0" err="1"/>
              <a:t>undefined_var</a:t>
            </a:r>
            <a:r>
              <a:rPr lang="en-US" dirty="0"/>
              <a:t>;</a:t>
            </a:r>
          </a:p>
          <a:p>
            <a:r>
              <a:rPr lang="en-US" dirty="0"/>
              <a:t>}</a:t>
            </a:r>
          </a:p>
        </p:txBody>
      </p:sp>
      <p:sp>
        <p:nvSpPr>
          <p:cNvPr id="119" name="TextBox 118">
            <a:extLst>
              <a:ext uri="{FF2B5EF4-FFF2-40B4-BE49-F238E27FC236}">
                <a16:creationId xmlns:a16="http://schemas.microsoft.com/office/drawing/2014/main" id="{5161B2D1-D028-46F0-99DE-A1998AD72F19}"/>
              </a:ext>
            </a:extLst>
          </p:cNvPr>
          <p:cNvSpPr txBox="1"/>
          <p:nvPr/>
        </p:nvSpPr>
        <p:spPr>
          <a:xfrm>
            <a:off x="4977776" y="5854152"/>
            <a:ext cx="2470919" cy="646331"/>
          </a:xfrm>
          <a:prstGeom prst="rect">
            <a:avLst/>
          </a:prstGeom>
          <a:solidFill>
            <a:schemeClr val="accent4">
              <a:lumMod val="20000"/>
              <a:lumOff val="80000"/>
            </a:schemeClr>
          </a:solidFill>
          <a:ln>
            <a:solidFill>
              <a:schemeClr val="tx1"/>
            </a:solidFill>
          </a:ln>
        </p:spPr>
        <p:txBody>
          <a:bodyPr wrap="square" rtlCol="0">
            <a:spAutoFit/>
          </a:bodyPr>
          <a:lstStyle/>
          <a:p>
            <a:r>
              <a:rPr lang="en-US" dirty="0"/>
              <a:t>int  poop;</a:t>
            </a:r>
          </a:p>
          <a:p>
            <a:r>
              <a:rPr lang="en-US" dirty="0" err="1"/>
              <a:t>cout</a:t>
            </a:r>
            <a:r>
              <a:rPr lang="en-US" dirty="0"/>
              <a:t> &lt;&lt; poop;</a:t>
            </a:r>
          </a:p>
        </p:txBody>
      </p:sp>
      <p:sp>
        <p:nvSpPr>
          <p:cNvPr id="120" name="TextBox 119">
            <a:extLst>
              <a:ext uri="{FF2B5EF4-FFF2-40B4-BE49-F238E27FC236}">
                <a16:creationId xmlns:a16="http://schemas.microsoft.com/office/drawing/2014/main" id="{A424CFDD-BDE8-439C-9DC4-7899732BA9BF}"/>
              </a:ext>
            </a:extLst>
          </p:cNvPr>
          <p:cNvSpPr txBox="1"/>
          <p:nvPr/>
        </p:nvSpPr>
        <p:spPr>
          <a:xfrm>
            <a:off x="5383658" y="6003039"/>
            <a:ext cx="1664414" cy="646331"/>
          </a:xfrm>
          <a:prstGeom prst="rect">
            <a:avLst/>
          </a:prstGeom>
          <a:solidFill>
            <a:schemeClr val="accent4">
              <a:lumMod val="20000"/>
              <a:lumOff val="80000"/>
            </a:schemeClr>
          </a:solidFill>
          <a:ln>
            <a:solidFill>
              <a:schemeClr val="tx1"/>
            </a:solidFill>
          </a:ln>
        </p:spPr>
        <p:txBody>
          <a:bodyPr wrap="square" rtlCol="0">
            <a:spAutoFit/>
          </a:bodyPr>
          <a:lstStyle/>
          <a:p>
            <a:r>
              <a:rPr lang="en-US" dirty="0"/>
              <a:t>int  pee = 5;</a:t>
            </a:r>
          </a:p>
          <a:p>
            <a:r>
              <a:rPr lang="en-US" dirty="0" err="1"/>
              <a:t>cout</a:t>
            </a:r>
            <a:r>
              <a:rPr lang="en-US" dirty="0"/>
              <a:t> &gt;&gt; pee;</a:t>
            </a:r>
          </a:p>
        </p:txBody>
      </p:sp>
      <p:sp>
        <p:nvSpPr>
          <p:cNvPr id="121" name="TextBox 120">
            <a:extLst>
              <a:ext uri="{FF2B5EF4-FFF2-40B4-BE49-F238E27FC236}">
                <a16:creationId xmlns:a16="http://schemas.microsoft.com/office/drawing/2014/main" id="{89D4F2C2-821B-4383-B616-380F6C9E355B}"/>
              </a:ext>
            </a:extLst>
          </p:cNvPr>
          <p:cNvSpPr txBox="1"/>
          <p:nvPr/>
        </p:nvSpPr>
        <p:spPr>
          <a:xfrm>
            <a:off x="5383658" y="5966182"/>
            <a:ext cx="1700184" cy="646331"/>
          </a:xfrm>
          <a:prstGeom prst="rect">
            <a:avLst/>
          </a:prstGeom>
          <a:solidFill>
            <a:schemeClr val="accent4">
              <a:lumMod val="20000"/>
              <a:lumOff val="80000"/>
            </a:schemeClr>
          </a:solidFill>
          <a:ln>
            <a:solidFill>
              <a:schemeClr val="tx1"/>
            </a:solidFill>
          </a:ln>
        </p:spPr>
        <p:txBody>
          <a:bodyPr wrap="square" rtlCol="0">
            <a:spAutoFit/>
          </a:bodyPr>
          <a:lstStyle/>
          <a:p>
            <a:r>
              <a:rPr lang="en-US" dirty="0"/>
              <a:t>int  burp = 5</a:t>
            </a:r>
          </a:p>
          <a:p>
            <a:r>
              <a:rPr lang="en-US" dirty="0" err="1"/>
              <a:t>cout</a:t>
            </a:r>
            <a:r>
              <a:rPr lang="en-US" dirty="0"/>
              <a:t> &lt;&lt; burp</a:t>
            </a:r>
          </a:p>
        </p:txBody>
      </p:sp>
    </p:spTree>
    <p:extLst>
      <p:ext uri="{BB962C8B-B14F-4D97-AF65-F5344CB8AC3E}">
        <p14:creationId xmlns:p14="http://schemas.microsoft.com/office/powerpoint/2010/main" val="24905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wipe(up)">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5"/>
                                        </p:tgtEl>
                                      </p:cBhvr>
                                    </p:animEffect>
                                    <p:set>
                                      <p:cBhvr>
                                        <p:cTn id="24" dur="1" fill="hold">
                                          <p:stCondLst>
                                            <p:cond delay="499"/>
                                          </p:stCondLst>
                                        </p:cTn>
                                        <p:tgtEl>
                                          <p:spTgt spid="10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4.58333E-6 -1.85185E-6 L -0.26094 -0.46829 " pathEditMode="relative" rAng="0" ptsTypes="AA">
                                      <p:cBhvr>
                                        <p:cTn id="50" dur="2000" fill="hold"/>
                                        <p:tgtEl>
                                          <p:spTgt spid="8"/>
                                        </p:tgtEl>
                                        <p:attrNameLst>
                                          <p:attrName>ppt_x</p:attrName>
                                          <p:attrName>ppt_y</p:attrName>
                                        </p:attrNameLst>
                                      </p:cBhvr>
                                      <p:rCtr x="-13047" y="-23426"/>
                                    </p:animMotion>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1000"/>
                                        <p:tgtEl>
                                          <p:spTgt spid="107"/>
                                        </p:tgtEl>
                                      </p:cBhvr>
                                    </p:animEffect>
                                    <p:anim calcmode="lin" valueType="num">
                                      <p:cBhvr>
                                        <p:cTn id="56" dur="1000" fill="hold"/>
                                        <p:tgtEl>
                                          <p:spTgt spid="107"/>
                                        </p:tgtEl>
                                        <p:attrNameLst>
                                          <p:attrName>ppt_x</p:attrName>
                                        </p:attrNameLst>
                                      </p:cBhvr>
                                      <p:tavLst>
                                        <p:tav tm="0">
                                          <p:val>
                                            <p:strVal val="#ppt_x"/>
                                          </p:val>
                                        </p:tav>
                                        <p:tav tm="100000">
                                          <p:val>
                                            <p:strVal val="#ppt_x"/>
                                          </p:val>
                                        </p:tav>
                                      </p:tavLst>
                                    </p:anim>
                                    <p:anim calcmode="lin" valueType="num">
                                      <p:cBhvr>
                                        <p:cTn id="57"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4.58333E-6 -2.96296E-6 L 0.20078 -0.46458 " pathEditMode="relative" rAng="0" ptsTypes="AA">
                                      <p:cBhvr>
                                        <p:cTn id="61" dur="2000" fill="hold"/>
                                        <p:tgtEl>
                                          <p:spTgt spid="107"/>
                                        </p:tgtEl>
                                        <p:attrNameLst>
                                          <p:attrName>ppt_x</p:attrName>
                                          <p:attrName>ppt_y</p:attrName>
                                        </p:attrNameLst>
                                      </p:cBhvr>
                                      <p:rCtr x="10039" y="-23241"/>
                                    </p:animMotion>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1000"/>
                                        <p:tgtEl>
                                          <p:spTgt spid="109"/>
                                        </p:tgtEl>
                                      </p:cBhvr>
                                    </p:animEffect>
                                    <p:anim calcmode="lin" valueType="num">
                                      <p:cBhvr>
                                        <p:cTn id="67" dur="1000" fill="hold"/>
                                        <p:tgtEl>
                                          <p:spTgt spid="109"/>
                                        </p:tgtEl>
                                        <p:attrNameLst>
                                          <p:attrName>ppt_x</p:attrName>
                                        </p:attrNameLst>
                                      </p:cBhvr>
                                      <p:tavLst>
                                        <p:tav tm="0">
                                          <p:val>
                                            <p:strVal val="#ppt_x"/>
                                          </p:val>
                                        </p:tav>
                                        <p:tav tm="100000">
                                          <p:val>
                                            <p:strVal val="#ppt_x"/>
                                          </p:val>
                                        </p:tav>
                                      </p:tavLst>
                                    </p:anim>
                                    <p:anim calcmode="lin" valueType="num">
                                      <p:cBhvr>
                                        <p:cTn id="68"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4.58333E-6 -2.96296E-6 L 0.20195 -0.31134 " pathEditMode="relative" rAng="0" ptsTypes="AA">
                                      <p:cBhvr>
                                        <p:cTn id="72" dur="2000" fill="hold"/>
                                        <p:tgtEl>
                                          <p:spTgt spid="109"/>
                                        </p:tgtEl>
                                        <p:attrNameLst>
                                          <p:attrName>ppt_x</p:attrName>
                                          <p:attrName>ppt_y</p:attrName>
                                        </p:attrNameLst>
                                      </p:cBhvr>
                                      <p:rCtr x="10091" y="-15579"/>
                                    </p:animMotion>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Effect transition="in" filter="fade">
                                      <p:cBhvr>
                                        <p:cTn id="77" dur="1000"/>
                                        <p:tgtEl>
                                          <p:spTgt spid="112"/>
                                        </p:tgtEl>
                                      </p:cBhvr>
                                    </p:animEffect>
                                    <p:anim calcmode="lin" valueType="num">
                                      <p:cBhvr>
                                        <p:cTn id="78" dur="1000" fill="hold"/>
                                        <p:tgtEl>
                                          <p:spTgt spid="112"/>
                                        </p:tgtEl>
                                        <p:attrNameLst>
                                          <p:attrName>ppt_x</p:attrName>
                                        </p:attrNameLst>
                                      </p:cBhvr>
                                      <p:tavLst>
                                        <p:tav tm="0">
                                          <p:val>
                                            <p:strVal val="#ppt_x"/>
                                          </p:val>
                                        </p:tav>
                                        <p:tav tm="100000">
                                          <p:val>
                                            <p:strVal val="#ppt_x"/>
                                          </p:val>
                                        </p:tav>
                                      </p:tavLst>
                                    </p:anim>
                                    <p:anim calcmode="lin" valueType="num">
                                      <p:cBhvr>
                                        <p:cTn id="79"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4.58333E-6 4.07407E-6 L -0.2599 -0.31065 " pathEditMode="relative" rAng="0" ptsTypes="AA">
                                      <p:cBhvr>
                                        <p:cTn id="83" dur="2000" fill="hold"/>
                                        <p:tgtEl>
                                          <p:spTgt spid="112"/>
                                        </p:tgtEl>
                                        <p:attrNameLst>
                                          <p:attrName>ppt_x</p:attrName>
                                          <p:attrName>ppt_y</p:attrName>
                                        </p:attrNameLst>
                                      </p:cBhvr>
                                      <p:rCtr x="-12995" y="-15532"/>
                                    </p:animMotion>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1000"/>
                                        <p:tgtEl>
                                          <p:spTgt spid="118"/>
                                        </p:tgtEl>
                                      </p:cBhvr>
                                    </p:animEffect>
                                    <p:anim calcmode="lin" valueType="num">
                                      <p:cBhvr>
                                        <p:cTn id="89" dur="1000" fill="hold"/>
                                        <p:tgtEl>
                                          <p:spTgt spid="118"/>
                                        </p:tgtEl>
                                        <p:attrNameLst>
                                          <p:attrName>ppt_x</p:attrName>
                                        </p:attrNameLst>
                                      </p:cBhvr>
                                      <p:tavLst>
                                        <p:tav tm="0">
                                          <p:val>
                                            <p:strVal val="#ppt_x"/>
                                          </p:val>
                                        </p:tav>
                                        <p:tav tm="100000">
                                          <p:val>
                                            <p:strVal val="#ppt_x"/>
                                          </p:val>
                                        </p:tav>
                                      </p:tavLst>
                                    </p:anim>
                                    <p:anim calcmode="lin" valueType="num">
                                      <p:cBhvr>
                                        <p:cTn id="90"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4.58333E-6 -1.48148E-6 L 0.19778 -0.16389 " pathEditMode="relative" rAng="0" ptsTypes="AA">
                                      <p:cBhvr>
                                        <p:cTn id="94" dur="2000" fill="hold"/>
                                        <p:tgtEl>
                                          <p:spTgt spid="118"/>
                                        </p:tgtEl>
                                        <p:attrNameLst>
                                          <p:attrName>ppt_x</p:attrName>
                                          <p:attrName>ppt_y</p:attrName>
                                        </p:attrNameLst>
                                      </p:cBhvr>
                                      <p:rCtr x="9883" y="-8194"/>
                                    </p:animMotion>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fade">
                                      <p:cBhvr>
                                        <p:cTn id="99" dur="1000"/>
                                        <p:tgtEl>
                                          <p:spTgt spid="121"/>
                                        </p:tgtEl>
                                      </p:cBhvr>
                                    </p:animEffect>
                                    <p:anim calcmode="lin" valueType="num">
                                      <p:cBhvr>
                                        <p:cTn id="100" dur="1000" fill="hold"/>
                                        <p:tgtEl>
                                          <p:spTgt spid="121"/>
                                        </p:tgtEl>
                                        <p:attrNameLst>
                                          <p:attrName>ppt_x</p:attrName>
                                        </p:attrNameLst>
                                      </p:cBhvr>
                                      <p:tavLst>
                                        <p:tav tm="0">
                                          <p:val>
                                            <p:strVal val="#ppt_x"/>
                                          </p:val>
                                        </p:tav>
                                        <p:tav tm="100000">
                                          <p:val>
                                            <p:strVal val="#ppt_x"/>
                                          </p:val>
                                        </p:tav>
                                      </p:tavLst>
                                    </p:anim>
                                    <p:anim calcmode="lin" valueType="num">
                                      <p:cBhvr>
                                        <p:cTn id="101"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1" nodeType="clickEffect">
                                  <p:stCondLst>
                                    <p:cond delay="0"/>
                                  </p:stCondLst>
                                  <p:childTnLst>
                                    <p:animMotion origin="layout" path="M 2.08333E-6 1.85185E-6 L -0.25508 -0.1588 " pathEditMode="relative" rAng="0" ptsTypes="AA">
                                      <p:cBhvr>
                                        <p:cTn id="105" dur="2000" fill="hold"/>
                                        <p:tgtEl>
                                          <p:spTgt spid="121"/>
                                        </p:tgtEl>
                                        <p:attrNameLst>
                                          <p:attrName>ppt_x</p:attrName>
                                          <p:attrName>ppt_y</p:attrName>
                                        </p:attrNameLst>
                                      </p:cBhvr>
                                      <p:rCtr x="-12760" y="-7940"/>
                                    </p:animMotion>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1000"/>
                                        <p:tgtEl>
                                          <p:spTgt spid="119"/>
                                        </p:tgtEl>
                                      </p:cBhvr>
                                    </p:animEffect>
                                    <p:anim calcmode="lin" valueType="num">
                                      <p:cBhvr>
                                        <p:cTn id="111" dur="1000" fill="hold"/>
                                        <p:tgtEl>
                                          <p:spTgt spid="119"/>
                                        </p:tgtEl>
                                        <p:attrNameLst>
                                          <p:attrName>ppt_x</p:attrName>
                                        </p:attrNameLst>
                                      </p:cBhvr>
                                      <p:tavLst>
                                        <p:tav tm="0">
                                          <p:val>
                                            <p:strVal val="#ppt_x"/>
                                          </p:val>
                                        </p:tav>
                                        <p:tav tm="100000">
                                          <p:val>
                                            <p:strVal val="#ppt_x"/>
                                          </p:val>
                                        </p:tav>
                                      </p:tavLst>
                                    </p:anim>
                                    <p:anim calcmode="lin" valueType="num">
                                      <p:cBhvr>
                                        <p:cTn id="112"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grpId="1" nodeType="clickEffect">
                                  <p:stCondLst>
                                    <p:cond delay="0"/>
                                  </p:stCondLst>
                                  <p:childTnLst>
                                    <p:animMotion origin="layout" path="M 4.58333E-6 -4.44444E-6 L 0.19895 -0.00439 " pathEditMode="relative" rAng="0" ptsTypes="AA">
                                      <p:cBhvr>
                                        <p:cTn id="116" dur="2000" fill="hold"/>
                                        <p:tgtEl>
                                          <p:spTgt spid="119"/>
                                        </p:tgtEl>
                                        <p:attrNameLst>
                                          <p:attrName>ppt_x</p:attrName>
                                          <p:attrName>ppt_y</p:attrName>
                                        </p:attrNameLst>
                                      </p:cBhvr>
                                      <p:rCtr x="9948" y="-231"/>
                                    </p:animMotion>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120"/>
                                        </p:tgtEl>
                                        <p:attrNameLst>
                                          <p:attrName>style.visibility</p:attrName>
                                        </p:attrNameLst>
                                      </p:cBhvr>
                                      <p:to>
                                        <p:strVal val="visible"/>
                                      </p:to>
                                    </p:set>
                                    <p:animEffect transition="in" filter="fade">
                                      <p:cBhvr>
                                        <p:cTn id="121" dur="1000"/>
                                        <p:tgtEl>
                                          <p:spTgt spid="120"/>
                                        </p:tgtEl>
                                      </p:cBhvr>
                                    </p:animEffect>
                                    <p:anim calcmode="lin" valueType="num">
                                      <p:cBhvr>
                                        <p:cTn id="122" dur="1000" fill="hold"/>
                                        <p:tgtEl>
                                          <p:spTgt spid="120"/>
                                        </p:tgtEl>
                                        <p:attrNameLst>
                                          <p:attrName>ppt_x</p:attrName>
                                        </p:attrNameLst>
                                      </p:cBhvr>
                                      <p:tavLst>
                                        <p:tav tm="0">
                                          <p:val>
                                            <p:strVal val="#ppt_x"/>
                                          </p:val>
                                        </p:tav>
                                        <p:tav tm="100000">
                                          <p:val>
                                            <p:strVal val="#ppt_x"/>
                                          </p:val>
                                        </p:tav>
                                      </p:tavLst>
                                    </p:anim>
                                    <p:anim calcmode="lin" valueType="num">
                                      <p:cBhvr>
                                        <p:cTn id="12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path" presetSubtype="0" accel="50000" decel="50000" fill="hold" grpId="1" nodeType="clickEffect">
                                  <p:stCondLst>
                                    <p:cond delay="0"/>
                                  </p:stCondLst>
                                  <p:childTnLst>
                                    <p:animMotion origin="layout" path="M 4.375E-6 -3.7037E-6 L 0.38112 -0.31574 " pathEditMode="relative" rAng="0" ptsTypes="AA">
                                      <p:cBhvr>
                                        <p:cTn id="127" dur="2000" fill="hold"/>
                                        <p:tgtEl>
                                          <p:spTgt spid="120"/>
                                        </p:tgtEl>
                                        <p:attrNameLst>
                                          <p:attrName>ppt_x</p:attrName>
                                          <p:attrName>ppt_y</p:attrName>
                                        </p:attrNameLst>
                                      </p:cBhvr>
                                      <p:rCtr x="19049" y="-15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 grpId="0" animBg="1"/>
      <p:bldP spid="5" grpId="1" animBg="1"/>
      <p:bldP spid="105" grpId="0" animBg="1"/>
      <p:bldP spid="105" grpId="1" animBg="1"/>
      <p:bldP spid="7" grpId="0" animBg="1"/>
      <p:bldP spid="6" grpId="0" animBg="1"/>
      <p:bldP spid="106" grpId="0" animBg="1"/>
      <p:bldP spid="8" grpId="0" animBg="1"/>
      <p:bldP spid="8" grpId="1" animBg="1"/>
      <p:bldP spid="107" grpId="0" animBg="1"/>
      <p:bldP spid="107" grpId="1" animBg="1"/>
      <p:bldP spid="109" grpId="0" animBg="1"/>
      <p:bldP spid="109" grpId="1" animBg="1"/>
      <p:bldP spid="112" grpId="0" animBg="1"/>
      <p:bldP spid="112" grpId="1" animBg="1"/>
      <p:bldP spid="118" grpId="0" animBg="1"/>
      <p:bldP spid="118" grpId="1" animBg="1"/>
      <p:bldP spid="119" grpId="0" animBg="1"/>
      <p:bldP spid="119" grpId="1" animBg="1"/>
      <p:bldP spid="120" grpId="0" animBg="1"/>
      <p:bldP spid="120" grpId="1" animBg="1"/>
      <p:bldP spid="121" grpId="0" animBg="1"/>
      <p:bldP spid="12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762078" y="-230695"/>
            <a:ext cx="105194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An Early History of Modern Languages</a:t>
            </a:r>
            <a:endParaRPr lang="en-US" sz="4000" dirty="0">
              <a:solidFill>
                <a:srgbClr val="FF0000"/>
              </a:solidFill>
              <a:latin typeface="Corbel" panose="020B0503020204020204" pitchFamily="34" charset="0"/>
            </a:endParaRPr>
          </a:p>
        </p:txBody>
      </p:sp>
      <p:sp>
        <p:nvSpPr>
          <p:cNvPr id="2" name="Rectangle 1">
            <a:extLst>
              <a:ext uri="{FF2B5EF4-FFF2-40B4-BE49-F238E27FC236}">
                <a16:creationId xmlns:a16="http://schemas.microsoft.com/office/drawing/2014/main" id="{6D9FCF4D-E558-4794-8379-D2CABC314840}"/>
              </a:ext>
            </a:extLst>
          </p:cNvPr>
          <p:cNvSpPr/>
          <p:nvPr/>
        </p:nvSpPr>
        <p:spPr>
          <a:xfrm>
            <a:off x="333576" y="912306"/>
            <a:ext cx="5383429" cy="415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Machine Language</a:t>
            </a:r>
          </a:p>
          <a:p>
            <a:pPr algn="ctr"/>
            <a:endParaRPr lang="en-US" sz="2400" dirty="0"/>
          </a:p>
          <a:p>
            <a:pPr algn="ctr"/>
            <a:r>
              <a:rPr lang="en-US" sz="2000" dirty="0"/>
              <a:t>A program is a sequence of numbers which represent instructions, e.g.,  (</a:t>
            </a:r>
            <a:r>
              <a:rPr lang="en-US" sz="2000" dirty="0">
                <a:latin typeface="Consolas" panose="020B0609020204030204" pitchFamily="49" charset="0"/>
              </a:rPr>
              <a:t>0x6b</a:t>
            </a:r>
            <a:r>
              <a:rPr lang="en-US" sz="2000" dirty="0"/>
              <a:t>=multiply); the instructions are directly interpreted by the CPU.</a:t>
            </a:r>
          </a:p>
          <a:p>
            <a:pPr algn="ctr"/>
            <a:endParaRPr lang="en-US" sz="2000" dirty="0"/>
          </a:p>
          <a:p>
            <a:pPr algn="ctr"/>
            <a:endParaRPr lang="en-US" sz="2000" dirty="0"/>
          </a:p>
          <a:p>
            <a:r>
              <a:rPr lang="en-US" sz="1800" dirty="0">
                <a:solidFill>
                  <a:schemeClr val="accent2">
                    <a:lumMod val="40000"/>
                    <a:lumOff val="60000"/>
                  </a:schemeClr>
                </a:solidFill>
                <a:latin typeface="Consolas" panose="020B0609020204030204" pitchFamily="49" charset="0"/>
              </a:rPr>
              <a:t> </a:t>
            </a:r>
          </a:p>
          <a:p>
            <a:r>
              <a:rPr lang="en-US" sz="1800" dirty="0">
                <a:solidFill>
                  <a:schemeClr val="accent2">
                    <a:lumMod val="40000"/>
                    <a:lumOff val="60000"/>
                  </a:schemeClr>
                </a:solidFill>
                <a:latin typeface="Consolas" panose="020B0609020204030204" pitchFamily="49" charset="0"/>
              </a:rPr>
              <a:t> 55 </a:t>
            </a:r>
            <a:r>
              <a:rPr lang="en-US" sz="1800" dirty="0">
                <a:solidFill>
                  <a:schemeClr val="accent6">
                    <a:lumMod val="40000"/>
                    <a:lumOff val="60000"/>
                  </a:schemeClr>
                </a:solidFill>
                <a:latin typeface="Consolas" panose="020B0609020204030204" pitchFamily="49" charset="0"/>
              </a:rPr>
              <a:t>48 89 e5 </a:t>
            </a:r>
            <a:r>
              <a:rPr lang="en-US" sz="1800" dirty="0">
                <a:solidFill>
                  <a:srgbClr val="E8D1FF"/>
                </a:solidFill>
                <a:latin typeface="Consolas" panose="020B0609020204030204" pitchFamily="49" charset="0"/>
              </a:rPr>
              <a:t>c7 45 fc </a:t>
            </a:r>
            <a:br>
              <a:rPr lang="en-US" sz="1800" dirty="0">
                <a:solidFill>
                  <a:srgbClr val="E8D1FF"/>
                </a:solidFill>
                <a:latin typeface="Consolas" panose="020B0609020204030204" pitchFamily="49" charset="0"/>
              </a:rPr>
            </a:br>
            <a:r>
              <a:rPr lang="en-US" sz="1800" dirty="0">
                <a:solidFill>
                  <a:srgbClr val="E8D1FF"/>
                </a:solidFill>
                <a:latin typeface="Consolas" panose="020B0609020204030204" pitchFamily="49" charset="0"/>
              </a:rPr>
              <a:t> 05 00 00 00 </a:t>
            </a:r>
            <a:r>
              <a:rPr lang="en-US" sz="1800" dirty="0">
                <a:solidFill>
                  <a:schemeClr val="accent4">
                    <a:lumMod val="40000"/>
                    <a:lumOff val="60000"/>
                  </a:schemeClr>
                </a:solidFill>
                <a:latin typeface="Consolas" panose="020B0609020204030204" pitchFamily="49" charset="0"/>
              </a:rPr>
              <a:t>6b 45 fc</a:t>
            </a:r>
          </a:p>
          <a:p>
            <a:r>
              <a:rPr lang="en-US" sz="1800" dirty="0">
                <a:solidFill>
                  <a:schemeClr val="accent4">
                    <a:lumMod val="40000"/>
                    <a:lumOff val="60000"/>
                  </a:schemeClr>
                </a:solidFill>
                <a:latin typeface="Consolas" panose="020B0609020204030204" pitchFamily="49" charset="0"/>
              </a:rPr>
              <a:t> 03</a:t>
            </a:r>
            <a:r>
              <a:rPr lang="en-US" sz="1800" dirty="0">
                <a:solidFill>
                  <a:schemeClr val="accent2">
                    <a:lumMod val="40000"/>
                    <a:lumOff val="60000"/>
                  </a:schemeClr>
                </a:solidFill>
                <a:latin typeface="Consolas" panose="020B0609020204030204" pitchFamily="49" charset="0"/>
              </a:rPr>
              <a:t> </a:t>
            </a:r>
            <a:r>
              <a:rPr lang="en-US" sz="1800" dirty="0">
                <a:solidFill>
                  <a:schemeClr val="accent1">
                    <a:lumMod val="20000"/>
                    <a:lumOff val="80000"/>
                  </a:schemeClr>
                </a:solidFill>
                <a:latin typeface="Consolas" panose="020B0609020204030204" pitchFamily="49" charset="0"/>
              </a:rPr>
              <a:t>89 45 f8</a:t>
            </a:r>
            <a:endParaRPr lang="en-US" sz="2000" dirty="0">
              <a:solidFill>
                <a:schemeClr val="accent1">
                  <a:lumMod val="20000"/>
                  <a:lumOff val="80000"/>
                </a:schemeClr>
              </a:solidFill>
              <a:latin typeface="Consolas" panose="020B0609020204030204" pitchFamily="49" charset="0"/>
            </a:endParaRPr>
          </a:p>
          <a:p>
            <a:pPr algn="ctr"/>
            <a:endParaRPr lang="en-US" sz="2000" dirty="0">
              <a:solidFill>
                <a:schemeClr val="accent1">
                  <a:lumMod val="20000"/>
                  <a:lumOff val="80000"/>
                </a:schemeClr>
              </a:solidFill>
            </a:endParaRPr>
          </a:p>
        </p:txBody>
      </p:sp>
      <p:sp>
        <p:nvSpPr>
          <p:cNvPr id="21" name="Rectangle 20">
            <a:extLst>
              <a:ext uri="{FF2B5EF4-FFF2-40B4-BE49-F238E27FC236}">
                <a16:creationId xmlns:a16="http://schemas.microsoft.com/office/drawing/2014/main" id="{E92C4266-A70F-4F24-ABE0-F2CDE2A6DC6F}"/>
              </a:ext>
            </a:extLst>
          </p:cNvPr>
          <p:cNvSpPr/>
          <p:nvPr/>
        </p:nvSpPr>
        <p:spPr>
          <a:xfrm>
            <a:off x="6474995" y="912305"/>
            <a:ext cx="5383429" cy="415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Assembly Language</a:t>
            </a:r>
          </a:p>
          <a:p>
            <a:pPr algn="ctr"/>
            <a:endParaRPr lang="en-US" sz="2400" dirty="0"/>
          </a:p>
          <a:p>
            <a:pPr algn="ctr"/>
            <a:r>
              <a:rPr lang="en-US" sz="2000" dirty="0"/>
              <a:t>A program is a sequence of barely human-readable </a:t>
            </a:r>
            <a:r>
              <a:rPr lang="en-US" sz="2000" dirty="0">
                <a:solidFill>
                  <a:schemeClr val="accent2">
                    <a:lumMod val="40000"/>
                    <a:lumOff val="60000"/>
                  </a:schemeClr>
                </a:solidFill>
              </a:rPr>
              <a:t>operations</a:t>
            </a:r>
            <a:r>
              <a:rPr lang="en-US" sz="2000" dirty="0"/>
              <a:t> and </a:t>
            </a:r>
            <a:r>
              <a:rPr lang="en-US" sz="2000" dirty="0">
                <a:solidFill>
                  <a:schemeClr val="accent6">
                    <a:lumMod val="40000"/>
                    <a:lumOff val="60000"/>
                  </a:schemeClr>
                </a:solidFill>
              </a:rPr>
              <a:t>operands</a:t>
            </a:r>
            <a:r>
              <a:rPr lang="en-US" sz="2000" dirty="0"/>
              <a:t> ("</a:t>
            </a:r>
            <a:r>
              <a:rPr lang="en-US" sz="2000" dirty="0">
                <a:solidFill>
                  <a:schemeClr val="accent2">
                    <a:lumMod val="40000"/>
                    <a:lumOff val="60000"/>
                  </a:schemeClr>
                </a:solidFill>
              </a:rPr>
              <a:t>add</a:t>
            </a:r>
            <a:r>
              <a:rPr lang="en-US" sz="2000" dirty="0"/>
              <a:t>  </a:t>
            </a:r>
            <a:r>
              <a:rPr lang="en-US" sz="2000" dirty="0" err="1">
                <a:solidFill>
                  <a:schemeClr val="accent6">
                    <a:lumMod val="40000"/>
                    <a:lumOff val="60000"/>
                  </a:schemeClr>
                </a:solidFill>
              </a:rPr>
              <a:t>eax</a:t>
            </a:r>
            <a:r>
              <a:rPr lang="en-US" sz="2000" dirty="0"/>
              <a:t>, </a:t>
            </a:r>
            <a:r>
              <a:rPr lang="en-US" sz="2000" dirty="0">
                <a:solidFill>
                  <a:schemeClr val="accent6">
                    <a:lumMod val="40000"/>
                    <a:lumOff val="60000"/>
                  </a:schemeClr>
                </a:solidFill>
              </a:rPr>
              <a:t>5</a:t>
            </a:r>
            <a:r>
              <a:rPr lang="en-US" sz="2000" dirty="0"/>
              <a:t>") which have a 1-to-1 correspondence with machine language instructions.</a:t>
            </a:r>
          </a:p>
          <a:p>
            <a:pPr algn="ctr"/>
            <a:endParaRPr lang="en-US" sz="2000" dirty="0"/>
          </a:p>
          <a:p>
            <a:r>
              <a:rPr lang="en-US" sz="1800" dirty="0">
                <a:solidFill>
                  <a:schemeClr val="accent2">
                    <a:lumMod val="40000"/>
                    <a:lumOff val="60000"/>
                  </a:schemeClr>
                </a:solidFill>
                <a:latin typeface="Consolas" panose="020B0609020204030204" pitchFamily="49" charset="0"/>
              </a:rPr>
              <a:t>  </a:t>
            </a:r>
            <a:r>
              <a:rPr lang="en-US" sz="1800" dirty="0" err="1">
                <a:solidFill>
                  <a:schemeClr val="accent2">
                    <a:lumMod val="40000"/>
                    <a:lumOff val="60000"/>
                  </a:schemeClr>
                </a:solidFill>
                <a:latin typeface="Consolas" panose="020B0609020204030204" pitchFamily="49" charset="0"/>
              </a:rPr>
              <a:t>pushq</a:t>
            </a:r>
            <a:r>
              <a:rPr lang="en-US" sz="1800" dirty="0">
                <a:solidFill>
                  <a:schemeClr val="accent2">
                    <a:lumMod val="40000"/>
                    <a:lumOff val="60000"/>
                  </a:schemeClr>
                </a:solidFill>
                <a:latin typeface="Consolas" panose="020B0609020204030204" pitchFamily="49" charset="0"/>
              </a:rPr>
              <a:t> %</a:t>
            </a:r>
            <a:r>
              <a:rPr lang="en-US" sz="1800" dirty="0" err="1">
                <a:solidFill>
                  <a:schemeClr val="accent2">
                    <a:lumMod val="40000"/>
                    <a:lumOff val="60000"/>
                  </a:schemeClr>
                </a:solidFill>
                <a:latin typeface="Consolas" panose="020B0609020204030204" pitchFamily="49" charset="0"/>
              </a:rPr>
              <a:t>rbp</a:t>
            </a:r>
            <a:r>
              <a:rPr lang="en-US" sz="1800" dirty="0">
                <a:solidFill>
                  <a:schemeClr val="accent2">
                    <a:lumMod val="40000"/>
                    <a:lumOff val="60000"/>
                  </a:schemeClr>
                </a:solidFill>
                <a:latin typeface="Consolas" panose="020B0609020204030204" pitchFamily="49" charset="0"/>
              </a:rPr>
              <a:t> </a:t>
            </a:r>
          </a:p>
          <a:p>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movq</a:t>
            </a:r>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rsp</a:t>
            </a:r>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rbp</a:t>
            </a:r>
            <a:r>
              <a:rPr lang="en-US" sz="1800" dirty="0">
                <a:solidFill>
                  <a:schemeClr val="accent6">
                    <a:lumMod val="40000"/>
                    <a:lumOff val="60000"/>
                  </a:schemeClr>
                </a:solidFill>
                <a:latin typeface="Consolas" panose="020B0609020204030204" pitchFamily="49" charset="0"/>
              </a:rPr>
              <a:t>        </a:t>
            </a:r>
          </a:p>
          <a:p>
            <a:r>
              <a:rPr lang="en-US" sz="1800" dirty="0">
                <a:solidFill>
                  <a:srgbClr val="E8D1FF"/>
                </a:solidFill>
                <a:latin typeface="Consolas" panose="020B0609020204030204" pitchFamily="49" charset="0"/>
              </a:rPr>
              <a:t>  </a:t>
            </a:r>
            <a:r>
              <a:rPr lang="en-US" sz="1800" dirty="0" err="1">
                <a:solidFill>
                  <a:srgbClr val="E8D1FF"/>
                </a:solidFill>
                <a:latin typeface="Consolas" panose="020B0609020204030204" pitchFamily="49" charset="0"/>
              </a:rPr>
              <a:t>movl</a:t>
            </a:r>
            <a:r>
              <a:rPr lang="en-US" sz="1800" dirty="0">
                <a:solidFill>
                  <a:srgbClr val="E8D1FF"/>
                </a:solidFill>
                <a:latin typeface="Consolas" panose="020B0609020204030204" pitchFamily="49" charset="0"/>
              </a:rPr>
              <a:t>  $5, -4(%</a:t>
            </a:r>
            <a:r>
              <a:rPr lang="en-US" sz="1800" dirty="0" err="1">
                <a:solidFill>
                  <a:srgbClr val="E8D1FF"/>
                </a:solidFill>
                <a:latin typeface="Consolas" panose="020B0609020204030204" pitchFamily="49" charset="0"/>
              </a:rPr>
              <a:t>rbp</a:t>
            </a:r>
            <a:r>
              <a:rPr lang="en-US" sz="1800" dirty="0">
                <a:solidFill>
                  <a:srgbClr val="E8D1FF"/>
                </a:solidFill>
                <a:latin typeface="Consolas" panose="020B0609020204030204" pitchFamily="49" charset="0"/>
              </a:rPr>
              <a:t>) </a:t>
            </a:r>
          </a:p>
          <a:p>
            <a:r>
              <a:rPr lang="en-US" sz="1800" dirty="0">
                <a:solidFill>
                  <a:schemeClr val="accent4">
                    <a:lumMod val="40000"/>
                    <a:lumOff val="60000"/>
                  </a:schemeClr>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imull</a:t>
            </a:r>
            <a:r>
              <a:rPr lang="en-US" sz="1800" dirty="0">
                <a:solidFill>
                  <a:schemeClr val="accent4">
                    <a:lumMod val="40000"/>
                    <a:lumOff val="60000"/>
                  </a:schemeClr>
                </a:solidFill>
                <a:latin typeface="Consolas" panose="020B0609020204030204" pitchFamily="49" charset="0"/>
              </a:rPr>
              <a:t> $3, -4(%</a:t>
            </a:r>
            <a:r>
              <a:rPr lang="en-US" sz="1800" dirty="0" err="1">
                <a:solidFill>
                  <a:schemeClr val="accent4">
                    <a:lumMod val="40000"/>
                    <a:lumOff val="60000"/>
                  </a:schemeClr>
                </a:solidFill>
                <a:latin typeface="Consolas" panose="020B0609020204030204" pitchFamily="49" charset="0"/>
              </a:rPr>
              <a:t>rbp</a:t>
            </a:r>
            <a:r>
              <a:rPr lang="en-US" sz="1800" dirty="0">
                <a:solidFill>
                  <a:schemeClr val="accent4">
                    <a:lumMod val="40000"/>
                    <a:lumOff val="60000"/>
                  </a:schemeClr>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eax</a:t>
            </a:r>
            <a:endParaRPr lang="en-US" sz="1800" dirty="0">
              <a:solidFill>
                <a:schemeClr val="accent4">
                  <a:lumMod val="40000"/>
                  <a:lumOff val="60000"/>
                </a:schemeClr>
              </a:solidFill>
              <a:latin typeface="Consolas" panose="020B0609020204030204" pitchFamily="49" charset="0"/>
            </a:endParaRPr>
          </a:p>
          <a:p>
            <a:r>
              <a:rPr lang="en-US" sz="1800" dirty="0">
                <a:solidFill>
                  <a:schemeClr val="accent1">
                    <a:lumMod val="20000"/>
                    <a:lumOff val="80000"/>
                  </a:schemeClr>
                </a:solidFill>
                <a:latin typeface="Consolas" panose="020B0609020204030204" pitchFamily="49" charset="0"/>
              </a:rPr>
              <a:t>  </a:t>
            </a:r>
            <a:r>
              <a:rPr lang="en-US" sz="1800" dirty="0" err="1">
                <a:solidFill>
                  <a:schemeClr val="accent1">
                    <a:lumMod val="20000"/>
                    <a:lumOff val="80000"/>
                  </a:schemeClr>
                </a:solidFill>
                <a:latin typeface="Consolas" panose="020B0609020204030204" pitchFamily="49" charset="0"/>
              </a:rPr>
              <a:t>movl</a:t>
            </a:r>
            <a:r>
              <a:rPr lang="en-US" sz="1800" dirty="0">
                <a:solidFill>
                  <a:schemeClr val="accent1">
                    <a:lumMod val="20000"/>
                    <a:lumOff val="80000"/>
                  </a:schemeClr>
                </a:solidFill>
                <a:latin typeface="Consolas" panose="020B0609020204030204" pitchFamily="49" charset="0"/>
              </a:rPr>
              <a:t>  %</a:t>
            </a:r>
            <a:r>
              <a:rPr lang="en-US" sz="1800" dirty="0" err="1">
                <a:solidFill>
                  <a:schemeClr val="accent1">
                    <a:lumMod val="20000"/>
                    <a:lumOff val="80000"/>
                  </a:schemeClr>
                </a:solidFill>
                <a:latin typeface="Consolas" panose="020B0609020204030204" pitchFamily="49" charset="0"/>
              </a:rPr>
              <a:t>eax</a:t>
            </a:r>
            <a:r>
              <a:rPr lang="en-US" sz="1800" dirty="0">
                <a:solidFill>
                  <a:schemeClr val="accent1">
                    <a:lumMod val="20000"/>
                    <a:lumOff val="80000"/>
                  </a:schemeClr>
                </a:solidFill>
                <a:latin typeface="Consolas" panose="020B0609020204030204" pitchFamily="49" charset="0"/>
              </a:rPr>
              <a:t>, -8(%</a:t>
            </a:r>
            <a:r>
              <a:rPr lang="en-US" sz="1800" dirty="0" err="1">
                <a:solidFill>
                  <a:schemeClr val="accent1">
                    <a:lumMod val="20000"/>
                    <a:lumOff val="80000"/>
                  </a:schemeClr>
                </a:solidFill>
                <a:latin typeface="Consolas" panose="020B0609020204030204" pitchFamily="49" charset="0"/>
              </a:rPr>
              <a:t>rbp</a:t>
            </a:r>
            <a:r>
              <a:rPr lang="en-US" sz="1800" dirty="0">
                <a:solidFill>
                  <a:schemeClr val="accent1">
                    <a:lumMod val="20000"/>
                    <a:lumOff val="80000"/>
                  </a:schemeClr>
                </a:solidFill>
                <a:latin typeface="Consolas" panose="020B0609020204030204" pitchFamily="49" charset="0"/>
              </a:rPr>
              <a:t>)</a:t>
            </a:r>
            <a:endParaRPr lang="en-US" sz="2000" dirty="0">
              <a:solidFill>
                <a:schemeClr val="accent1">
                  <a:lumMod val="20000"/>
                  <a:lumOff val="80000"/>
                </a:schemeClr>
              </a:solidFill>
            </a:endParaRPr>
          </a:p>
        </p:txBody>
      </p:sp>
      <p:grpSp>
        <p:nvGrpSpPr>
          <p:cNvPr id="4" name="Group 3">
            <a:extLst>
              <a:ext uri="{FF2B5EF4-FFF2-40B4-BE49-F238E27FC236}">
                <a16:creationId xmlns:a16="http://schemas.microsoft.com/office/drawing/2014/main" id="{537B44CC-E510-4973-B461-B7D6E2A12230}"/>
              </a:ext>
            </a:extLst>
          </p:cNvPr>
          <p:cNvGrpSpPr/>
          <p:nvPr/>
        </p:nvGrpSpPr>
        <p:grpSpPr>
          <a:xfrm>
            <a:off x="3136851" y="5064178"/>
            <a:ext cx="6314358" cy="1065534"/>
            <a:chOff x="974253" y="5285758"/>
            <a:chExt cx="7613693" cy="1065534"/>
          </a:xfrm>
        </p:grpSpPr>
        <p:pic>
          <p:nvPicPr>
            <p:cNvPr id="23" name="Picture 22" descr="Shape&#10;&#10;Description automatically generated with low confidence">
              <a:extLst>
                <a:ext uri="{FF2B5EF4-FFF2-40B4-BE49-F238E27FC236}">
                  <a16:creationId xmlns:a16="http://schemas.microsoft.com/office/drawing/2014/main" id="{626C1549-0126-45F8-BA6F-8C8AD86BB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53" y="5285758"/>
              <a:ext cx="1065535" cy="1065534"/>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12BCBDB9-D8A4-4AB5-9F0D-C4D269D890C8}"/>
                </a:ext>
              </a:extLst>
            </p:cNvPr>
            <p:cNvSpPr/>
            <p:nvPr/>
          </p:nvSpPr>
          <p:spPr>
            <a:xfrm>
              <a:off x="1399110" y="5520295"/>
              <a:ext cx="7188836" cy="830997"/>
            </a:xfrm>
            <a:prstGeom prst="rect">
              <a:avLst/>
            </a:prstGeom>
          </p:spPr>
          <p:txBody>
            <a:bodyPr wrap="square">
              <a:spAutoFit/>
            </a:bodyPr>
            <a:lstStyle/>
            <a:p>
              <a:pPr algn="ctr"/>
              <a:r>
                <a:rPr lang="en-US" sz="2400" dirty="0">
                  <a:latin typeface="+mj-lt"/>
                </a:rPr>
                <a:t>Challenge: What are the downsides of machine and assembly languages?</a:t>
              </a:r>
            </a:p>
          </p:txBody>
        </p:sp>
      </p:grpSp>
      <p:sp>
        <p:nvSpPr>
          <p:cNvPr id="25" name="Rectangle 24">
            <a:extLst>
              <a:ext uri="{FF2B5EF4-FFF2-40B4-BE49-F238E27FC236}">
                <a16:creationId xmlns:a16="http://schemas.microsoft.com/office/drawing/2014/main" id="{A2B13D9D-2B50-436C-927E-1AE60B4BBCBD}"/>
              </a:ext>
            </a:extLst>
          </p:cNvPr>
          <p:cNvSpPr/>
          <p:nvPr/>
        </p:nvSpPr>
        <p:spPr>
          <a:xfrm>
            <a:off x="3141599" y="6348388"/>
            <a:ext cx="555590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6" name="Rectangle 25">
            <a:extLst>
              <a:ext uri="{FF2B5EF4-FFF2-40B4-BE49-F238E27FC236}">
                <a16:creationId xmlns:a16="http://schemas.microsoft.com/office/drawing/2014/main" id="{DD514FB7-BEF5-41A2-AB15-E30BF839E60D}"/>
              </a:ext>
            </a:extLst>
          </p:cNvPr>
          <p:cNvSpPr/>
          <p:nvPr/>
        </p:nvSpPr>
        <p:spPr>
          <a:xfrm>
            <a:off x="3141180" y="6367217"/>
            <a:ext cx="555797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7" name="Group 26">
            <a:extLst>
              <a:ext uri="{FF2B5EF4-FFF2-40B4-BE49-F238E27FC236}">
                <a16:creationId xmlns:a16="http://schemas.microsoft.com/office/drawing/2014/main" id="{A32B2789-AA5F-447D-8AF7-81EF6BBED654}"/>
              </a:ext>
            </a:extLst>
          </p:cNvPr>
          <p:cNvGrpSpPr/>
          <p:nvPr/>
        </p:nvGrpSpPr>
        <p:grpSpPr>
          <a:xfrm>
            <a:off x="4433237" y="5946515"/>
            <a:ext cx="3626625" cy="830997"/>
            <a:chOff x="2598246" y="4436076"/>
            <a:chExt cx="3626625" cy="830997"/>
          </a:xfrm>
        </p:grpSpPr>
        <p:sp>
          <p:nvSpPr>
            <p:cNvPr id="12" name="Rectangle: Rounded Corners 11">
              <a:extLst>
                <a:ext uri="{FF2B5EF4-FFF2-40B4-BE49-F238E27FC236}">
                  <a16:creationId xmlns:a16="http://schemas.microsoft.com/office/drawing/2014/main" id="{76620E28-6D93-4FFA-8FF1-C095FCDC247B}"/>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error-prone!</a:t>
              </a:r>
            </a:p>
          </p:txBody>
        </p:sp>
        <p:pic>
          <p:nvPicPr>
            <p:cNvPr id="11" name="Picture 10">
              <a:extLst>
                <a:ext uri="{FF2B5EF4-FFF2-40B4-BE49-F238E27FC236}">
                  <a16:creationId xmlns:a16="http://schemas.microsoft.com/office/drawing/2014/main" id="{4DAADEF4-6A70-4CE6-9B92-3A5426BB188A}"/>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0" name="Group 29">
            <a:extLst>
              <a:ext uri="{FF2B5EF4-FFF2-40B4-BE49-F238E27FC236}">
                <a16:creationId xmlns:a16="http://schemas.microsoft.com/office/drawing/2014/main" id="{E2173CF0-4DE8-4A8B-AD6E-9470774EB6D6}"/>
              </a:ext>
            </a:extLst>
          </p:cNvPr>
          <p:cNvGrpSpPr/>
          <p:nvPr/>
        </p:nvGrpSpPr>
        <p:grpSpPr>
          <a:xfrm>
            <a:off x="6246549" y="4950629"/>
            <a:ext cx="3626625" cy="830997"/>
            <a:chOff x="2598246" y="4436076"/>
            <a:chExt cx="3626625" cy="830997"/>
          </a:xfrm>
        </p:grpSpPr>
        <p:sp>
          <p:nvSpPr>
            <p:cNvPr id="31" name="Rectangle: Rounded Corners 30">
              <a:extLst>
                <a:ext uri="{FF2B5EF4-FFF2-40B4-BE49-F238E27FC236}">
                  <a16:creationId xmlns:a16="http://schemas.microsoft.com/office/drawing/2014/main" id="{C091A32E-15D4-456C-A14C-B17006ED06B9}"/>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not portable to other CPUs!</a:t>
              </a:r>
            </a:p>
          </p:txBody>
        </p:sp>
        <p:pic>
          <p:nvPicPr>
            <p:cNvPr id="32" name="Picture 31">
              <a:extLst>
                <a:ext uri="{FF2B5EF4-FFF2-40B4-BE49-F238E27FC236}">
                  <a16:creationId xmlns:a16="http://schemas.microsoft.com/office/drawing/2014/main" id="{54382FDE-9E2D-4FC8-BC33-9EFBAB8A01CB}"/>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3" name="Group 32">
            <a:extLst>
              <a:ext uri="{FF2B5EF4-FFF2-40B4-BE49-F238E27FC236}">
                <a16:creationId xmlns:a16="http://schemas.microsoft.com/office/drawing/2014/main" id="{2E51308B-D7BB-45F9-B82A-8D3C09398A5F}"/>
              </a:ext>
            </a:extLst>
          </p:cNvPr>
          <p:cNvGrpSpPr/>
          <p:nvPr/>
        </p:nvGrpSpPr>
        <p:grpSpPr>
          <a:xfrm>
            <a:off x="578085" y="5946516"/>
            <a:ext cx="3626625" cy="830997"/>
            <a:chOff x="2598246" y="4436076"/>
            <a:chExt cx="3626625" cy="830997"/>
          </a:xfrm>
        </p:grpSpPr>
        <p:sp>
          <p:nvSpPr>
            <p:cNvPr id="34" name="Rectangle: Rounded Corners 33">
              <a:extLst>
                <a:ext uri="{FF2B5EF4-FFF2-40B4-BE49-F238E27FC236}">
                  <a16:creationId xmlns:a16="http://schemas.microsoft.com/office/drawing/2014/main" id="{466F7142-26C4-416F-ABED-D87E47D74F01}"/>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Development is super slow</a:t>
              </a:r>
            </a:p>
          </p:txBody>
        </p:sp>
        <p:pic>
          <p:nvPicPr>
            <p:cNvPr id="35" name="Picture 34">
              <a:extLst>
                <a:ext uri="{FF2B5EF4-FFF2-40B4-BE49-F238E27FC236}">
                  <a16:creationId xmlns:a16="http://schemas.microsoft.com/office/drawing/2014/main" id="{81637BD7-D515-4979-95AF-9640CFF45FCC}"/>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6" name="Group 35">
            <a:extLst>
              <a:ext uri="{FF2B5EF4-FFF2-40B4-BE49-F238E27FC236}">
                <a16:creationId xmlns:a16="http://schemas.microsoft.com/office/drawing/2014/main" id="{78DD3DC4-ED15-457B-81FF-39CCE20C225D}"/>
              </a:ext>
            </a:extLst>
          </p:cNvPr>
          <p:cNvGrpSpPr/>
          <p:nvPr/>
        </p:nvGrpSpPr>
        <p:grpSpPr>
          <a:xfrm>
            <a:off x="2417377" y="4950629"/>
            <a:ext cx="3626625" cy="830997"/>
            <a:chOff x="2598246" y="4436076"/>
            <a:chExt cx="3626625" cy="830997"/>
          </a:xfrm>
        </p:grpSpPr>
        <p:sp>
          <p:nvSpPr>
            <p:cNvPr id="37" name="Rectangle: Rounded Corners 36">
              <a:extLst>
                <a:ext uri="{FF2B5EF4-FFF2-40B4-BE49-F238E27FC236}">
                  <a16:creationId xmlns:a16="http://schemas.microsoft.com/office/drawing/2014/main" id="{638C47AE-2F15-4CAC-8632-4E9D618E4F68}"/>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hard to read!</a:t>
              </a:r>
            </a:p>
          </p:txBody>
        </p:sp>
        <p:pic>
          <p:nvPicPr>
            <p:cNvPr id="38" name="Picture 37">
              <a:extLst>
                <a:ext uri="{FF2B5EF4-FFF2-40B4-BE49-F238E27FC236}">
                  <a16:creationId xmlns:a16="http://schemas.microsoft.com/office/drawing/2014/main" id="{685965BE-54BA-4202-B7C1-99F90EE54F79}"/>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9" name="Group 38">
            <a:extLst>
              <a:ext uri="{FF2B5EF4-FFF2-40B4-BE49-F238E27FC236}">
                <a16:creationId xmlns:a16="http://schemas.microsoft.com/office/drawing/2014/main" id="{B74B554B-B503-4BA1-8826-CC57F2A49BE8}"/>
              </a:ext>
            </a:extLst>
          </p:cNvPr>
          <p:cNvGrpSpPr/>
          <p:nvPr/>
        </p:nvGrpSpPr>
        <p:grpSpPr>
          <a:xfrm>
            <a:off x="8231799" y="5946514"/>
            <a:ext cx="3626625" cy="830997"/>
            <a:chOff x="2598246" y="4436076"/>
            <a:chExt cx="3626625" cy="830997"/>
          </a:xfrm>
        </p:grpSpPr>
        <p:sp>
          <p:nvSpPr>
            <p:cNvPr id="40" name="Rectangle: Rounded Corners 39">
              <a:extLst>
                <a:ext uri="{FF2B5EF4-FFF2-40B4-BE49-F238E27FC236}">
                  <a16:creationId xmlns:a16="http://schemas.microsoft.com/office/drawing/2014/main" id="{3AD0E1FB-64E1-4BDA-A577-EA5BC8EEC01D}"/>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There's no error checking!</a:t>
              </a:r>
            </a:p>
          </p:txBody>
        </p:sp>
        <p:pic>
          <p:nvPicPr>
            <p:cNvPr id="41" name="Picture 40">
              <a:extLst>
                <a:ext uri="{FF2B5EF4-FFF2-40B4-BE49-F238E27FC236}">
                  <a16:creationId xmlns:a16="http://schemas.microsoft.com/office/drawing/2014/main" id="{BDB1D581-A1BD-44FF-8723-8284E43B3C42}"/>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44" name="Group 43">
            <a:extLst>
              <a:ext uri="{FF2B5EF4-FFF2-40B4-BE49-F238E27FC236}">
                <a16:creationId xmlns:a16="http://schemas.microsoft.com/office/drawing/2014/main" id="{39DF0EAB-8878-4F98-B205-60F0F03F7ACF}"/>
              </a:ext>
            </a:extLst>
          </p:cNvPr>
          <p:cNvGrpSpPr/>
          <p:nvPr/>
        </p:nvGrpSpPr>
        <p:grpSpPr>
          <a:xfrm>
            <a:off x="10057313" y="3283928"/>
            <a:ext cx="1699606" cy="1559552"/>
            <a:chOff x="10017558" y="3063034"/>
            <a:chExt cx="1699606" cy="1559552"/>
          </a:xfrm>
        </p:grpSpPr>
        <p:pic>
          <p:nvPicPr>
            <p:cNvPr id="42" name="Picture 41">
              <a:extLst>
                <a:ext uri="{FF2B5EF4-FFF2-40B4-BE49-F238E27FC236}">
                  <a16:creationId xmlns:a16="http://schemas.microsoft.com/office/drawing/2014/main" id="{9830EF05-FBED-4539-BE0B-0599694C0C9E}"/>
                </a:ext>
              </a:extLst>
            </p:cNvPr>
            <p:cNvPicPr>
              <a:picLocks noChangeAspect="1"/>
            </p:cNvPicPr>
            <p:nvPr/>
          </p:nvPicPr>
          <p:blipFill>
            <a:blip r:embed="rId5"/>
            <a:stretch>
              <a:fillRect/>
            </a:stretch>
          </p:blipFill>
          <p:spPr>
            <a:xfrm>
              <a:off x="10017559" y="3429000"/>
              <a:ext cx="1699605" cy="1193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TextBox 44">
              <a:extLst>
                <a:ext uri="{FF2B5EF4-FFF2-40B4-BE49-F238E27FC236}">
                  <a16:creationId xmlns:a16="http://schemas.microsoft.com/office/drawing/2014/main" id="{3C45F713-46F2-40D5-9D21-7F439D193315}"/>
                </a:ext>
              </a:extLst>
            </p:cNvPr>
            <p:cNvSpPr txBox="1"/>
            <p:nvPr/>
          </p:nvSpPr>
          <p:spPr>
            <a:xfrm>
              <a:off x="10017558" y="3063034"/>
              <a:ext cx="1699606" cy="369332"/>
            </a:xfrm>
            <a:prstGeom prst="rect">
              <a:avLst/>
            </a:prstGeom>
            <a:noFill/>
          </p:spPr>
          <p:txBody>
            <a:bodyPr wrap="square">
              <a:spAutoFit/>
            </a:bodyPr>
            <a:lstStyle/>
            <a:p>
              <a:pPr algn="ctr"/>
              <a:r>
                <a:rPr lang="en-US" sz="1800" dirty="0">
                  <a:solidFill>
                    <a:schemeClr val="accent4">
                      <a:lumMod val="20000"/>
                      <a:lumOff val="80000"/>
                    </a:schemeClr>
                  </a:solidFill>
                </a:rPr>
                <a:t>ESDAC '49</a:t>
              </a:r>
              <a:endParaRPr lang="en-US" dirty="0"/>
            </a:p>
          </p:txBody>
        </p:sp>
      </p:grpSp>
      <p:grpSp>
        <p:nvGrpSpPr>
          <p:cNvPr id="48" name="Group 47">
            <a:extLst>
              <a:ext uri="{FF2B5EF4-FFF2-40B4-BE49-F238E27FC236}">
                <a16:creationId xmlns:a16="http://schemas.microsoft.com/office/drawing/2014/main" id="{FBADA0F9-84C8-4278-9E4C-803C66A968F1}"/>
              </a:ext>
            </a:extLst>
          </p:cNvPr>
          <p:cNvGrpSpPr/>
          <p:nvPr/>
        </p:nvGrpSpPr>
        <p:grpSpPr>
          <a:xfrm>
            <a:off x="3851447" y="3379734"/>
            <a:ext cx="1754894" cy="1533835"/>
            <a:chOff x="3851447" y="3379734"/>
            <a:chExt cx="1754894" cy="1533835"/>
          </a:xfrm>
        </p:grpSpPr>
        <p:pic>
          <p:nvPicPr>
            <p:cNvPr id="47" name="Picture 46">
              <a:extLst>
                <a:ext uri="{FF2B5EF4-FFF2-40B4-BE49-F238E27FC236}">
                  <a16:creationId xmlns:a16="http://schemas.microsoft.com/office/drawing/2014/main" id="{A646B6C2-2E9D-4611-92F4-B0CF45CBCFAA}"/>
                </a:ext>
              </a:extLst>
            </p:cNvPr>
            <p:cNvPicPr>
              <a:picLocks noChangeAspect="1"/>
            </p:cNvPicPr>
            <p:nvPr/>
          </p:nvPicPr>
          <p:blipFill>
            <a:blip r:embed="rId6"/>
            <a:stretch>
              <a:fillRect/>
            </a:stretch>
          </p:blipFill>
          <p:spPr>
            <a:xfrm>
              <a:off x="3851447" y="3719983"/>
              <a:ext cx="1754894" cy="1193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TextBox 48">
              <a:extLst>
                <a:ext uri="{FF2B5EF4-FFF2-40B4-BE49-F238E27FC236}">
                  <a16:creationId xmlns:a16="http://schemas.microsoft.com/office/drawing/2014/main" id="{6AE05AC5-93BA-4EC5-A367-96FE0AD45010}"/>
                </a:ext>
              </a:extLst>
            </p:cNvPr>
            <p:cNvSpPr txBox="1"/>
            <p:nvPr/>
          </p:nvSpPr>
          <p:spPr>
            <a:xfrm>
              <a:off x="4008498" y="3379734"/>
              <a:ext cx="1406426" cy="369332"/>
            </a:xfrm>
            <a:prstGeom prst="rect">
              <a:avLst/>
            </a:prstGeom>
            <a:noFill/>
          </p:spPr>
          <p:txBody>
            <a:bodyPr wrap="square">
              <a:spAutoFit/>
            </a:bodyPr>
            <a:lstStyle/>
            <a:p>
              <a:pPr algn="ctr"/>
              <a:r>
                <a:rPr lang="en-US" sz="1800" dirty="0">
                  <a:solidFill>
                    <a:schemeClr val="accent4">
                      <a:lumMod val="20000"/>
                      <a:lumOff val="80000"/>
                    </a:schemeClr>
                  </a:solidFill>
                </a:rPr>
                <a:t>ENIAC  '40s</a:t>
              </a:r>
              <a:endParaRPr lang="en-US" dirty="0"/>
            </a:p>
          </p:txBody>
        </p:sp>
      </p:grpSp>
    </p:spTree>
    <p:extLst>
      <p:ext uri="{BB962C8B-B14F-4D97-AF65-F5344CB8AC3E}">
        <p14:creationId xmlns:p14="http://schemas.microsoft.com/office/powerpoint/2010/main" val="299353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90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5" grpId="0" animBg="1"/>
      <p:bldP spid="25" grpId="1" animBg="1"/>
      <p:bldP spid="26" grpId="0" animBg="1"/>
      <p:bldP spid="2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6CBC8B03-BC6F-44C9-A7C8-4AE05F923505}"/>
              </a:ext>
            </a:extLst>
          </p:cNvPr>
          <p:cNvGrpSpPr/>
          <p:nvPr/>
        </p:nvGrpSpPr>
        <p:grpSpPr>
          <a:xfrm>
            <a:off x="10152525" y="5028398"/>
            <a:ext cx="1821482" cy="1027715"/>
            <a:chOff x="-64661" y="1636536"/>
            <a:chExt cx="1821482" cy="1027715"/>
          </a:xfrm>
        </p:grpSpPr>
        <p:sp>
          <p:nvSpPr>
            <p:cNvPr id="81" name="Rectangle: Rounded Corners 80">
              <a:extLst>
                <a:ext uri="{FF2B5EF4-FFF2-40B4-BE49-F238E27FC236}">
                  <a16:creationId xmlns:a16="http://schemas.microsoft.com/office/drawing/2014/main" id="{76C4E2E9-6732-4497-9FED-C6C2D322B5F5}"/>
                </a:ext>
              </a:extLst>
            </p:cNvPr>
            <p:cNvSpPr/>
            <p:nvPr/>
          </p:nvSpPr>
          <p:spPr>
            <a:xfrm>
              <a:off x="-64661" y="1636536"/>
              <a:ext cx="1821482" cy="102771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Compiler</a:t>
              </a:r>
            </a:p>
          </p:txBody>
        </p:sp>
        <p:pic>
          <p:nvPicPr>
            <p:cNvPr id="83" name="Picture 82" descr="Icon&#10;&#10;Description automatically generated">
              <a:extLst>
                <a:ext uri="{FF2B5EF4-FFF2-40B4-BE49-F238E27FC236}">
                  <a16:creationId xmlns:a16="http://schemas.microsoft.com/office/drawing/2014/main" id="{26260668-7675-402C-8661-C23AFA850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05" y="1695256"/>
              <a:ext cx="514350" cy="581025"/>
            </a:xfrm>
            <a:prstGeom prst="rect">
              <a:avLst/>
            </a:prstGeom>
          </p:spPr>
        </p:pic>
      </p:gr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1029443" y="-228601"/>
            <a:ext cx="10363200" cy="1143000"/>
          </a:xfrm>
        </p:spPr>
        <p:txBody>
          <a:bodyPr/>
          <a:lstStyle/>
          <a:p>
            <a:r>
              <a:rPr lang="en-US" dirty="0"/>
              <a:t>What's a </a:t>
            </a:r>
            <a:r>
              <a:rPr lang="en-US" dirty="0" err="1"/>
              <a:t>Transpiler</a:t>
            </a:r>
            <a:r>
              <a:rPr lang="en-US" dirty="0"/>
              <a:t>?</a:t>
            </a:r>
          </a:p>
        </p:txBody>
      </p:sp>
      <p:sp>
        <p:nvSpPr>
          <p:cNvPr id="15" name="TextBox 14">
            <a:extLst>
              <a:ext uri="{FF2B5EF4-FFF2-40B4-BE49-F238E27FC236}">
                <a16:creationId xmlns:a16="http://schemas.microsoft.com/office/drawing/2014/main" id="{DA1E3551-8DDB-40B0-B2F4-FCFBA4FCA466}"/>
              </a:ext>
            </a:extLst>
          </p:cNvPr>
          <p:cNvSpPr txBox="1"/>
          <p:nvPr/>
        </p:nvSpPr>
        <p:spPr>
          <a:xfrm>
            <a:off x="1728382" y="614149"/>
            <a:ext cx="8895366" cy="830997"/>
          </a:xfrm>
          <a:prstGeom prst="rect">
            <a:avLst/>
          </a:prstGeom>
          <a:noFill/>
          <a:ln>
            <a:noFill/>
          </a:ln>
        </p:spPr>
        <p:txBody>
          <a:bodyPr wrap="square">
            <a:spAutoFit/>
          </a:bodyPr>
          <a:lstStyle/>
          <a:p>
            <a:pPr algn="ctr"/>
            <a:r>
              <a:rPr lang="en-US" sz="2400" dirty="0"/>
              <a:t>A </a:t>
            </a:r>
            <a:r>
              <a:rPr lang="en-US" sz="2400" dirty="0" err="1">
                <a:solidFill>
                  <a:srgbClr val="FF0000"/>
                </a:solidFill>
              </a:rPr>
              <a:t>transpiler</a:t>
            </a:r>
            <a:r>
              <a:rPr lang="en-US" sz="2400" dirty="0"/>
              <a:t> is a program that </a:t>
            </a:r>
            <a:r>
              <a:rPr lang="en-US" sz="2400" dirty="0">
                <a:solidFill>
                  <a:srgbClr val="FF0000"/>
                </a:solidFill>
              </a:rPr>
              <a:t>converts source code </a:t>
            </a:r>
            <a:r>
              <a:rPr lang="en-US" sz="2400" dirty="0"/>
              <a:t>from one language into another </a:t>
            </a:r>
            <a:r>
              <a:rPr lang="en-US" sz="2400" dirty="0">
                <a:solidFill>
                  <a:srgbClr val="FF0000"/>
                </a:solidFill>
              </a:rPr>
              <a:t>with the same level of abstraction</a:t>
            </a:r>
            <a:r>
              <a:rPr lang="en-US" sz="2400" dirty="0"/>
              <a:t>.</a:t>
            </a:r>
          </a:p>
        </p:txBody>
      </p:sp>
      <p:grpSp>
        <p:nvGrpSpPr>
          <p:cNvPr id="21" name="Group 20">
            <a:extLst>
              <a:ext uri="{FF2B5EF4-FFF2-40B4-BE49-F238E27FC236}">
                <a16:creationId xmlns:a16="http://schemas.microsoft.com/office/drawing/2014/main" id="{6EDAF019-B74F-47A8-8390-D6A95B0A907C}"/>
              </a:ext>
            </a:extLst>
          </p:cNvPr>
          <p:cNvGrpSpPr/>
          <p:nvPr/>
        </p:nvGrpSpPr>
        <p:grpSpPr>
          <a:xfrm>
            <a:off x="4564814" y="3474288"/>
            <a:ext cx="809081" cy="1001807"/>
            <a:chOff x="37637" y="1738381"/>
            <a:chExt cx="809081" cy="1001807"/>
          </a:xfrm>
        </p:grpSpPr>
        <p:grpSp>
          <p:nvGrpSpPr>
            <p:cNvPr id="19" name="Group 18">
              <a:extLst>
                <a:ext uri="{FF2B5EF4-FFF2-40B4-BE49-F238E27FC236}">
                  <a16:creationId xmlns:a16="http://schemas.microsoft.com/office/drawing/2014/main" id="{6C28F437-1B33-4FBC-B557-8A29C8162AB0}"/>
                </a:ext>
              </a:extLst>
            </p:cNvPr>
            <p:cNvGrpSpPr/>
            <p:nvPr/>
          </p:nvGrpSpPr>
          <p:grpSpPr>
            <a:xfrm>
              <a:off x="37637" y="1738381"/>
              <a:ext cx="809081" cy="1001807"/>
              <a:chOff x="-120938" y="342899"/>
              <a:chExt cx="4128441" cy="4484122"/>
            </a:xfrm>
          </p:grpSpPr>
          <p:pic>
            <p:nvPicPr>
              <p:cNvPr id="13" name="Picture 12" descr="Graphical user interface, text, application&#10;&#10;Description automatically generated">
                <a:extLst>
                  <a:ext uri="{FF2B5EF4-FFF2-40B4-BE49-F238E27FC236}">
                    <a16:creationId xmlns:a16="http://schemas.microsoft.com/office/drawing/2014/main" id="{1A09A558-7B52-4DE0-BE42-CA06A47D1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38" y="342899"/>
                <a:ext cx="4128441" cy="4484122"/>
              </a:xfrm>
              <a:prstGeom prst="rect">
                <a:avLst/>
              </a:prstGeom>
            </p:spPr>
          </p:pic>
          <p:sp>
            <p:nvSpPr>
              <p:cNvPr id="16" name="Rectangle 15">
                <a:extLst>
                  <a:ext uri="{FF2B5EF4-FFF2-40B4-BE49-F238E27FC236}">
                    <a16:creationId xmlns:a16="http://schemas.microsoft.com/office/drawing/2014/main" id="{85BB2956-ACC0-416D-B833-D9A83C3D0C1A}"/>
                  </a:ext>
                </a:extLst>
              </p:cNvPr>
              <p:cNvSpPr/>
              <p:nvPr/>
            </p:nvSpPr>
            <p:spPr>
              <a:xfrm>
                <a:off x="637514" y="4249271"/>
                <a:ext cx="2320839" cy="24652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A63E5F-51DE-4E5E-93BE-8828B0FE7C6B}"/>
                  </a:ext>
                </a:extLst>
              </p:cNvPr>
              <p:cNvSpPr/>
              <p:nvPr/>
            </p:nvSpPr>
            <p:spPr>
              <a:xfrm>
                <a:off x="538902" y="3245095"/>
                <a:ext cx="2320839" cy="661658"/>
              </a:xfrm>
              <a:prstGeom prst="rect">
                <a:avLst/>
              </a:prstGeom>
              <a:solidFill>
                <a:srgbClr val="001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3578F9-EA83-4C57-A383-1615C55D2F78}"/>
                </a:ext>
              </a:extLst>
            </p:cNvPr>
            <p:cNvSpPr txBox="1"/>
            <p:nvPr/>
          </p:nvSpPr>
          <p:spPr>
            <a:xfrm>
              <a:off x="84547" y="2252818"/>
              <a:ext cx="715260" cy="369332"/>
            </a:xfrm>
            <a:prstGeom prst="rect">
              <a:avLst/>
            </a:prstGeom>
            <a:noFill/>
          </p:spPr>
          <p:txBody>
            <a:bodyPr wrap="none" rtlCol="0">
              <a:spAutoFit/>
            </a:bodyPr>
            <a:lstStyle/>
            <a:p>
              <a:r>
                <a:rPr lang="en-US" dirty="0">
                  <a:solidFill>
                    <a:schemeClr val="bg1"/>
                  </a:solidFill>
                </a:rPr>
                <a:t>foo.js</a:t>
              </a:r>
            </a:p>
          </p:txBody>
        </p:sp>
      </p:grpSp>
      <p:grpSp>
        <p:nvGrpSpPr>
          <p:cNvPr id="22" name="Group 21">
            <a:extLst>
              <a:ext uri="{FF2B5EF4-FFF2-40B4-BE49-F238E27FC236}">
                <a16:creationId xmlns:a16="http://schemas.microsoft.com/office/drawing/2014/main" id="{BBE14AAC-C4DD-4E47-802F-CDE6E0FFC80A}"/>
              </a:ext>
            </a:extLst>
          </p:cNvPr>
          <p:cNvGrpSpPr/>
          <p:nvPr/>
        </p:nvGrpSpPr>
        <p:grpSpPr>
          <a:xfrm>
            <a:off x="441540" y="3474288"/>
            <a:ext cx="809081" cy="1001807"/>
            <a:chOff x="49659" y="1738381"/>
            <a:chExt cx="809081" cy="1001807"/>
          </a:xfrm>
        </p:grpSpPr>
        <p:grpSp>
          <p:nvGrpSpPr>
            <p:cNvPr id="23" name="Group 22">
              <a:extLst>
                <a:ext uri="{FF2B5EF4-FFF2-40B4-BE49-F238E27FC236}">
                  <a16:creationId xmlns:a16="http://schemas.microsoft.com/office/drawing/2014/main" id="{7DAB1577-DA3A-4696-8C99-81A5C30D36CD}"/>
                </a:ext>
              </a:extLst>
            </p:cNvPr>
            <p:cNvGrpSpPr/>
            <p:nvPr/>
          </p:nvGrpSpPr>
          <p:grpSpPr>
            <a:xfrm>
              <a:off x="49659" y="1738381"/>
              <a:ext cx="809081" cy="1001807"/>
              <a:chOff x="-59594" y="342899"/>
              <a:chExt cx="4128441" cy="4484122"/>
            </a:xfrm>
          </p:grpSpPr>
          <p:pic>
            <p:nvPicPr>
              <p:cNvPr id="25" name="Picture 24" descr="Graphical user interface, text, application&#10;&#10;Description automatically generated">
                <a:extLst>
                  <a:ext uri="{FF2B5EF4-FFF2-40B4-BE49-F238E27FC236}">
                    <a16:creationId xmlns:a16="http://schemas.microsoft.com/office/drawing/2014/main" id="{7A6FD2E4-7323-444B-981D-99FDFF73C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4" y="342899"/>
                <a:ext cx="4128441" cy="4484122"/>
              </a:xfrm>
              <a:prstGeom prst="rect">
                <a:avLst/>
              </a:prstGeom>
            </p:spPr>
          </p:pic>
          <p:sp>
            <p:nvSpPr>
              <p:cNvPr id="26" name="Rectangle 25">
                <a:extLst>
                  <a:ext uri="{FF2B5EF4-FFF2-40B4-BE49-F238E27FC236}">
                    <a16:creationId xmlns:a16="http://schemas.microsoft.com/office/drawing/2014/main" id="{ABEE4974-4780-4697-9DA5-AA8C38B655A4}"/>
                  </a:ext>
                </a:extLst>
              </p:cNvPr>
              <p:cNvSpPr/>
              <p:nvPr/>
            </p:nvSpPr>
            <p:spPr>
              <a:xfrm>
                <a:off x="637514" y="4249271"/>
                <a:ext cx="2320839" cy="24652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41B7CF-928B-4B5E-ACC3-CB07C38E3801}"/>
                  </a:ext>
                </a:extLst>
              </p:cNvPr>
              <p:cNvSpPr/>
              <p:nvPr/>
            </p:nvSpPr>
            <p:spPr>
              <a:xfrm>
                <a:off x="538902" y="3245095"/>
                <a:ext cx="2320839" cy="661658"/>
              </a:xfrm>
              <a:prstGeom prst="rect">
                <a:avLst/>
              </a:prstGeom>
              <a:solidFill>
                <a:srgbClr val="001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9E5C722-2F99-4031-ACCD-5B16D4FA6C13}"/>
                </a:ext>
              </a:extLst>
            </p:cNvPr>
            <p:cNvSpPr txBox="1"/>
            <p:nvPr/>
          </p:nvSpPr>
          <p:spPr>
            <a:xfrm>
              <a:off x="84547" y="2252818"/>
              <a:ext cx="739305" cy="369332"/>
            </a:xfrm>
            <a:prstGeom prst="rect">
              <a:avLst/>
            </a:prstGeom>
            <a:noFill/>
          </p:spPr>
          <p:txBody>
            <a:bodyPr wrap="none" rtlCol="0">
              <a:spAutoFit/>
            </a:bodyPr>
            <a:lstStyle/>
            <a:p>
              <a:pPr algn="ctr"/>
              <a:r>
                <a:rPr lang="en-US" dirty="0" err="1">
                  <a:solidFill>
                    <a:schemeClr val="bg1"/>
                  </a:solidFill>
                </a:rPr>
                <a:t>foo.ts</a:t>
              </a:r>
              <a:endParaRPr lang="en-US" dirty="0">
                <a:solidFill>
                  <a:schemeClr val="bg1"/>
                </a:solidFill>
              </a:endParaRPr>
            </a:p>
          </p:txBody>
        </p:sp>
      </p:grpSp>
      <p:grpSp>
        <p:nvGrpSpPr>
          <p:cNvPr id="37" name="Group 36">
            <a:extLst>
              <a:ext uri="{FF2B5EF4-FFF2-40B4-BE49-F238E27FC236}">
                <a16:creationId xmlns:a16="http://schemas.microsoft.com/office/drawing/2014/main" id="{70BAC812-56CF-4B26-AD41-31D8DAB83A16}"/>
              </a:ext>
            </a:extLst>
          </p:cNvPr>
          <p:cNvGrpSpPr/>
          <p:nvPr/>
        </p:nvGrpSpPr>
        <p:grpSpPr>
          <a:xfrm>
            <a:off x="2006765" y="3455096"/>
            <a:ext cx="1801906" cy="1040191"/>
            <a:chOff x="5176600" y="1925050"/>
            <a:chExt cx="1801906" cy="1040191"/>
          </a:xfrm>
        </p:grpSpPr>
        <p:pic>
          <p:nvPicPr>
            <p:cNvPr id="35" name="Picture 34">
              <a:extLst>
                <a:ext uri="{FF2B5EF4-FFF2-40B4-BE49-F238E27FC236}">
                  <a16:creationId xmlns:a16="http://schemas.microsoft.com/office/drawing/2014/main" id="{8B640783-85B5-494A-A53D-4AB5B23F8BED}"/>
                </a:ext>
              </a:extLst>
            </p:cNvPr>
            <p:cNvPicPr>
              <a:picLocks noChangeAspect="1"/>
            </p:cNvPicPr>
            <p:nvPr/>
          </p:nvPicPr>
          <p:blipFill>
            <a:blip r:embed="rId5"/>
            <a:stretch>
              <a:fillRect/>
            </a:stretch>
          </p:blipFill>
          <p:spPr>
            <a:xfrm>
              <a:off x="5176600" y="1925050"/>
              <a:ext cx="1801906" cy="1014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TextBox 35">
              <a:extLst>
                <a:ext uri="{FF2B5EF4-FFF2-40B4-BE49-F238E27FC236}">
                  <a16:creationId xmlns:a16="http://schemas.microsoft.com/office/drawing/2014/main" id="{947959F9-243F-4300-903A-FF3532804A83}"/>
                </a:ext>
              </a:extLst>
            </p:cNvPr>
            <p:cNvSpPr txBox="1"/>
            <p:nvPr/>
          </p:nvSpPr>
          <p:spPr>
            <a:xfrm>
              <a:off x="5532372" y="2595909"/>
              <a:ext cx="1090363" cy="369332"/>
            </a:xfrm>
            <a:prstGeom prst="rect">
              <a:avLst/>
            </a:prstGeom>
            <a:noFill/>
          </p:spPr>
          <p:txBody>
            <a:bodyPr wrap="none" rtlCol="0">
              <a:spAutoFit/>
            </a:bodyPr>
            <a:lstStyle/>
            <a:p>
              <a:pPr algn="ctr"/>
              <a:r>
                <a:rPr lang="en-US" dirty="0" err="1">
                  <a:solidFill>
                    <a:schemeClr val="accent4">
                      <a:lumMod val="40000"/>
                      <a:lumOff val="60000"/>
                    </a:schemeClr>
                  </a:solidFill>
                </a:rPr>
                <a:t>transpiler</a:t>
              </a:r>
              <a:endParaRPr lang="en-US" dirty="0">
                <a:solidFill>
                  <a:schemeClr val="accent4">
                    <a:lumMod val="40000"/>
                    <a:lumOff val="60000"/>
                  </a:schemeClr>
                </a:solidFill>
              </a:endParaRPr>
            </a:p>
          </p:txBody>
        </p:sp>
      </p:grpSp>
      <p:sp>
        <p:nvSpPr>
          <p:cNvPr id="38" name="Arrow: Right 37">
            <a:extLst>
              <a:ext uri="{FF2B5EF4-FFF2-40B4-BE49-F238E27FC236}">
                <a16:creationId xmlns:a16="http://schemas.microsoft.com/office/drawing/2014/main" id="{BAA050C3-2FE4-48CC-A7F7-084C996826B2}"/>
              </a:ext>
            </a:extLst>
          </p:cNvPr>
          <p:cNvSpPr/>
          <p:nvPr/>
        </p:nvSpPr>
        <p:spPr>
          <a:xfrm>
            <a:off x="1370019" y="3674873"/>
            <a:ext cx="517348" cy="6006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5F432B0D-F917-4485-898F-55B942DDF596}"/>
              </a:ext>
            </a:extLst>
          </p:cNvPr>
          <p:cNvSpPr/>
          <p:nvPr/>
        </p:nvSpPr>
        <p:spPr>
          <a:xfrm>
            <a:off x="3928069" y="3665527"/>
            <a:ext cx="517348" cy="6006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4690F22-3FD2-47F7-9280-DED627C46CC6}"/>
              </a:ext>
            </a:extLst>
          </p:cNvPr>
          <p:cNvGrpSpPr/>
          <p:nvPr/>
        </p:nvGrpSpPr>
        <p:grpSpPr>
          <a:xfrm>
            <a:off x="3371098" y="1540461"/>
            <a:ext cx="5799794" cy="642876"/>
            <a:chOff x="3070781" y="1838765"/>
            <a:chExt cx="5799794" cy="642876"/>
          </a:xfrm>
        </p:grpSpPr>
        <p:sp>
          <p:nvSpPr>
            <p:cNvPr id="40" name="TextBox 39">
              <a:extLst>
                <a:ext uri="{FF2B5EF4-FFF2-40B4-BE49-F238E27FC236}">
                  <a16:creationId xmlns:a16="http://schemas.microsoft.com/office/drawing/2014/main" id="{168E269F-5884-4E86-A153-EAA4F7DE2378}"/>
                </a:ext>
              </a:extLst>
            </p:cNvPr>
            <p:cNvSpPr txBox="1"/>
            <p:nvPr/>
          </p:nvSpPr>
          <p:spPr>
            <a:xfrm>
              <a:off x="3748544" y="1968419"/>
              <a:ext cx="5122031" cy="461665"/>
            </a:xfrm>
            <a:prstGeom prst="rect">
              <a:avLst/>
            </a:prstGeom>
            <a:noFill/>
            <a:ln>
              <a:noFill/>
            </a:ln>
          </p:spPr>
          <p:txBody>
            <a:bodyPr wrap="square">
              <a:spAutoFit/>
            </a:bodyPr>
            <a:lstStyle/>
            <a:p>
              <a:r>
                <a:rPr lang="en-US" sz="2400" dirty="0"/>
                <a:t>Why/when would we want to do that??</a:t>
              </a:r>
            </a:p>
          </p:txBody>
        </p:sp>
        <p:pic>
          <p:nvPicPr>
            <p:cNvPr id="41" name="Picture 40" descr="Shape&#10;&#10;Description automatically generated with low confidence">
              <a:extLst>
                <a:ext uri="{FF2B5EF4-FFF2-40B4-BE49-F238E27FC236}">
                  <a16:creationId xmlns:a16="http://schemas.microsoft.com/office/drawing/2014/main" id="{EC838217-A979-41AD-B7BC-289499EFB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0781" y="1838765"/>
              <a:ext cx="642876" cy="642876"/>
            </a:xfrm>
            <a:prstGeom prst="rect">
              <a:avLst/>
            </a:prstGeom>
            <a:ln>
              <a:noFill/>
            </a:ln>
            <a:effectLst>
              <a:outerShdw blurRad="292100" dist="139700" dir="2700000" algn="tl" rotWithShape="0">
                <a:srgbClr val="333333">
                  <a:alpha val="65000"/>
                </a:srgbClr>
              </a:outerShdw>
            </a:effectLst>
          </p:spPr>
        </p:pic>
      </p:grpSp>
      <p:sp>
        <p:nvSpPr>
          <p:cNvPr id="44" name="Rectangle 43">
            <a:extLst>
              <a:ext uri="{FF2B5EF4-FFF2-40B4-BE49-F238E27FC236}">
                <a16:creationId xmlns:a16="http://schemas.microsoft.com/office/drawing/2014/main" id="{F7080CC2-C9EC-47B1-8D56-F391D30B6398}"/>
              </a:ext>
            </a:extLst>
          </p:cNvPr>
          <p:cNvSpPr/>
          <p:nvPr/>
        </p:nvSpPr>
        <p:spPr>
          <a:xfrm>
            <a:off x="4049038" y="2387779"/>
            <a:ext cx="425405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5" name="Rectangle 44">
            <a:extLst>
              <a:ext uri="{FF2B5EF4-FFF2-40B4-BE49-F238E27FC236}">
                <a16:creationId xmlns:a16="http://schemas.microsoft.com/office/drawing/2014/main" id="{5128AF89-68E1-4E7A-B82C-371CA0CABF1E}"/>
              </a:ext>
            </a:extLst>
          </p:cNvPr>
          <p:cNvSpPr/>
          <p:nvPr/>
        </p:nvSpPr>
        <p:spPr>
          <a:xfrm>
            <a:off x="4048861" y="2393348"/>
            <a:ext cx="425563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TextBox 42">
            <a:extLst>
              <a:ext uri="{FF2B5EF4-FFF2-40B4-BE49-F238E27FC236}">
                <a16:creationId xmlns:a16="http://schemas.microsoft.com/office/drawing/2014/main" id="{DC507F86-E34C-46B2-8F42-AD358FE5C193}"/>
              </a:ext>
            </a:extLst>
          </p:cNvPr>
          <p:cNvSpPr txBox="1"/>
          <p:nvPr/>
        </p:nvSpPr>
        <p:spPr>
          <a:xfrm>
            <a:off x="410727" y="2619623"/>
            <a:ext cx="5102568" cy="646331"/>
          </a:xfrm>
          <a:prstGeom prst="rect">
            <a:avLst/>
          </a:prstGeom>
          <a:noFill/>
        </p:spPr>
        <p:txBody>
          <a:bodyPr wrap="square" rtlCol="0">
            <a:spAutoFit/>
          </a:bodyPr>
          <a:lstStyle/>
          <a:p>
            <a:pPr algn="ctr"/>
            <a:r>
              <a:rPr lang="en-US" dirty="0"/>
              <a:t>Enable migration to a "safer" version of a language, yet ensure compatibility with existing platforms</a:t>
            </a:r>
          </a:p>
        </p:txBody>
      </p:sp>
      <p:pic>
        <p:nvPicPr>
          <p:cNvPr id="47" name="Picture 46">
            <a:extLst>
              <a:ext uri="{FF2B5EF4-FFF2-40B4-BE49-F238E27FC236}">
                <a16:creationId xmlns:a16="http://schemas.microsoft.com/office/drawing/2014/main" id="{B324D0FC-053E-40FF-B2B9-72F12B5A7E9B}"/>
              </a:ext>
            </a:extLst>
          </p:cNvPr>
          <p:cNvPicPr>
            <a:picLocks noChangeAspect="1"/>
          </p:cNvPicPr>
          <p:nvPr/>
        </p:nvPicPr>
        <p:blipFill>
          <a:blip r:embed="rId7"/>
          <a:stretch>
            <a:fillRect/>
          </a:stretch>
        </p:blipFill>
        <p:spPr>
          <a:xfrm>
            <a:off x="4174400" y="5003784"/>
            <a:ext cx="467276" cy="467276"/>
          </a:xfrm>
          <a:prstGeom prst="rect">
            <a:avLst/>
          </a:prstGeom>
        </p:spPr>
      </p:pic>
      <p:pic>
        <p:nvPicPr>
          <p:cNvPr id="49" name="Picture 48">
            <a:extLst>
              <a:ext uri="{FF2B5EF4-FFF2-40B4-BE49-F238E27FC236}">
                <a16:creationId xmlns:a16="http://schemas.microsoft.com/office/drawing/2014/main" id="{2E589D6D-8B96-4357-A2B5-7C3B65700F3D}"/>
              </a:ext>
            </a:extLst>
          </p:cNvPr>
          <p:cNvPicPr>
            <a:picLocks noChangeAspect="1"/>
          </p:cNvPicPr>
          <p:nvPr/>
        </p:nvPicPr>
        <p:blipFill>
          <a:blip r:embed="rId8"/>
          <a:stretch>
            <a:fillRect/>
          </a:stretch>
        </p:blipFill>
        <p:spPr>
          <a:xfrm>
            <a:off x="4744510" y="5028398"/>
            <a:ext cx="496594" cy="494388"/>
          </a:xfrm>
          <a:prstGeom prst="rect">
            <a:avLst/>
          </a:prstGeom>
        </p:spPr>
      </p:pic>
      <p:pic>
        <p:nvPicPr>
          <p:cNvPr id="51" name="Picture 50">
            <a:extLst>
              <a:ext uri="{FF2B5EF4-FFF2-40B4-BE49-F238E27FC236}">
                <a16:creationId xmlns:a16="http://schemas.microsoft.com/office/drawing/2014/main" id="{7C128420-2E89-4FE4-B575-E419AC855EB2}"/>
              </a:ext>
            </a:extLst>
          </p:cNvPr>
          <p:cNvPicPr>
            <a:picLocks noChangeAspect="1"/>
          </p:cNvPicPr>
          <p:nvPr/>
        </p:nvPicPr>
        <p:blipFill>
          <a:blip r:embed="rId9"/>
          <a:stretch>
            <a:fillRect/>
          </a:stretch>
        </p:blipFill>
        <p:spPr>
          <a:xfrm>
            <a:off x="5315414" y="5003784"/>
            <a:ext cx="496592" cy="496594"/>
          </a:xfrm>
          <a:prstGeom prst="rect">
            <a:avLst/>
          </a:prstGeom>
        </p:spPr>
      </p:pic>
      <p:sp>
        <p:nvSpPr>
          <p:cNvPr id="52" name="Arrow: Right 51">
            <a:extLst>
              <a:ext uri="{FF2B5EF4-FFF2-40B4-BE49-F238E27FC236}">
                <a16:creationId xmlns:a16="http://schemas.microsoft.com/office/drawing/2014/main" id="{ABDD66EF-CC75-4ABB-9EA3-4B6C11443AD5}"/>
              </a:ext>
            </a:extLst>
          </p:cNvPr>
          <p:cNvSpPr/>
          <p:nvPr/>
        </p:nvSpPr>
        <p:spPr>
          <a:xfrm rot="6454100">
            <a:off x="4373438" y="4524844"/>
            <a:ext cx="476570" cy="386788"/>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0F85170E-ACE3-4C07-953C-00A79114671F}"/>
              </a:ext>
            </a:extLst>
          </p:cNvPr>
          <p:cNvSpPr/>
          <p:nvPr/>
        </p:nvSpPr>
        <p:spPr>
          <a:xfrm rot="15145900" flipH="1">
            <a:off x="5135610" y="4524844"/>
            <a:ext cx="476570" cy="386788"/>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086EB0BB-4D69-44DE-9B9F-BE1434F49F03}"/>
              </a:ext>
            </a:extLst>
          </p:cNvPr>
          <p:cNvSpPr/>
          <p:nvPr/>
        </p:nvSpPr>
        <p:spPr>
          <a:xfrm rot="16200000" flipH="1">
            <a:off x="4754522" y="4558853"/>
            <a:ext cx="476570" cy="386788"/>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978E956-8D9C-4136-B425-F1C848E16B57}"/>
              </a:ext>
            </a:extLst>
          </p:cNvPr>
          <p:cNvSpPr txBox="1"/>
          <p:nvPr/>
        </p:nvSpPr>
        <p:spPr>
          <a:xfrm>
            <a:off x="6737860" y="2619623"/>
            <a:ext cx="4729947" cy="646331"/>
          </a:xfrm>
          <a:prstGeom prst="rect">
            <a:avLst/>
          </a:prstGeom>
          <a:noFill/>
        </p:spPr>
        <p:txBody>
          <a:bodyPr wrap="square" rtlCol="0">
            <a:spAutoFit/>
          </a:bodyPr>
          <a:lstStyle/>
          <a:p>
            <a:pPr algn="ctr"/>
            <a:r>
              <a:rPr lang="en-US" dirty="0"/>
              <a:t>Support a new language's syntax before you have a full compiler for it</a:t>
            </a:r>
          </a:p>
        </p:txBody>
      </p:sp>
      <p:grpSp>
        <p:nvGrpSpPr>
          <p:cNvPr id="56" name="Group 55">
            <a:extLst>
              <a:ext uri="{FF2B5EF4-FFF2-40B4-BE49-F238E27FC236}">
                <a16:creationId xmlns:a16="http://schemas.microsoft.com/office/drawing/2014/main" id="{ACE2F0A7-A61E-4303-9EF5-2D8CF361A7BA}"/>
              </a:ext>
            </a:extLst>
          </p:cNvPr>
          <p:cNvGrpSpPr/>
          <p:nvPr/>
        </p:nvGrpSpPr>
        <p:grpSpPr>
          <a:xfrm>
            <a:off x="10658726" y="3429125"/>
            <a:ext cx="809081" cy="1001807"/>
            <a:chOff x="37637" y="1738381"/>
            <a:chExt cx="809081" cy="1001807"/>
          </a:xfrm>
        </p:grpSpPr>
        <p:grpSp>
          <p:nvGrpSpPr>
            <p:cNvPr id="57" name="Group 56">
              <a:extLst>
                <a:ext uri="{FF2B5EF4-FFF2-40B4-BE49-F238E27FC236}">
                  <a16:creationId xmlns:a16="http://schemas.microsoft.com/office/drawing/2014/main" id="{F29487AD-62BA-4297-B86C-A1427F021A4F}"/>
                </a:ext>
              </a:extLst>
            </p:cNvPr>
            <p:cNvGrpSpPr/>
            <p:nvPr/>
          </p:nvGrpSpPr>
          <p:grpSpPr>
            <a:xfrm>
              <a:off x="37637" y="1738381"/>
              <a:ext cx="809081" cy="1001807"/>
              <a:chOff x="-120938" y="342899"/>
              <a:chExt cx="4128441" cy="4484122"/>
            </a:xfrm>
          </p:grpSpPr>
          <p:pic>
            <p:nvPicPr>
              <p:cNvPr id="59" name="Picture 58" descr="Graphical user interface, text, application&#10;&#10;Description automatically generated">
                <a:extLst>
                  <a:ext uri="{FF2B5EF4-FFF2-40B4-BE49-F238E27FC236}">
                    <a16:creationId xmlns:a16="http://schemas.microsoft.com/office/drawing/2014/main" id="{1839334F-EA50-495D-9029-9F0814603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38" y="342899"/>
                <a:ext cx="4128441" cy="4484122"/>
              </a:xfrm>
              <a:prstGeom prst="rect">
                <a:avLst/>
              </a:prstGeom>
            </p:spPr>
          </p:pic>
          <p:sp>
            <p:nvSpPr>
              <p:cNvPr id="60" name="Rectangle 59">
                <a:extLst>
                  <a:ext uri="{FF2B5EF4-FFF2-40B4-BE49-F238E27FC236}">
                    <a16:creationId xmlns:a16="http://schemas.microsoft.com/office/drawing/2014/main" id="{0A986DA7-D372-4ECD-B3BF-589EEFF4E9A1}"/>
                  </a:ext>
                </a:extLst>
              </p:cNvPr>
              <p:cNvSpPr/>
              <p:nvPr/>
            </p:nvSpPr>
            <p:spPr>
              <a:xfrm>
                <a:off x="637514" y="4249271"/>
                <a:ext cx="2320839" cy="24652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C638A6E-680A-4879-8D4B-62B4266A4319}"/>
                  </a:ext>
                </a:extLst>
              </p:cNvPr>
              <p:cNvSpPr/>
              <p:nvPr/>
            </p:nvSpPr>
            <p:spPr>
              <a:xfrm>
                <a:off x="538902" y="3245095"/>
                <a:ext cx="2320839" cy="661658"/>
              </a:xfrm>
              <a:prstGeom prst="rect">
                <a:avLst/>
              </a:prstGeom>
              <a:solidFill>
                <a:srgbClr val="001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1FA1C4A8-5624-4D65-B586-F9344F6D9962}"/>
                </a:ext>
              </a:extLst>
            </p:cNvPr>
            <p:cNvSpPr txBox="1"/>
            <p:nvPr/>
          </p:nvSpPr>
          <p:spPr>
            <a:xfrm>
              <a:off x="84547" y="2252818"/>
              <a:ext cx="667170" cy="369332"/>
            </a:xfrm>
            <a:prstGeom prst="rect">
              <a:avLst/>
            </a:prstGeom>
            <a:noFill/>
          </p:spPr>
          <p:txBody>
            <a:bodyPr wrap="none" rtlCol="0">
              <a:spAutoFit/>
            </a:bodyPr>
            <a:lstStyle/>
            <a:p>
              <a:r>
                <a:rPr lang="en-US" dirty="0" err="1">
                  <a:solidFill>
                    <a:schemeClr val="bg1"/>
                  </a:solidFill>
                </a:rPr>
                <a:t>foo.c</a:t>
              </a:r>
              <a:endParaRPr lang="en-US" dirty="0">
                <a:solidFill>
                  <a:schemeClr val="bg1"/>
                </a:solidFill>
              </a:endParaRPr>
            </a:p>
          </p:txBody>
        </p:sp>
      </p:grpSp>
      <p:grpSp>
        <p:nvGrpSpPr>
          <p:cNvPr id="62" name="Group 61">
            <a:extLst>
              <a:ext uri="{FF2B5EF4-FFF2-40B4-BE49-F238E27FC236}">
                <a16:creationId xmlns:a16="http://schemas.microsoft.com/office/drawing/2014/main" id="{1B73B109-F692-49F6-AEF3-9ABBCF0FB678}"/>
              </a:ext>
            </a:extLst>
          </p:cNvPr>
          <p:cNvGrpSpPr/>
          <p:nvPr/>
        </p:nvGrpSpPr>
        <p:grpSpPr>
          <a:xfrm>
            <a:off x="6484579" y="3429125"/>
            <a:ext cx="910827" cy="1001807"/>
            <a:chOff x="-1214" y="1738381"/>
            <a:chExt cx="910827" cy="1001807"/>
          </a:xfrm>
        </p:grpSpPr>
        <p:grpSp>
          <p:nvGrpSpPr>
            <p:cNvPr id="63" name="Group 62">
              <a:extLst>
                <a:ext uri="{FF2B5EF4-FFF2-40B4-BE49-F238E27FC236}">
                  <a16:creationId xmlns:a16="http://schemas.microsoft.com/office/drawing/2014/main" id="{62FB3E0B-3F98-46C4-A62B-153348129D94}"/>
                </a:ext>
              </a:extLst>
            </p:cNvPr>
            <p:cNvGrpSpPr/>
            <p:nvPr/>
          </p:nvGrpSpPr>
          <p:grpSpPr>
            <a:xfrm>
              <a:off x="49659" y="1738381"/>
              <a:ext cx="809081" cy="1001807"/>
              <a:chOff x="-59594" y="342899"/>
              <a:chExt cx="4128441" cy="4484122"/>
            </a:xfrm>
          </p:grpSpPr>
          <p:pic>
            <p:nvPicPr>
              <p:cNvPr id="65" name="Picture 64" descr="Graphical user interface, text, application&#10;&#10;Description automatically generated">
                <a:extLst>
                  <a:ext uri="{FF2B5EF4-FFF2-40B4-BE49-F238E27FC236}">
                    <a16:creationId xmlns:a16="http://schemas.microsoft.com/office/drawing/2014/main" id="{25BD4D80-3EAF-4BC1-A716-36D17E9BF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4" y="342899"/>
                <a:ext cx="4128441" cy="4484122"/>
              </a:xfrm>
              <a:prstGeom prst="rect">
                <a:avLst/>
              </a:prstGeom>
            </p:spPr>
          </p:pic>
          <p:sp>
            <p:nvSpPr>
              <p:cNvPr id="66" name="Rectangle 65">
                <a:extLst>
                  <a:ext uri="{FF2B5EF4-FFF2-40B4-BE49-F238E27FC236}">
                    <a16:creationId xmlns:a16="http://schemas.microsoft.com/office/drawing/2014/main" id="{5285E65B-A9A9-4DBB-8B66-8B173728DBF2}"/>
                  </a:ext>
                </a:extLst>
              </p:cNvPr>
              <p:cNvSpPr/>
              <p:nvPr/>
            </p:nvSpPr>
            <p:spPr>
              <a:xfrm>
                <a:off x="637514" y="4249271"/>
                <a:ext cx="2320839" cy="24652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7E28A0A-4A5A-4105-A645-F7CA7A89203C}"/>
                  </a:ext>
                </a:extLst>
              </p:cNvPr>
              <p:cNvSpPr/>
              <p:nvPr/>
            </p:nvSpPr>
            <p:spPr>
              <a:xfrm>
                <a:off x="538902" y="3245095"/>
                <a:ext cx="2320839" cy="661658"/>
              </a:xfrm>
              <a:prstGeom prst="rect">
                <a:avLst/>
              </a:prstGeom>
              <a:solidFill>
                <a:srgbClr val="001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70C39DFD-264D-4D17-86E7-5A24DE9AF99E}"/>
                </a:ext>
              </a:extLst>
            </p:cNvPr>
            <p:cNvSpPr txBox="1"/>
            <p:nvPr/>
          </p:nvSpPr>
          <p:spPr>
            <a:xfrm>
              <a:off x="-1214" y="2252818"/>
              <a:ext cx="910827" cy="369332"/>
            </a:xfrm>
            <a:prstGeom prst="rect">
              <a:avLst/>
            </a:prstGeom>
            <a:noFill/>
          </p:spPr>
          <p:txBody>
            <a:bodyPr wrap="none" rtlCol="0">
              <a:spAutoFit/>
            </a:bodyPr>
            <a:lstStyle/>
            <a:p>
              <a:pPr algn="ctr"/>
              <a:r>
                <a:rPr lang="en-US" dirty="0">
                  <a:solidFill>
                    <a:schemeClr val="bg1"/>
                  </a:solidFill>
                </a:rPr>
                <a:t>foo.cpp</a:t>
              </a:r>
            </a:p>
          </p:txBody>
        </p:sp>
      </p:grpSp>
      <p:sp>
        <p:nvSpPr>
          <p:cNvPr id="71" name="Arrow: Right 70">
            <a:extLst>
              <a:ext uri="{FF2B5EF4-FFF2-40B4-BE49-F238E27FC236}">
                <a16:creationId xmlns:a16="http://schemas.microsoft.com/office/drawing/2014/main" id="{E30036A1-56C4-4377-A5BE-39D26F3CB1FC}"/>
              </a:ext>
            </a:extLst>
          </p:cNvPr>
          <p:cNvSpPr/>
          <p:nvPr/>
        </p:nvSpPr>
        <p:spPr>
          <a:xfrm>
            <a:off x="7463931" y="3629710"/>
            <a:ext cx="517348" cy="6006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F2AF866-0253-4E14-99B0-3100CDF71EC2}"/>
              </a:ext>
            </a:extLst>
          </p:cNvPr>
          <p:cNvSpPr/>
          <p:nvPr/>
        </p:nvSpPr>
        <p:spPr>
          <a:xfrm>
            <a:off x="10021981" y="3620364"/>
            <a:ext cx="517348" cy="6006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9A498C6-7766-43BA-9111-21DBB1A79A26}"/>
              </a:ext>
            </a:extLst>
          </p:cNvPr>
          <p:cNvSpPr/>
          <p:nvPr/>
        </p:nvSpPr>
        <p:spPr>
          <a:xfrm>
            <a:off x="8088853" y="3406824"/>
            <a:ext cx="1821482" cy="102771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CFront</a:t>
            </a:r>
            <a:endParaRPr lang="en-US" dirty="0"/>
          </a:p>
          <a:p>
            <a:pPr algn="ctr"/>
            <a:r>
              <a:rPr lang="en-US" dirty="0" err="1"/>
              <a:t>transpiler</a:t>
            </a:r>
            <a:endParaRPr lang="en-US" dirty="0"/>
          </a:p>
        </p:txBody>
      </p:sp>
      <p:sp>
        <p:nvSpPr>
          <p:cNvPr id="74" name="Speech Bubble: Rectangle with Corners Rounded 73">
            <a:extLst>
              <a:ext uri="{FF2B5EF4-FFF2-40B4-BE49-F238E27FC236}">
                <a16:creationId xmlns:a16="http://schemas.microsoft.com/office/drawing/2014/main" id="{15A0DFBA-6C4E-499F-91E5-D3BE490D90A1}"/>
              </a:ext>
            </a:extLst>
          </p:cNvPr>
          <p:cNvSpPr/>
          <p:nvPr/>
        </p:nvSpPr>
        <p:spPr>
          <a:xfrm>
            <a:off x="98612" y="5028398"/>
            <a:ext cx="3178299" cy="1112531"/>
          </a:xfrm>
          <a:prstGeom prst="wedgeRoundRectCallout">
            <a:avLst>
              <a:gd name="adj1" fmla="val 38104"/>
              <a:gd name="adj2" fmla="val -1062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Typescript is like a strict version of </a:t>
            </a:r>
            <a:r>
              <a:rPr lang="en-US" sz="2000" dirty="0" err="1">
                <a:solidFill>
                  <a:schemeClr val="bg1"/>
                </a:solidFill>
                <a:latin typeface="Corbel" panose="020B0503020204020204" pitchFamily="34" charset="0"/>
              </a:rPr>
              <a:t>Javascript</a:t>
            </a:r>
            <a:r>
              <a:rPr lang="en-US" sz="2000" dirty="0">
                <a:solidFill>
                  <a:schemeClr val="bg1"/>
                </a:solidFill>
                <a:latin typeface="Corbel" panose="020B0503020204020204" pitchFamily="34" charset="0"/>
              </a:rPr>
              <a:t> – it greatly reduces bugs!</a:t>
            </a:r>
            <a:endParaRPr lang="en-US" sz="2000" dirty="0">
              <a:solidFill>
                <a:schemeClr val="bg1"/>
              </a:solidFill>
              <a:latin typeface="Consolas" panose="020B0609020204030204" pitchFamily="49" charset="0"/>
            </a:endParaRPr>
          </a:p>
        </p:txBody>
      </p:sp>
      <p:sp>
        <p:nvSpPr>
          <p:cNvPr id="75" name="Speech Bubble: Rectangle with Corners Rounded 74">
            <a:extLst>
              <a:ext uri="{FF2B5EF4-FFF2-40B4-BE49-F238E27FC236}">
                <a16:creationId xmlns:a16="http://schemas.microsoft.com/office/drawing/2014/main" id="{44CE82AA-9389-4EA2-B33B-017E90214120}"/>
              </a:ext>
            </a:extLst>
          </p:cNvPr>
          <p:cNvSpPr/>
          <p:nvPr/>
        </p:nvSpPr>
        <p:spPr>
          <a:xfrm>
            <a:off x="5956673" y="5028397"/>
            <a:ext cx="3682621" cy="1112531"/>
          </a:xfrm>
          <a:prstGeom prst="wedgeRoundRectCallout">
            <a:avLst>
              <a:gd name="adj1" fmla="val 35288"/>
              <a:gd name="adj2" fmla="val -1143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Corbel" panose="020B0503020204020204" pitchFamily="34" charset="0"/>
              </a:rPr>
              <a:t>Stroustrup's</a:t>
            </a:r>
            <a:r>
              <a:rPr lang="en-US" sz="2000" dirty="0">
                <a:solidFill>
                  <a:schemeClr val="bg1"/>
                </a:solidFill>
                <a:latin typeface="Corbel" panose="020B0503020204020204" pitchFamily="34" charset="0"/>
              </a:rPr>
              <a:t> first C++ "compiler" was really a </a:t>
            </a:r>
            <a:r>
              <a:rPr lang="en-US" sz="2000" dirty="0" err="1">
                <a:solidFill>
                  <a:schemeClr val="bg1"/>
                </a:solidFill>
                <a:latin typeface="Corbel" panose="020B0503020204020204" pitchFamily="34" charset="0"/>
              </a:rPr>
              <a:t>transpiler</a:t>
            </a:r>
            <a:r>
              <a:rPr lang="en-US" sz="2000" dirty="0">
                <a:solidFill>
                  <a:schemeClr val="bg1"/>
                </a:solidFill>
                <a:latin typeface="Corbel" panose="020B0503020204020204" pitchFamily="34" charset="0"/>
              </a:rPr>
              <a:t> that generated C code!</a:t>
            </a:r>
            <a:endParaRPr lang="en-US" sz="2000" dirty="0">
              <a:solidFill>
                <a:schemeClr val="bg1"/>
              </a:solidFill>
              <a:latin typeface="Consolas" panose="020B0609020204030204" pitchFamily="49" charset="0"/>
            </a:endParaRPr>
          </a:p>
        </p:txBody>
      </p:sp>
      <p:sp>
        <p:nvSpPr>
          <p:cNvPr id="76" name="TextBox 75">
            <a:extLst>
              <a:ext uri="{FF2B5EF4-FFF2-40B4-BE49-F238E27FC236}">
                <a16:creationId xmlns:a16="http://schemas.microsoft.com/office/drawing/2014/main" id="{BD6F8AF8-6F69-4CD8-BA51-47FD9EC84498}"/>
              </a:ext>
            </a:extLst>
          </p:cNvPr>
          <p:cNvSpPr txBox="1"/>
          <p:nvPr/>
        </p:nvSpPr>
        <p:spPr>
          <a:xfrm>
            <a:off x="2444368" y="6210095"/>
            <a:ext cx="7533350" cy="461665"/>
          </a:xfrm>
          <a:prstGeom prst="rect">
            <a:avLst/>
          </a:prstGeom>
          <a:noFill/>
          <a:ln>
            <a:noFill/>
          </a:ln>
        </p:spPr>
        <p:txBody>
          <a:bodyPr wrap="square">
            <a:spAutoFit/>
          </a:bodyPr>
          <a:lstStyle/>
          <a:p>
            <a:pPr algn="ctr"/>
            <a:r>
              <a:rPr lang="en-US" sz="2400" dirty="0"/>
              <a:t>OK, now let's see a </a:t>
            </a:r>
            <a:r>
              <a:rPr lang="en-US" sz="2400" dirty="0" err="1"/>
              <a:t>transpiler</a:t>
            </a:r>
            <a:r>
              <a:rPr lang="en-US" sz="2400" dirty="0"/>
              <a:t> in one slide!</a:t>
            </a:r>
          </a:p>
        </p:txBody>
      </p:sp>
      <p:pic>
        <p:nvPicPr>
          <p:cNvPr id="78" name="Picture 77" descr="A cat holding a knife&#10;&#10;Description automatically generated with medium confidence">
            <a:extLst>
              <a:ext uri="{FF2B5EF4-FFF2-40B4-BE49-F238E27FC236}">
                <a16:creationId xmlns:a16="http://schemas.microsoft.com/office/drawing/2014/main" id="{6FC1C7CF-1049-4A94-909B-5902DF5D4F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8991" y="5533660"/>
            <a:ext cx="1214535" cy="1214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5" name="Arrow: Right 84">
            <a:extLst>
              <a:ext uri="{FF2B5EF4-FFF2-40B4-BE49-F238E27FC236}">
                <a16:creationId xmlns:a16="http://schemas.microsoft.com/office/drawing/2014/main" id="{2A188FDF-E004-4524-B551-D99773697F8D}"/>
              </a:ext>
            </a:extLst>
          </p:cNvPr>
          <p:cNvSpPr/>
          <p:nvPr/>
        </p:nvSpPr>
        <p:spPr>
          <a:xfrm rot="5400000">
            <a:off x="10776107" y="4413071"/>
            <a:ext cx="517348" cy="6006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90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90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4"/>
                                        </p:tgtEl>
                                      </p:cBhvr>
                                    </p:animEffect>
                                    <p:set>
                                      <p:cBhvr>
                                        <p:cTn id="22" dur="1" fill="hold">
                                          <p:stCondLst>
                                            <p:cond delay="499"/>
                                          </p:stCondLst>
                                        </p:cTn>
                                        <p:tgtEl>
                                          <p:spTgt spid="4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5"/>
                                        </p:tgtEl>
                                      </p:cBhvr>
                                    </p:animEffect>
                                    <p:set>
                                      <p:cBhvr>
                                        <p:cTn id="25" dur="1" fill="hold">
                                          <p:stCondLst>
                                            <p:cond delay="499"/>
                                          </p:stCondLst>
                                        </p:cTn>
                                        <p:tgtEl>
                                          <p:spTgt spid="4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up)">
                                      <p:cBhvr>
                                        <p:cTn id="57" dur="500"/>
                                        <p:tgtEl>
                                          <p:spTgt spid="5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par>
                          <p:cTn id="61" fill="hold">
                            <p:stCondLst>
                              <p:cond delay="2500"/>
                            </p:stCondLst>
                            <p:childTnLst>
                              <p:par>
                                <p:cTn id="62" presetID="22" presetClass="entr" presetSubtype="1"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up)">
                                      <p:cBhvr>
                                        <p:cTn id="64" dur="500"/>
                                        <p:tgtEl>
                                          <p:spTgt spid="47"/>
                                        </p:tgtEl>
                                      </p:cBhvr>
                                    </p:animEffect>
                                  </p:childTnLst>
                                </p:cTn>
                              </p:par>
                              <p:par>
                                <p:cTn id="65" presetID="22" presetClass="entr" presetSubtype="1"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up)">
                                      <p:cBhvr>
                                        <p:cTn id="67" dur="500"/>
                                        <p:tgtEl>
                                          <p:spTgt spid="49"/>
                                        </p:tgtEl>
                                      </p:cBhvr>
                                    </p:animEffect>
                                  </p:childTnLst>
                                </p:cTn>
                              </p:par>
                              <p:par>
                                <p:cTn id="68" presetID="22" presetClass="entr" presetSubtype="1"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up)">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down)">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7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3"/>
                                        </p:tgtEl>
                                        <p:attrNameLst>
                                          <p:attrName>style.visibility</p:attrName>
                                        </p:attrNameLst>
                                      </p:cBhvr>
                                      <p:to>
                                        <p:strVal val="visible"/>
                                      </p:to>
                                    </p:set>
                                  </p:childTnLst>
                                </p:cTn>
                              </p:par>
                            </p:childTnLst>
                          </p:cTn>
                        </p:par>
                        <p:par>
                          <p:cTn id="88" fill="hold">
                            <p:stCondLst>
                              <p:cond delay="0"/>
                            </p:stCondLst>
                            <p:childTnLst>
                              <p:par>
                                <p:cTn id="89" presetID="22" presetClass="entr" presetSubtype="8" fill="hold"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left)">
                                      <p:cBhvr>
                                        <p:cTn id="91" dur="500"/>
                                        <p:tgtEl>
                                          <p:spTgt spid="62"/>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wipe(left)">
                                      <p:cBhvr>
                                        <p:cTn id="95" dur="500"/>
                                        <p:tgtEl>
                                          <p:spTgt spid="71"/>
                                        </p:tgtEl>
                                      </p:cBhvr>
                                    </p:animEffect>
                                  </p:childTnLst>
                                </p:cTn>
                              </p:par>
                            </p:childTnLst>
                          </p:cTn>
                        </p:par>
                        <p:par>
                          <p:cTn id="96" fill="hold">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wipe(left)">
                                      <p:cBhvr>
                                        <p:cTn id="99" dur="500"/>
                                        <p:tgtEl>
                                          <p:spTgt spid="72"/>
                                        </p:tgtEl>
                                      </p:cBhvr>
                                    </p:animEffect>
                                  </p:childTnLst>
                                </p:cTn>
                              </p:par>
                            </p:childTnLst>
                          </p:cTn>
                        </p:par>
                        <p:par>
                          <p:cTn id="100" fill="hold">
                            <p:stCondLst>
                              <p:cond delay="1500"/>
                            </p:stCondLst>
                            <p:childTnLst>
                              <p:par>
                                <p:cTn id="101" presetID="22" presetClass="entr" presetSubtype="8"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wipe(left)">
                                      <p:cBhvr>
                                        <p:cTn id="103" dur="500"/>
                                        <p:tgtEl>
                                          <p:spTgt spid="56"/>
                                        </p:tgtEl>
                                      </p:cBhvr>
                                    </p:animEffect>
                                  </p:childTnLst>
                                </p:cTn>
                              </p:par>
                            </p:childTnLst>
                          </p:cTn>
                        </p:par>
                        <p:par>
                          <p:cTn id="104" fill="hold">
                            <p:stCondLst>
                              <p:cond delay="2000"/>
                            </p:stCondLst>
                            <p:childTnLst>
                              <p:par>
                                <p:cTn id="105" presetID="22" presetClass="entr" presetSubtype="1" fill="hold" grpId="0" nodeType="after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wipe(up)">
                                      <p:cBhvr>
                                        <p:cTn id="107" dur="500"/>
                                        <p:tgtEl>
                                          <p:spTgt spid="85"/>
                                        </p:tgtEl>
                                      </p:cBhvr>
                                    </p:animEffect>
                                  </p:childTnLst>
                                </p:cTn>
                              </p:par>
                            </p:childTnLst>
                          </p:cTn>
                        </p:par>
                        <p:par>
                          <p:cTn id="108" fill="hold">
                            <p:stCondLst>
                              <p:cond delay="2500"/>
                            </p:stCondLst>
                            <p:childTnLst>
                              <p:par>
                                <p:cTn id="109" presetID="22" presetClass="entr" presetSubtype="1" fill="hold" nodeType="after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wipe(up)">
                                      <p:cBhvr>
                                        <p:cTn id="111" dur="500"/>
                                        <p:tgtEl>
                                          <p:spTgt spid="8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wipe(down)">
                                      <p:cBhvr>
                                        <p:cTn id="116" dur="500"/>
                                        <p:tgtEl>
                                          <p:spTgt spid="7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7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
                                          </p:val>
                                        </p:tav>
                                        <p:tav tm="100000">
                                          <p:val>
                                            <p:strVal val="#ppt_x"/>
                                          </p:val>
                                        </p:tav>
                                      </p:tavLst>
                                    </p:anim>
                                    <p:anim calcmode="lin" valueType="num">
                                      <p:cBhvr additive="base">
                                        <p:cTn id="12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1000"/>
                                        <p:tgtEl>
                                          <p:spTgt spid="78"/>
                                        </p:tgtEl>
                                      </p:cBhvr>
                                    </p:animEffect>
                                    <p:anim calcmode="lin" valueType="num">
                                      <p:cBhvr>
                                        <p:cTn id="132" dur="1000" fill="hold"/>
                                        <p:tgtEl>
                                          <p:spTgt spid="78"/>
                                        </p:tgtEl>
                                        <p:attrNameLst>
                                          <p:attrName>ppt_x</p:attrName>
                                        </p:attrNameLst>
                                      </p:cBhvr>
                                      <p:tavLst>
                                        <p:tav tm="0">
                                          <p:val>
                                            <p:strVal val="#ppt_x"/>
                                          </p:val>
                                        </p:tav>
                                        <p:tav tm="100000">
                                          <p:val>
                                            <p:strVal val="#ppt_x"/>
                                          </p:val>
                                        </p:tav>
                                      </p:tavLst>
                                    </p:anim>
                                    <p:anim calcmode="lin" valueType="num">
                                      <p:cBhvr>
                                        <p:cTn id="13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8" grpId="0" animBg="1"/>
      <p:bldP spid="39" grpId="0" animBg="1"/>
      <p:bldP spid="44" grpId="0" animBg="1"/>
      <p:bldP spid="44" grpId="1" animBg="1"/>
      <p:bldP spid="45" grpId="0" animBg="1"/>
      <p:bldP spid="45" grpId="1" animBg="1"/>
      <p:bldP spid="43" grpId="0"/>
      <p:bldP spid="52" grpId="0" animBg="1"/>
      <p:bldP spid="53" grpId="0" animBg="1"/>
      <p:bldP spid="54" grpId="0" animBg="1"/>
      <p:bldP spid="55" grpId="0"/>
      <p:bldP spid="71" grpId="0" animBg="1"/>
      <p:bldP spid="72" grpId="0" animBg="1"/>
      <p:bldP spid="73" grpId="0" animBg="1"/>
      <p:bldP spid="74" grpId="0" animBg="1"/>
      <p:bldP spid="74" grpId="1" animBg="1"/>
      <p:bldP spid="75" grpId="0" animBg="1"/>
      <p:bldP spid="75" grpId="1" animBg="1"/>
      <p:bldP spid="76" grpId="0"/>
      <p:bldP spid="8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31342" y="-297702"/>
            <a:ext cx="110345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Language Choices: Your Turn</a:t>
            </a:r>
            <a:endParaRPr lang="en-US" sz="4000" dirty="0">
              <a:solidFill>
                <a:srgbClr val="FF0000"/>
              </a:solidFill>
              <a:latin typeface="Corbel" panose="020B0503020204020204" pitchFamily="34" charset="0"/>
            </a:endParaRPr>
          </a:p>
        </p:txBody>
      </p:sp>
      <p:grpSp>
        <p:nvGrpSpPr>
          <p:cNvPr id="24" name="Group 23">
            <a:extLst>
              <a:ext uri="{FF2B5EF4-FFF2-40B4-BE49-F238E27FC236}">
                <a16:creationId xmlns:a16="http://schemas.microsoft.com/office/drawing/2014/main" id="{B3106481-533D-4C89-904A-EB3C3D9F3D77}"/>
              </a:ext>
            </a:extLst>
          </p:cNvPr>
          <p:cNvGrpSpPr/>
          <p:nvPr/>
        </p:nvGrpSpPr>
        <p:grpSpPr>
          <a:xfrm>
            <a:off x="2774528" y="2029414"/>
            <a:ext cx="7412825" cy="1208020"/>
            <a:chOff x="1711398" y="3655013"/>
            <a:chExt cx="7412825" cy="1208020"/>
          </a:xfrm>
        </p:grpSpPr>
        <p:sp>
          <p:nvSpPr>
            <p:cNvPr id="25" name="TextBox 24">
              <a:extLst>
                <a:ext uri="{FF2B5EF4-FFF2-40B4-BE49-F238E27FC236}">
                  <a16:creationId xmlns:a16="http://schemas.microsoft.com/office/drawing/2014/main" id="{4E3CA3C1-7212-4459-9670-7879CE02B0D8}"/>
                </a:ext>
              </a:extLst>
            </p:cNvPr>
            <p:cNvSpPr txBox="1"/>
            <p:nvPr/>
          </p:nvSpPr>
          <p:spPr>
            <a:xfrm>
              <a:off x="2424332" y="3662704"/>
              <a:ext cx="6699891" cy="1200329"/>
            </a:xfrm>
            <a:prstGeom prst="rect">
              <a:avLst/>
            </a:prstGeom>
            <a:noFill/>
          </p:spPr>
          <p:txBody>
            <a:bodyPr wrap="square" rtlCol="0">
              <a:spAutoFit/>
            </a:bodyPr>
            <a:lstStyle/>
            <a:p>
              <a:pPr algn="ctr"/>
              <a:r>
                <a:rPr lang="en-US" sz="3600" dirty="0"/>
                <a:t>What other big language design choices can you think of?</a:t>
              </a:r>
            </a:p>
          </p:txBody>
        </p:sp>
        <p:pic>
          <p:nvPicPr>
            <p:cNvPr id="26" name="Picture 25" descr="Shape&#10;&#10;Description automatically generated with low confidence">
              <a:extLst>
                <a:ext uri="{FF2B5EF4-FFF2-40B4-BE49-F238E27FC236}">
                  <a16:creationId xmlns:a16="http://schemas.microsoft.com/office/drawing/2014/main" id="{75C406C8-7A1F-4F93-9307-988CDF343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398" y="3655013"/>
              <a:ext cx="1065534" cy="1065534"/>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09C04715-217C-4678-BE33-A3502CA54131}"/>
              </a:ext>
            </a:extLst>
          </p:cNvPr>
          <p:cNvSpPr/>
          <p:nvPr/>
        </p:nvSpPr>
        <p:spPr>
          <a:xfrm>
            <a:off x="2503516" y="3584595"/>
            <a:ext cx="755813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00B936B8-BD0C-4F2C-B925-9D5DD4B0B06A}"/>
              </a:ext>
            </a:extLst>
          </p:cNvPr>
          <p:cNvSpPr/>
          <p:nvPr/>
        </p:nvSpPr>
        <p:spPr>
          <a:xfrm>
            <a:off x="2502724" y="3603424"/>
            <a:ext cx="75609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A2131C74-8439-42D6-A917-D30CC3D4FF1E}"/>
              </a:ext>
            </a:extLst>
          </p:cNvPr>
          <p:cNvSpPr txBox="1"/>
          <p:nvPr/>
        </p:nvSpPr>
        <p:spPr>
          <a:xfrm>
            <a:off x="1084737" y="4918342"/>
            <a:ext cx="9927791" cy="1077218"/>
          </a:xfrm>
          <a:prstGeom prst="rect">
            <a:avLst/>
          </a:prstGeom>
          <a:noFill/>
        </p:spPr>
        <p:txBody>
          <a:bodyPr wrap="square" rtlCol="0">
            <a:spAutoFit/>
          </a:bodyPr>
          <a:lstStyle/>
          <a:p>
            <a:pPr algn="ctr"/>
            <a:r>
              <a:rPr lang="en-US" sz="3200" dirty="0"/>
              <a:t>This quarter, we're going to learn all the major language design choices and options for each!</a:t>
            </a:r>
          </a:p>
        </p:txBody>
      </p:sp>
    </p:spTree>
    <p:extLst>
      <p:ext uri="{BB962C8B-B14F-4D97-AF65-F5344CB8AC3E}">
        <p14:creationId xmlns:p14="http://schemas.microsoft.com/office/powerpoint/2010/main" val="9677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90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1" y="846468"/>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Comic Sans MS" panose="030F0702030302020204" pitchFamily="66" charset="0"/>
              </a:rPr>
              <a:t>Guess what?</a:t>
            </a:r>
            <a:endParaRPr lang="en-US" sz="4800" dirty="0">
              <a:solidFill>
                <a:srgbClr val="FF0000"/>
              </a:solidFill>
              <a:latin typeface="Comic Sans MS" panose="030F0702030302020204" pitchFamily="66" charset="0"/>
            </a:endParaRPr>
          </a:p>
        </p:txBody>
      </p:sp>
      <p:sp>
        <p:nvSpPr>
          <p:cNvPr id="7" name="Rectangle 11">
            <a:extLst>
              <a:ext uri="{FF2B5EF4-FFF2-40B4-BE49-F238E27FC236}">
                <a16:creationId xmlns:a16="http://schemas.microsoft.com/office/drawing/2014/main" id="{D04AB47D-D3AA-41CC-9304-38480EC3EDDD}"/>
              </a:ext>
            </a:extLst>
          </p:cNvPr>
          <p:cNvSpPr>
            <a:spLocks noChangeArrowheads="1"/>
          </p:cNvSpPr>
          <p:nvPr/>
        </p:nvSpPr>
        <p:spPr bwMode="auto">
          <a:xfrm>
            <a:off x="447472" y="2377656"/>
            <a:ext cx="1135991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Comic Sans MS" panose="030F0702030302020204" pitchFamily="66" charset="0"/>
              </a:rPr>
              <a:t>I love Comic Sans </a:t>
            </a:r>
            <a:r>
              <a:rPr lang="en-US" sz="4800" dirty="0" err="1">
                <a:solidFill>
                  <a:schemeClr val="tx2"/>
                </a:solidFill>
                <a:latin typeface="Comic Sans MS" panose="030F0702030302020204" pitchFamily="66" charset="0"/>
              </a:rPr>
              <a:t>soooo</a:t>
            </a:r>
            <a:r>
              <a:rPr lang="en-US" sz="4800" dirty="0">
                <a:solidFill>
                  <a:schemeClr val="tx2"/>
                </a:solidFill>
                <a:latin typeface="Comic Sans MS" panose="030F0702030302020204" pitchFamily="66" charset="0"/>
              </a:rPr>
              <a:t> much...</a:t>
            </a:r>
            <a:endParaRPr lang="en-US" sz="4800" dirty="0">
              <a:solidFill>
                <a:srgbClr val="FF0000"/>
              </a:solidFill>
              <a:latin typeface="Comic Sans MS" panose="030F0702030302020204" pitchFamily="66" charset="0"/>
            </a:endParaRPr>
          </a:p>
        </p:txBody>
      </p:sp>
      <p:sp>
        <p:nvSpPr>
          <p:cNvPr id="8" name="Rectangle 11">
            <a:extLst>
              <a:ext uri="{FF2B5EF4-FFF2-40B4-BE49-F238E27FC236}">
                <a16:creationId xmlns:a16="http://schemas.microsoft.com/office/drawing/2014/main" id="{15E72D0B-5184-408C-99E6-984A5262FCB5}"/>
              </a:ext>
            </a:extLst>
          </p:cNvPr>
          <p:cNvSpPr>
            <a:spLocks noChangeArrowheads="1"/>
          </p:cNvSpPr>
          <p:nvPr/>
        </p:nvSpPr>
        <p:spPr bwMode="auto">
          <a:xfrm>
            <a:off x="2197171" y="3307605"/>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endParaRPr lang="en-US" sz="5400" dirty="0">
              <a:solidFill>
                <a:srgbClr val="FF0000"/>
              </a:solidFill>
              <a:latin typeface="Comic Sans MS" panose="030F0702030302020204" pitchFamily="66" charset="0"/>
            </a:endParaRPr>
          </a:p>
        </p:txBody>
      </p:sp>
      <p:sp>
        <p:nvSpPr>
          <p:cNvPr id="9" name="Rectangle 11">
            <a:extLst>
              <a:ext uri="{FF2B5EF4-FFF2-40B4-BE49-F238E27FC236}">
                <a16:creationId xmlns:a16="http://schemas.microsoft.com/office/drawing/2014/main" id="{2596FEC3-2BAB-4472-A5E8-42448B9CBD99}"/>
              </a:ext>
            </a:extLst>
          </p:cNvPr>
          <p:cNvSpPr>
            <a:spLocks noChangeArrowheads="1"/>
          </p:cNvSpPr>
          <p:nvPr/>
        </p:nvSpPr>
        <p:spPr bwMode="auto">
          <a:xfrm>
            <a:off x="1092589" y="5226024"/>
            <a:ext cx="100696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Comic Sans MS" panose="030F0702030302020204" pitchFamily="66" charset="0"/>
              </a:rPr>
              <a:t>OK, just kidding... </a:t>
            </a:r>
            <a:r>
              <a:rPr lang="en-US" sz="4800" dirty="0">
                <a:solidFill>
                  <a:schemeClr val="tx2"/>
                </a:solidFill>
                <a:latin typeface="+mj-lt"/>
              </a:rPr>
              <a:t>We'll use Corbel!</a:t>
            </a:r>
            <a:endParaRPr lang="en-US" sz="4800" dirty="0">
              <a:solidFill>
                <a:srgbClr val="FF0000"/>
              </a:solidFill>
              <a:latin typeface="+mj-lt"/>
            </a:endParaRPr>
          </a:p>
        </p:txBody>
      </p:sp>
      <p:grpSp>
        <p:nvGrpSpPr>
          <p:cNvPr id="11" name="Group 10">
            <a:extLst>
              <a:ext uri="{FF2B5EF4-FFF2-40B4-BE49-F238E27FC236}">
                <a16:creationId xmlns:a16="http://schemas.microsoft.com/office/drawing/2014/main" id="{0CA9D770-8ED3-4C42-951B-3D6E23284D7A}"/>
              </a:ext>
            </a:extLst>
          </p:cNvPr>
          <p:cNvGrpSpPr/>
          <p:nvPr/>
        </p:nvGrpSpPr>
        <p:grpSpPr>
          <a:xfrm>
            <a:off x="0" y="3694836"/>
            <a:ext cx="11387621" cy="1143000"/>
            <a:chOff x="447470" y="3694836"/>
            <a:chExt cx="11387621" cy="1143000"/>
          </a:xfrm>
        </p:grpSpPr>
        <p:sp>
          <p:nvSpPr>
            <p:cNvPr id="6" name="Rectangle 11">
              <a:extLst>
                <a:ext uri="{FF2B5EF4-FFF2-40B4-BE49-F238E27FC236}">
                  <a16:creationId xmlns:a16="http://schemas.microsoft.com/office/drawing/2014/main" id="{A2E9732A-1A31-4B37-A933-D09451EB1679}"/>
                </a:ext>
              </a:extLst>
            </p:cNvPr>
            <p:cNvSpPr>
              <a:spLocks noChangeArrowheads="1"/>
            </p:cNvSpPr>
            <p:nvPr/>
          </p:nvSpPr>
          <p:spPr bwMode="auto">
            <a:xfrm>
              <a:off x="447470" y="3694836"/>
              <a:ext cx="1135991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Comic Sans MS" panose="030F0702030302020204" pitchFamily="66" charset="0"/>
                </a:rPr>
                <a:t>I'm </a:t>
              </a:r>
              <a:r>
                <a:rPr lang="en-US" sz="4800" dirty="0" err="1">
                  <a:solidFill>
                    <a:schemeClr val="tx2"/>
                  </a:solidFill>
                  <a:latin typeface="Comic Sans MS" panose="030F0702030302020204" pitchFamily="66" charset="0"/>
                </a:rPr>
                <a:t>gonna</a:t>
              </a:r>
              <a:r>
                <a:rPr lang="en-US" sz="4800" dirty="0">
                  <a:solidFill>
                    <a:schemeClr val="tx2"/>
                  </a:solidFill>
                  <a:latin typeface="Comic Sans MS" panose="030F0702030302020204" pitchFamily="66" charset="0"/>
                </a:rPr>
                <a:t> use it for 131 as well!</a:t>
              </a:r>
              <a:endParaRPr lang="en-US" sz="4800"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14FFC9EC-78B3-405E-9918-1B996C4DED29}"/>
                </a:ext>
              </a:extLst>
            </p:cNvPr>
            <p:cNvSpPr txBox="1"/>
            <p:nvPr/>
          </p:nvSpPr>
          <p:spPr>
            <a:xfrm>
              <a:off x="10568801" y="3712338"/>
              <a:ext cx="1266290" cy="1107996"/>
            </a:xfrm>
            <a:prstGeom prst="rect">
              <a:avLst/>
            </a:prstGeom>
            <a:noFill/>
          </p:spPr>
          <p:txBody>
            <a:bodyPr wrap="square">
              <a:spAutoFit/>
            </a:bodyPr>
            <a:lstStyle/>
            <a:p>
              <a:r>
                <a:rPr lang="en-US" sz="6600" dirty="0"/>
                <a:t>😂</a:t>
              </a:r>
            </a:p>
          </p:txBody>
        </p:sp>
      </p:grpSp>
    </p:spTree>
    <p:extLst>
      <p:ext uri="{BB962C8B-B14F-4D97-AF65-F5344CB8AC3E}">
        <p14:creationId xmlns:p14="http://schemas.microsoft.com/office/powerpoint/2010/main" val="24695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5400" dirty="0">
                <a:solidFill>
                  <a:schemeClr val="tx2"/>
                </a:solidFill>
                <a:latin typeface="Corbel" panose="020B0503020204020204" pitchFamily="34" charset="0"/>
              </a:rPr>
              <a:t>What's CS131 About?</a:t>
            </a:r>
            <a:endParaRPr lang="en-US" sz="5400" dirty="0">
              <a:solidFill>
                <a:srgbClr val="FF0000"/>
              </a:solidFill>
              <a:latin typeface="Corbel" panose="020B0503020204020204" pitchFamily="34" charset="0"/>
            </a:endParaRPr>
          </a:p>
        </p:txBody>
      </p:sp>
      <p:sp>
        <p:nvSpPr>
          <p:cNvPr id="16" name="TextBox 15">
            <a:extLst>
              <a:ext uri="{FF2B5EF4-FFF2-40B4-BE49-F238E27FC236}">
                <a16:creationId xmlns:a16="http://schemas.microsoft.com/office/drawing/2014/main" id="{1C7E0AF3-15DD-4CB8-8995-3ACF73B71006}"/>
              </a:ext>
            </a:extLst>
          </p:cNvPr>
          <p:cNvSpPr txBox="1"/>
          <p:nvPr/>
        </p:nvSpPr>
        <p:spPr>
          <a:xfrm>
            <a:off x="1090355" y="1190769"/>
            <a:ext cx="10648387" cy="646331"/>
          </a:xfrm>
          <a:prstGeom prst="rect">
            <a:avLst/>
          </a:prstGeom>
          <a:noFill/>
        </p:spPr>
        <p:txBody>
          <a:bodyPr wrap="square" rtlCol="0">
            <a:spAutoFit/>
          </a:bodyPr>
          <a:lstStyle/>
          <a:p>
            <a:pPr algn="ctr"/>
            <a:r>
              <a:rPr lang="en-US" sz="3600" dirty="0"/>
              <a:t>To do this, we'll:</a:t>
            </a:r>
          </a:p>
        </p:txBody>
      </p:sp>
      <p:grpSp>
        <p:nvGrpSpPr>
          <p:cNvPr id="12" name="Group 11">
            <a:extLst>
              <a:ext uri="{FF2B5EF4-FFF2-40B4-BE49-F238E27FC236}">
                <a16:creationId xmlns:a16="http://schemas.microsoft.com/office/drawing/2014/main" id="{6E00F51B-0FF0-45A1-904A-2D052845BB79}"/>
              </a:ext>
            </a:extLst>
          </p:cNvPr>
          <p:cNvGrpSpPr/>
          <p:nvPr/>
        </p:nvGrpSpPr>
        <p:grpSpPr>
          <a:xfrm>
            <a:off x="57150" y="5293644"/>
            <a:ext cx="12268745" cy="1200329"/>
            <a:chOff x="57150" y="5293644"/>
            <a:chExt cx="12268745" cy="1200329"/>
          </a:xfrm>
        </p:grpSpPr>
        <p:pic>
          <p:nvPicPr>
            <p:cNvPr id="11" name="Picture 10">
              <a:extLst>
                <a:ext uri="{FF2B5EF4-FFF2-40B4-BE49-F238E27FC236}">
                  <a16:creationId xmlns:a16="http://schemas.microsoft.com/office/drawing/2014/main" id="{5DB243E0-19CF-4475-85AE-0F0C5C881EB1}"/>
                </a:ext>
              </a:extLst>
            </p:cNvPr>
            <p:cNvPicPr>
              <a:picLocks noChangeAspect="1"/>
            </p:cNvPicPr>
            <p:nvPr/>
          </p:nvPicPr>
          <p:blipFill>
            <a:blip r:embed="rId3"/>
            <a:stretch>
              <a:fillRect/>
            </a:stretch>
          </p:blipFill>
          <p:spPr>
            <a:xfrm>
              <a:off x="57150" y="5421726"/>
              <a:ext cx="2397237" cy="944163"/>
            </a:xfrm>
            <a:prstGeom prst="rect">
              <a:avLst/>
            </a:prstGeom>
          </p:spPr>
        </p:pic>
        <p:sp>
          <p:nvSpPr>
            <p:cNvPr id="22" name="TextBox 21">
              <a:extLst>
                <a:ext uri="{FF2B5EF4-FFF2-40B4-BE49-F238E27FC236}">
                  <a16:creationId xmlns:a16="http://schemas.microsoft.com/office/drawing/2014/main" id="{58939150-5F8E-424C-9099-6BDC0DF46723}"/>
                </a:ext>
              </a:extLst>
            </p:cNvPr>
            <p:cNvSpPr txBox="1"/>
            <p:nvPr/>
          </p:nvSpPr>
          <p:spPr>
            <a:xfrm>
              <a:off x="1387616" y="5293644"/>
              <a:ext cx="10938279" cy="1200329"/>
            </a:xfrm>
            <a:prstGeom prst="rect">
              <a:avLst/>
            </a:prstGeom>
            <a:noFill/>
          </p:spPr>
          <p:txBody>
            <a:bodyPr wrap="square" rtlCol="0">
              <a:spAutoFit/>
            </a:bodyPr>
            <a:lstStyle/>
            <a:p>
              <a:pPr algn="ctr"/>
              <a:r>
                <a:rPr lang="en-US" sz="3600" dirty="0"/>
                <a:t>Be </a:t>
              </a:r>
              <a:r>
                <a:rPr lang="en-US" sz="3600" dirty="0">
                  <a:solidFill>
                    <a:srgbClr val="FF0000"/>
                  </a:solidFill>
                </a:rPr>
                <a:t>hands-on</a:t>
              </a:r>
              <a:r>
                <a:rPr lang="en-US" sz="3600" dirty="0"/>
                <a:t> – you'll be </a:t>
              </a:r>
              <a:r>
                <a:rPr lang="en-US" sz="3600" dirty="0">
                  <a:solidFill>
                    <a:srgbClr val="FF0000"/>
                  </a:solidFill>
                </a:rPr>
                <a:t>implementing your own programming language </a:t>
              </a:r>
              <a:r>
                <a:rPr lang="en-US" sz="3600" dirty="0"/>
                <a:t>from scratch this quarter! </a:t>
              </a:r>
            </a:p>
          </p:txBody>
        </p:sp>
      </p:grpSp>
      <p:pic>
        <p:nvPicPr>
          <p:cNvPr id="4" name="Picture 3">
            <a:extLst>
              <a:ext uri="{FF2B5EF4-FFF2-40B4-BE49-F238E27FC236}">
                <a16:creationId xmlns:a16="http://schemas.microsoft.com/office/drawing/2014/main" id="{5A7EE240-3DF6-4DE3-B8BF-464CABFF2EA5}"/>
              </a:ext>
            </a:extLst>
          </p:cNvPr>
          <p:cNvPicPr>
            <a:picLocks noChangeAspect="1"/>
          </p:cNvPicPr>
          <p:nvPr/>
        </p:nvPicPr>
        <p:blipFill>
          <a:blip r:embed="rId4"/>
          <a:stretch>
            <a:fillRect/>
          </a:stretch>
        </p:blipFill>
        <p:spPr>
          <a:xfrm>
            <a:off x="-3377288" y="1138373"/>
            <a:ext cx="28575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roup 6">
            <a:extLst>
              <a:ext uri="{FF2B5EF4-FFF2-40B4-BE49-F238E27FC236}">
                <a16:creationId xmlns:a16="http://schemas.microsoft.com/office/drawing/2014/main" id="{621A38D1-8121-4987-B808-83D6C361665C}"/>
              </a:ext>
            </a:extLst>
          </p:cNvPr>
          <p:cNvGrpSpPr/>
          <p:nvPr/>
        </p:nvGrpSpPr>
        <p:grpSpPr>
          <a:xfrm>
            <a:off x="1498600" y="1924623"/>
            <a:ext cx="10101241" cy="1600200"/>
            <a:chOff x="1498600" y="1924623"/>
            <a:chExt cx="10101241" cy="1600200"/>
          </a:xfrm>
        </p:grpSpPr>
        <p:sp>
          <p:nvSpPr>
            <p:cNvPr id="20" name="TextBox 19">
              <a:extLst>
                <a:ext uri="{FF2B5EF4-FFF2-40B4-BE49-F238E27FC236}">
                  <a16:creationId xmlns:a16="http://schemas.microsoft.com/office/drawing/2014/main" id="{8470870F-E07B-480D-BCE3-C6EA0CE4801B}"/>
                </a:ext>
              </a:extLst>
            </p:cNvPr>
            <p:cNvSpPr txBox="1"/>
            <p:nvPr/>
          </p:nvSpPr>
          <p:spPr>
            <a:xfrm>
              <a:off x="2533899" y="2190675"/>
              <a:ext cx="9065942" cy="1200329"/>
            </a:xfrm>
            <a:prstGeom prst="rect">
              <a:avLst/>
            </a:prstGeom>
            <a:noFill/>
          </p:spPr>
          <p:txBody>
            <a:bodyPr wrap="square" rtlCol="0">
              <a:spAutoFit/>
            </a:bodyPr>
            <a:lstStyle/>
            <a:p>
              <a:pPr algn="ctr"/>
              <a:r>
                <a:rPr lang="en-US" sz="3600" dirty="0">
                  <a:solidFill>
                    <a:srgbClr val="FF0000"/>
                  </a:solidFill>
                </a:rPr>
                <a:t>Dive deep </a:t>
              </a:r>
              <a:r>
                <a:rPr lang="en-US" sz="3600" dirty="0"/>
                <a:t>into each </a:t>
              </a:r>
              <a:r>
                <a:rPr lang="en-US" sz="3600" dirty="0">
                  <a:solidFill>
                    <a:srgbClr val="FF0000"/>
                  </a:solidFill>
                </a:rPr>
                <a:t>language paradigm</a:t>
              </a:r>
              <a:r>
                <a:rPr lang="en-US" sz="3600" dirty="0"/>
                <a:t>:</a:t>
              </a:r>
            </a:p>
            <a:p>
              <a:pPr algn="ctr"/>
              <a:r>
                <a:rPr lang="en-US" sz="3600" dirty="0"/>
                <a:t>Imperative, Functional, OOP, Logic</a:t>
              </a:r>
            </a:p>
          </p:txBody>
        </p:sp>
        <p:pic>
          <p:nvPicPr>
            <p:cNvPr id="6" name="Picture 5">
              <a:extLst>
                <a:ext uri="{FF2B5EF4-FFF2-40B4-BE49-F238E27FC236}">
                  <a16:creationId xmlns:a16="http://schemas.microsoft.com/office/drawing/2014/main" id="{D1D5C1C3-3E40-494C-B1C2-FDE0264BBEFC}"/>
                </a:ext>
              </a:extLst>
            </p:cNvPr>
            <p:cNvPicPr>
              <a:picLocks noChangeAspect="1"/>
            </p:cNvPicPr>
            <p:nvPr/>
          </p:nvPicPr>
          <p:blipFill rotWithShape="1">
            <a:blip r:embed="rId5"/>
            <a:srcRect r="50000"/>
            <a:stretch/>
          </p:blipFill>
          <p:spPr>
            <a:xfrm>
              <a:off x="1498600" y="1924623"/>
              <a:ext cx="142875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9" name="Group 8">
            <a:extLst>
              <a:ext uri="{FF2B5EF4-FFF2-40B4-BE49-F238E27FC236}">
                <a16:creationId xmlns:a16="http://schemas.microsoft.com/office/drawing/2014/main" id="{C957D1F0-6DB2-4952-AB20-693BE3D04B38}"/>
              </a:ext>
            </a:extLst>
          </p:cNvPr>
          <p:cNvGrpSpPr/>
          <p:nvPr/>
        </p:nvGrpSpPr>
        <p:grpSpPr>
          <a:xfrm>
            <a:off x="510499" y="3586655"/>
            <a:ext cx="11171001" cy="1600200"/>
            <a:chOff x="356512" y="3569127"/>
            <a:chExt cx="11171001" cy="1600200"/>
          </a:xfrm>
        </p:grpSpPr>
        <p:sp>
          <p:nvSpPr>
            <p:cNvPr id="21" name="TextBox 20">
              <a:extLst>
                <a:ext uri="{FF2B5EF4-FFF2-40B4-BE49-F238E27FC236}">
                  <a16:creationId xmlns:a16="http://schemas.microsoft.com/office/drawing/2014/main" id="{6B2C695E-CE08-433D-9F47-8DF1BB46453C}"/>
                </a:ext>
              </a:extLst>
            </p:cNvPr>
            <p:cNvSpPr txBox="1"/>
            <p:nvPr/>
          </p:nvSpPr>
          <p:spPr>
            <a:xfrm>
              <a:off x="356512" y="3749038"/>
              <a:ext cx="9600287" cy="1200329"/>
            </a:xfrm>
            <a:prstGeom prst="rect">
              <a:avLst/>
            </a:prstGeom>
            <a:noFill/>
          </p:spPr>
          <p:txBody>
            <a:bodyPr wrap="square" rtlCol="0">
              <a:spAutoFit/>
            </a:bodyPr>
            <a:lstStyle/>
            <a:p>
              <a:pPr algn="ctr"/>
              <a:r>
                <a:rPr lang="en-US" sz="3600" dirty="0">
                  <a:solidFill>
                    <a:srgbClr val="FF0000"/>
                  </a:solidFill>
                </a:rPr>
                <a:t>Go wide</a:t>
              </a:r>
              <a:r>
                <a:rPr lang="en-US" sz="3600" dirty="0"/>
                <a:t>, surveying the common </a:t>
              </a:r>
              <a:r>
                <a:rPr lang="en-US" sz="3600" dirty="0">
                  <a:solidFill>
                    <a:srgbClr val="FF0000"/>
                  </a:solidFill>
                </a:rPr>
                <a:t>building blocks</a:t>
              </a:r>
              <a:r>
                <a:rPr lang="en-US" sz="3600" dirty="0"/>
                <a:t> that every language is based on </a:t>
              </a:r>
            </a:p>
          </p:txBody>
        </p:sp>
        <p:pic>
          <p:nvPicPr>
            <p:cNvPr id="13" name="Picture 12">
              <a:extLst>
                <a:ext uri="{FF2B5EF4-FFF2-40B4-BE49-F238E27FC236}">
                  <a16:creationId xmlns:a16="http://schemas.microsoft.com/office/drawing/2014/main" id="{7F47AAFC-A4ED-4AB9-846E-F288724F1D8B}"/>
                </a:ext>
              </a:extLst>
            </p:cNvPr>
            <p:cNvPicPr>
              <a:picLocks noChangeAspect="1"/>
            </p:cNvPicPr>
            <p:nvPr/>
          </p:nvPicPr>
          <p:blipFill rotWithShape="1">
            <a:blip r:embed="rId5"/>
            <a:srcRect l="50000"/>
            <a:stretch/>
          </p:blipFill>
          <p:spPr>
            <a:xfrm>
              <a:off x="10098763" y="3569127"/>
              <a:ext cx="142875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740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762078" y="-230695"/>
            <a:ext cx="105194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But First... A Throwback to CS33!</a:t>
            </a:r>
            <a:endParaRPr lang="en-US" sz="4000" dirty="0">
              <a:solidFill>
                <a:srgbClr val="FF0000"/>
              </a:solidFill>
              <a:latin typeface="Corbel" panose="020B0503020204020204" pitchFamily="34" charset="0"/>
            </a:endParaRPr>
          </a:p>
        </p:txBody>
      </p:sp>
      <p:sp>
        <p:nvSpPr>
          <p:cNvPr id="2" name="Rectangle 1">
            <a:extLst>
              <a:ext uri="{FF2B5EF4-FFF2-40B4-BE49-F238E27FC236}">
                <a16:creationId xmlns:a16="http://schemas.microsoft.com/office/drawing/2014/main" id="{6D9FCF4D-E558-4794-8379-D2CABC314840}"/>
              </a:ext>
            </a:extLst>
          </p:cNvPr>
          <p:cNvSpPr/>
          <p:nvPr/>
        </p:nvSpPr>
        <p:spPr>
          <a:xfrm>
            <a:off x="333576" y="912306"/>
            <a:ext cx="5383429" cy="415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Machine Language</a:t>
            </a:r>
          </a:p>
          <a:p>
            <a:pPr algn="ctr"/>
            <a:endParaRPr lang="en-US" sz="2400" dirty="0"/>
          </a:p>
          <a:p>
            <a:pPr algn="ctr"/>
            <a:r>
              <a:rPr lang="en-US" sz="2000" dirty="0"/>
              <a:t>A program is a sequence of numbers which represent instructions, e.g.,  (</a:t>
            </a:r>
            <a:r>
              <a:rPr lang="en-US" sz="2000" dirty="0">
                <a:latin typeface="Consolas" panose="020B0609020204030204" pitchFamily="49" charset="0"/>
              </a:rPr>
              <a:t>0x6b</a:t>
            </a:r>
            <a:r>
              <a:rPr lang="en-US" sz="2000" dirty="0"/>
              <a:t>=multiply); the instructions are directly interpreted by the CPU.</a:t>
            </a:r>
          </a:p>
          <a:p>
            <a:pPr algn="ctr"/>
            <a:endParaRPr lang="en-US" sz="2000" dirty="0"/>
          </a:p>
          <a:p>
            <a:pPr algn="ctr"/>
            <a:endParaRPr lang="en-US" sz="2000" dirty="0"/>
          </a:p>
          <a:p>
            <a:r>
              <a:rPr lang="en-US" sz="1800" dirty="0">
                <a:solidFill>
                  <a:schemeClr val="accent2">
                    <a:lumMod val="40000"/>
                    <a:lumOff val="60000"/>
                  </a:schemeClr>
                </a:solidFill>
                <a:latin typeface="Consolas" panose="020B0609020204030204" pitchFamily="49" charset="0"/>
              </a:rPr>
              <a:t> </a:t>
            </a:r>
          </a:p>
          <a:p>
            <a:r>
              <a:rPr lang="en-US" sz="1800" dirty="0">
                <a:solidFill>
                  <a:schemeClr val="accent2">
                    <a:lumMod val="40000"/>
                    <a:lumOff val="60000"/>
                  </a:schemeClr>
                </a:solidFill>
                <a:latin typeface="Consolas" panose="020B0609020204030204" pitchFamily="49" charset="0"/>
              </a:rPr>
              <a:t> 55 </a:t>
            </a:r>
            <a:r>
              <a:rPr lang="en-US" sz="1800" dirty="0">
                <a:solidFill>
                  <a:schemeClr val="accent6">
                    <a:lumMod val="40000"/>
                    <a:lumOff val="60000"/>
                  </a:schemeClr>
                </a:solidFill>
                <a:latin typeface="Consolas" panose="020B0609020204030204" pitchFamily="49" charset="0"/>
              </a:rPr>
              <a:t>48 89 e5 </a:t>
            </a:r>
            <a:r>
              <a:rPr lang="en-US" sz="1800" dirty="0">
                <a:solidFill>
                  <a:srgbClr val="E8D1FF"/>
                </a:solidFill>
                <a:latin typeface="Consolas" panose="020B0609020204030204" pitchFamily="49" charset="0"/>
              </a:rPr>
              <a:t>c7 45 fc </a:t>
            </a:r>
            <a:br>
              <a:rPr lang="en-US" sz="1800" dirty="0">
                <a:solidFill>
                  <a:srgbClr val="E8D1FF"/>
                </a:solidFill>
                <a:latin typeface="Consolas" panose="020B0609020204030204" pitchFamily="49" charset="0"/>
              </a:rPr>
            </a:br>
            <a:r>
              <a:rPr lang="en-US" sz="1800" dirty="0">
                <a:solidFill>
                  <a:srgbClr val="E8D1FF"/>
                </a:solidFill>
                <a:latin typeface="Consolas" panose="020B0609020204030204" pitchFamily="49" charset="0"/>
              </a:rPr>
              <a:t> 05 00 00 00 </a:t>
            </a:r>
            <a:r>
              <a:rPr lang="en-US" sz="1800" dirty="0">
                <a:solidFill>
                  <a:schemeClr val="accent4">
                    <a:lumMod val="40000"/>
                    <a:lumOff val="60000"/>
                  </a:schemeClr>
                </a:solidFill>
                <a:latin typeface="Consolas" panose="020B0609020204030204" pitchFamily="49" charset="0"/>
              </a:rPr>
              <a:t>6b 45 fc</a:t>
            </a:r>
          </a:p>
          <a:p>
            <a:r>
              <a:rPr lang="en-US" sz="1800" dirty="0">
                <a:solidFill>
                  <a:schemeClr val="accent4">
                    <a:lumMod val="40000"/>
                    <a:lumOff val="60000"/>
                  </a:schemeClr>
                </a:solidFill>
                <a:latin typeface="Consolas" panose="020B0609020204030204" pitchFamily="49" charset="0"/>
              </a:rPr>
              <a:t> 03</a:t>
            </a:r>
            <a:r>
              <a:rPr lang="en-US" sz="1800" dirty="0">
                <a:solidFill>
                  <a:schemeClr val="accent2">
                    <a:lumMod val="40000"/>
                    <a:lumOff val="60000"/>
                  </a:schemeClr>
                </a:solidFill>
                <a:latin typeface="Consolas" panose="020B0609020204030204" pitchFamily="49" charset="0"/>
              </a:rPr>
              <a:t> </a:t>
            </a:r>
            <a:r>
              <a:rPr lang="en-US" sz="1800" dirty="0">
                <a:solidFill>
                  <a:schemeClr val="accent1">
                    <a:lumMod val="20000"/>
                    <a:lumOff val="80000"/>
                  </a:schemeClr>
                </a:solidFill>
                <a:latin typeface="Consolas" panose="020B0609020204030204" pitchFamily="49" charset="0"/>
              </a:rPr>
              <a:t>89 45 f8</a:t>
            </a:r>
            <a:endParaRPr lang="en-US" sz="2000" dirty="0">
              <a:solidFill>
                <a:schemeClr val="accent1">
                  <a:lumMod val="20000"/>
                  <a:lumOff val="80000"/>
                </a:schemeClr>
              </a:solidFill>
              <a:latin typeface="Consolas" panose="020B0609020204030204" pitchFamily="49" charset="0"/>
            </a:endParaRPr>
          </a:p>
          <a:p>
            <a:pPr algn="ctr"/>
            <a:endParaRPr lang="en-US" sz="2000" dirty="0">
              <a:solidFill>
                <a:schemeClr val="accent1">
                  <a:lumMod val="20000"/>
                  <a:lumOff val="80000"/>
                </a:schemeClr>
              </a:solidFill>
            </a:endParaRPr>
          </a:p>
        </p:txBody>
      </p:sp>
      <p:sp>
        <p:nvSpPr>
          <p:cNvPr id="21" name="Rectangle 20">
            <a:extLst>
              <a:ext uri="{FF2B5EF4-FFF2-40B4-BE49-F238E27FC236}">
                <a16:creationId xmlns:a16="http://schemas.microsoft.com/office/drawing/2014/main" id="{E92C4266-A70F-4F24-ABE0-F2CDE2A6DC6F}"/>
              </a:ext>
            </a:extLst>
          </p:cNvPr>
          <p:cNvSpPr/>
          <p:nvPr/>
        </p:nvSpPr>
        <p:spPr>
          <a:xfrm>
            <a:off x="6474995" y="912305"/>
            <a:ext cx="5383429" cy="4151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Assembly Language</a:t>
            </a:r>
          </a:p>
          <a:p>
            <a:pPr algn="ctr"/>
            <a:endParaRPr lang="en-US" sz="2400" dirty="0"/>
          </a:p>
          <a:p>
            <a:pPr algn="ctr"/>
            <a:r>
              <a:rPr lang="en-US" sz="2000" dirty="0"/>
              <a:t>A program is a sequence of barely human-readable </a:t>
            </a:r>
            <a:r>
              <a:rPr lang="en-US" sz="2000" dirty="0">
                <a:solidFill>
                  <a:schemeClr val="accent2">
                    <a:lumMod val="40000"/>
                    <a:lumOff val="60000"/>
                  </a:schemeClr>
                </a:solidFill>
              </a:rPr>
              <a:t>operations</a:t>
            </a:r>
            <a:r>
              <a:rPr lang="en-US" sz="2000" dirty="0"/>
              <a:t> and </a:t>
            </a:r>
            <a:r>
              <a:rPr lang="en-US" sz="2000" dirty="0">
                <a:solidFill>
                  <a:schemeClr val="accent6">
                    <a:lumMod val="40000"/>
                    <a:lumOff val="60000"/>
                  </a:schemeClr>
                </a:solidFill>
              </a:rPr>
              <a:t>operands</a:t>
            </a:r>
            <a:r>
              <a:rPr lang="en-US" sz="2000" dirty="0"/>
              <a:t> ("</a:t>
            </a:r>
            <a:r>
              <a:rPr lang="en-US" sz="2000" dirty="0">
                <a:solidFill>
                  <a:schemeClr val="accent2">
                    <a:lumMod val="40000"/>
                    <a:lumOff val="60000"/>
                  </a:schemeClr>
                </a:solidFill>
              </a:rPr>
              <a:t>add</a:t>
            </a:r>
            <a:r>
              <a:rPr lang="en-US" sz="2000" dirty="0"/>
              <a:t>  </a:t>
            </a:r>
            <a:r>
              <a:rPr lang="en-US" sz="2000" dirty="0" err="1">
                <a:solidFill>
                  <a:schemeClr val="accent6">
                    <a:lumMod val="40000"/>
                    <a:lumOff val="60000"/>
                  </a:schemeClr>
                </a:solidFill>
              </a:rPr>
              <a:t>eax</a:t>
            </a:r>
            <a:r>
              <a:rPr lang="en-US" sz="2000" dirty="0"/>
              <a:t>, </a:t>
            </a:r>
            <a:r>
              <a:rPr lang="en-US" sz="2000" dirty="0">
                <a:solidFill>
                  <a:schemeClr val="accent6">
                    <a:lumMod val="40000"/>
                    <a:lumOff val="60000"/>
                  </a:schemeClr>
                </a:solidFill>
              </a:rPr>
              <a:t>5</a:t>
            </a:r>
            <a:r>
              <a:rPr lang="en-US" sz="2000" dirty="0"/>
              <a:t>") which have a 1-to-1 correspondence with machine language instructions.</a:t>
            </a:r>
          </a:p>
          <a:p>
            <a:pPr algn="ctr"/>
            <a:endParaRPr lang="en-US" sz="2000" dirty="0"/>
          </a:p>
          <a:p>
            <a:r>
              <a:rPr lang="en-US" sz="1800" dirty="0">
                <a:solidFill>
                  <a:schemeClr val="accent2">
                    <a:lumMod val="40000"/>
                    <a:lumOff val="60000"/>
                  </a:schemeClr>
                </a:solidFill>
                <a:latin typeface="Consolas" panose="020B0609020204030204" pitchFamily="49" charset="0"/>
              </a:rPr>
              <a:t>  </a:t>
            </a:r>
            <a:r>
              <a:rPr lang="en-US" sz="1800" dirty="0" err="1">
                <a:solidFill>
                  <a:schemeClr val="accent2">
                    <a:lumMod val="40000"/>
                    <a:lumOff val="60000"/>
                  </a:schemeClr>
                </a:solidFill>
                <a:latin typeface="Consolas" panose="020B0609020204030204" pitchFamily="49" charset="0"/>
              </a:rPr>
              <a:t>pushq</a:t>
            </a:r>
            <a:r>
              <a:rPr lang="en-US" sz="1800" dirty="0">
                <a:solidFill>
                  <a:schemeClr val="accent2">
                    <a:lumMod val="40000"/>
                    <a:lumOff val="60000"/>
                  </a:schemeClr>
                </a:solidFill>
                <a:latin typeface="Consolas" panose="020B0609020204030204" pitchFamily="49" charset="0"/>
              </a:rPr>
              <a:t> %</a:t>
            </a:r>
            <a:r>
              <a:rPr lang="en-US" sz="1800" dirty="0" err="1">
                <a:solidFill>
                  <a:schemeClr val="accent2">
                    <a:lumMod val="40000"/>
                    <a:lumOff val="60000"/>
                  </a:schemeClr>
                </a:solidFill>
                <a:latin typeface="Consolas" panose="020B0609020204030204" pitchFamily="49" charset="0"/>
              </a:rPr>
              <a:t>rbp</a:t>
            </a:r>
            <a:r>
              <a:rPr lang="en-US" sz="1800" dirty="0">
                <a:solidFill>
                  <a:schemeClr val="accent2">
                    <a:lumMod val="40000"/>
                    <a:lumOff val="60000"/>
                  </a:schemeClr>
                </a:solidFill>
                <a:latin typeface="Consolas" panose="020B0609020204030204" pitchFamily="49" charset="0"/>
              </a:rPr>
              <a:t> </a:t>
            </a:r>
          </a:p>
          <a:p>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movq</a:t>
            </a:r>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rsp</a:t>
            </a:r>
            <a:r>
              <a:rPr lang="en-US" sz="1800" dirty="0">
                <a:solidFill>
                  <a:schemeClr val="accent6">
                    <a:lumMod val="40000"/>
                    <a:lumOff val="60000"/>
                  </a:schemeClr>
                </a:solidFill>
                <a:latin typeface="Consolas" panose="020B0609020204030204" pitchFamily="49" charset="0"/>
              </a:rPr>
              <a:t>, %</a:t>
            </a:r>
            <a:r>
              <a:rPr lang="en-US" sz="1800" dirty="0" err="1">
                <a:solidFill>
                  <a:schemeClr val="accent6">
                    <a:lumMod val="40000"/>
                    <a:lumOff val="60000"/>
                  </a:schemeClr>
                </a:solidFill>
                <a:latin typeface="Consolas" panose="020B0609020204030204" pitchFamily="49" charset="0"/>
              </a:rPr>
              <a:t>rbp</a:t>
            </a:r>
            <a:r>
              <a:rPr lang="en-US" sz="1800" dirty="0">
                <a:solidFill>
                  <a:schemeClr val="accent6">
                    <a:lumMod val="40000"/>
                    <a:lumOff val="60000"/>
                  </a:schemeClr>
                </a:solidFill>
                <a:latin typeface="Consolas" panose="020B0609020204030204" pitchFamily="49" charset="0"/>
              </a:rPr>
              <a:t>        </a:t>
            </a:r>
          </a:p>
          <a:p>
            <a:r>
              <a:rPr lang="en-US" sz="1800" dirty="0">
                <a:solidFill>
                  <a:srgbClr val="E8D1FF"/>
                </a:solidFill>
                <a:latin typeface="Consolas" panose="020B0609020204030204" pitchFamily="49" charset="0"/>
              </a:rPr>
              <a:t>  </a:t>
            </a:r>
            <a:r>
              <a:rPr lang="en-US" sz="1800" dirty="0" err="1">
                <a:solidFill>
                  <a:srgbClr val="E8D1FF"/>
                </a:solidFill>
                <a:latin typeface="Consolas" panose="020B0609020204030204" pitchFamily="49" charset="0"/>
              </a:rPr>
              <a:t>movl</a:t>
            </a:r>
            <a:r>
              <a:rPr lang="en-US" sz="1800" dirty="0">
                <a:solidFill>
                  <a:srgbClr val="E8D1FF"/>
                </a:solidFill>
                <a:latin typeface="Consolas" panose="020B0609020204030204" pitchFamily="49" charset="0"/>
              </a:rPr>
              <a:t>  $5, -4(%</a:t>
            </a:r>
            <a:r>
              <a:rPr lang="en-US" sz="1800" dirty="0" err="1">
                <a:solidFill>
                  <a:srgbClr val="E8D1FF"/>
                </a:solidFill>
                <a:latin typeface="Consolas" panose="020B0609020204030204" pitchFamily="49" charset="0"/>
              </a:rPr>
              <a:t>rbp</a:t>
            </a:r>
            <a:r>
              <a:rPr lang="en-US" sz="1800" dirty="0">
                <a:solidFill>
                  <a:srgbClr val="E8D1FF"/>
                </a:solidFill>
                <a:latin typeface="Consolas" panose="020B0609020204030204" pitchFamily="49" charset="0"/>
              </a:rPr>
              <a:t>) </a:t>
            </a:r>
          </a:p>
          <a:p>
            <a:r>
              <a:rPr lang="en-US" sz="1800" dirty="0">
                <a:solidFill>
                  <a:schemeClr val="accent4">
                    <a:lumMod val="40000"/>
                    <a:lumOff val="60000"/>
                  </a:schemeClr>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imull</a:t>
            </a:r>
            <a:r>
              <a:rPr lang="en-US" sz="1800" dirty="0">
                <a:solidFill>
                  <a:schemeClr val="accent4">
                    <a:lumMod val="40000"/>
                    <a:lumOff val="60000"/>
                  </a:schemeClr>
                </a:solidFill>
                <a:latin typeface="Consolas" panose="020B0609020204030204" pitchFamily="49" charset="0"/>
              </a:rPr>
              <a:t> $3, -4(%</a:t>
            </a:r>
            <a:r>
              <a:rPr lang="en-US" sz="1800" dirty="0" err="1">
                <a:solidFill>
                  <a:schemeClr val="accent4">
                    <a:lumMod val="40000"/>
                    <a:lumOff val="60000"/>
                  </a:schemeClr>
                </a:solidFill>
                <a:latin typeface="Consolas" panose="020B0609020204030204" pitchFamily="49" charset="0"/>
              </a:rPr>
              <a:t>rbp</a:t>
            </a:r>
            <a:r>
              <a:rPr lang="en-US" sz="1800" dirty="0">
                <a:solidFill>
                  <a:schemeClr val="accent4">
                    <a:lumMod val="40000"/>
                    <a:lumOff val="60000"/>
                  </a:schemeClr>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eax</a:t>
            </a:r>
            <a:endParaRPr lang="en-US" sz="1800" dirty="0">
              <a:solidFill>
                <a:schemeClr val="accent4">
                  <a:lumMod val="40000"/>
                  <a:lumOff val="60000"/>
                </a:schemeClr>
              </a:solidFill>
              <a:latin typeface="Consolas" panose="020B0609020204030204" pitchFamily="49" charset="0"/>
            </a:endParaRPr>
          </a:p>
          <a:p>
            <a:r>
              <a:rPr lang="en-US" sz="1800" dirty="0">
                <a:solidFill>
                  <a:schemeClr val="accent1">
                    <a:lumMod val="20000"/>
                    <a:lumOff val="80000"/>
                  </a:schemeClr>
                </a:solidFill>
                <a:latin typeface="Consolas" panose="020B0609020204030204" pitchFamily="49" charset="0"/>
              </a:rPr>
              <a:t>  </a:t>
            </a:r>
            <a:r>
              <a:rPr lang="en-US" sz="1800" dirty="0" err="1">
                <a:solidFill>
                  <a:schemeClr val="accent1">
                    <a:lumMod val="20000"/>
                    <a:lumOff val="80000"/>
                  </a:schemeClr>
                </a:solidFill>
                <a:latin typeface="Consolas" panose="020B0609020204030204" pitchFamily="49" charset="0"/>
              </a:rPr>
              <a:t>movl</a:t>
            </a:r>
            <a:r>
              <a:rPr lang="en-US" sz="1800" dirty="0">
                <a:solidFill>
                  <a:schemeClr val="accent1">
                    <a:lumMod val="20000"/>
                    <a:lumOff val="80000"/>
                  </a:schemeClr>
                </a:solidFill>
                <a:latin typeface="Consolas" panose="020B0609020204030204" pitchFamily="49" charset="0"/>
              </a:rPr>
              <a:t>  %</a:t>
            </a:r>
            <a:r>
              <a:rPr lang="en-US" sz="1800" dirty="0" err="1">
                <a:solidFill>
                  <a:schemeClr val="accent1">
                    <a:lumMod val="20000"/>
                    <a:lumOff val="80000"/>
                  </a:schemeClr>
                </a:solidFill>
                <a:latin typeface="Consolas" panose="020B0609020204030204" pitchFamily="49" charset="0"/>
              </a:rPr>
              <a:t>eax</a:t>
            </a:r>
            <a:r>
              <a:rPr lang="en-US" sz="1800" dirty="0">
                <a:solidFill>
                  <a:schemeClr val="accent1">
                    <a:lumMod val="20000"/>
                    <a:lumOff val="80000"/>
                  </a:schemeClr>
                </a:solidFill>
                <a:latin typeface="Consolas" panose="020B0609020204030204" pitchFamily="49" charset="0"/>
              </a:rPr>
              <a:t>, -8(%</a:t>
            </a:r>
            <a:r>
              <a:rPr lang="en-US" sz="1800" dirty="0" err="1">
                <a:solidFill>
                  <a:schemeClr val="accent1">
                    <a:lumMod val="20000"/>
                    <a:lumOff val="80000"/>
                  </a:schemeClr>
                </a:solidFill>
                <a:latin typeface="Consolas" panose="020B0609020204030204" pitchFamily="49" charset="0"/>
              </a:rPr>
              <a:t>rbp</a:t>
            </a:r>
            <a:r>
              <a:rPr lang="en-US" sz="1800" dirty="0">
                <a:solidFill>
                  <a:schemeClr val="accent1">
                    <a:lumMod val="20000"/>
                    <a:lumOff val="80000"/>
                  </a:schemeClr>
                </a:solidFill>
                <a:latin typeface="Consolas" panose="020B0609020204030204" pitchFamily="49" charset="0"/>
              </a:rPr>
              <a:t>)</a:t>
            </a:r>
            <a:endParaRPr lang="en-US" sz="2000" dirty="0">
              <a:solidFill>
                <a:schemeClr val="accent1">
                  <a:lumMod val="20000"/>
                  <a:lumOff val="80000"/>
                </a:schemeClr>
              </a:solidFill>
            </a:endParaRPr>
          </a:p>
        </p:txBody>
      </p:sp>
      <p:grpSp>
        <p:nvGrpSpPr>
          <p:cNvPr id="4" name="Group 3">
            <a:extLst>
              <a:ext uri="{FF2B5EF4-FFF2-40B4-BE49-F238E27FC236}">
                <a16:creationId xmlns:a16="http://schemas.microsoft.com/office/drawing/2014/main" id="{537B44CC-E510-4973-B461-B7D6E2A12230}"/>
              </a:ext>
            </a:extLst>
          </p:cNvPr>
          <p:cNvGrpSpPr/>
          <p:nvPr/>
        </p:nvGrpSpPr>
        <p:grpSpPr>
          <a:xfrm>
            <a:off x="3136851" y="5064178"/>
            <a:ext cx="6314358" cy="1065534"/>
            <a:chOff x="974253" y="5285758"/>
            <a:chExt cx="7613693" cy="1065534"/>
          </a:xfrm>
        </p:grpSpPr>
        <p:pic>
          <p:nvPicPr>
            <p:cNvPr id="23" name="Picture 22" descr="Shape&#10;&#10;Description automatically generated with low confidence">
              <a:extLst>
                <a:ext uri="{FF2B5EF4-FFF2-40B4-BE49-F238E27FC236}">
                  <a16:creationId xmlns:a16="http://schemas.microsoft.com/office/drawing/2014/main" id="{626C1549-0126-45F8-BA6F-8C8AD86BB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53" y="5285758"/>
              <a:ext cx="1065535" cy="1065534"/>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12BCBDB9-D8A4-4AB5-9F0D-C4D269D890C8}"/>
                </a:ext>
              </a:extLst>
            </p:cNvPr>
            <p:cNvSpPr/>
            <p:nvPr/>
          </p:nvSpPr>
          <p:spPr>
            <a:xfrm>
              <a:off x="1399110" y="5520295"/>
              <a:ext cx="7188836" cy="830997"/>
            </a:xfrm>
            <a:prstGeom prst="rect">
              <a:avLst/>
            </a:prstGeom>
          </p:spPr>
          <p:txBody>
            <a:bodyPr wrap="square">
              <a:spAutoFit/>
            </a:bodyPr>
            <a:lstStyle/>
            <a:p>
              <a:pPr algn="ctr"/>
              <a:r>
                <a:rPr lang="en-US" sz="2400" dirty="0">
                  <a:latin typeface="+mj-lt"/>
                </a:rPr>
                <a:t>Challenge: What are the downsides of machine and assembly languages?</a:t>
              </a:r>
            </a:p>
          </p:txBody>
        </p:sp>
      </p:grpSp>
      <p:sp>
        <p:nvSpPr>
          <p:cNvPr id="25" name="Rectangle 24">
            <a:extLst>
              <a:ext uri="{FF2B5EF4-FFF2-40B4-BE49-F238E27FC236}">
                <a16:creationId xmlns:a16="http://schemas.microsoft.com/office/drawing/2014/main" id="{A2B13D9D-2B50-436C-927E-1AE60B4BBCBD}"/>
              </a:ext>
            </a:extLst>
          </p:cNvPr>
          <p:cNvSpPr/>
          <p:nvPr/>
        </p:nvSpPr>
        <p:spPr>
          <a:xfrm>
            <a:off x="3142214" y="6348388"/>
            <a:ext cx="555590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6" name="Rectangle 25">
            <a:extLst>
              <a:ext uri="{FF2B5EF4-FFF2-40B4-BE49-F238E27FC236}">
                <a16:creationId xmlns:a16="http://schemas.microsoft.com/office/drawing/2014/main" id="{DD514FB7-BEF5-41A2-AB15-E30BF839E60D}"/>
              </a:ext>
            </a:extLst>
          </p:cNvPr>
          <p:cNvSpPr/>
          <p:nvPr/>
        </p:nvSpPr>
        <p:spPr>
          <a:xfrm>
            <a:off x="3141180" y="6367217"/>
            <a:ext cx="555797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7" name="Group 26">
            <a:extLst>
              <a:ext uri="{FF2B5EF4-FFF2-40B4-BE49-F238E27FC236}">
                <a16:creationId xmlns:a16="http://schemas.microsoft.com/office/drawing/2014/main" id="{A32B2789-AA5F-447D-8AF7-81EF6BBED654}"/>
              </a:ext>
            </a:extLst>
          </p:cNvPr>
          <p:cNvGrpSpPr/>
          <p:nvPr/>
        </p:nvGrpSpPr>
        <p:grpSpPr>
          <a:xfrm>
            <a:off x="4433237" y="5946515"/>
            <a:ext cx="3626625" cy="830997"/>
            <a:chOff x="2598246" y="4436076"/>
            <a:chExt cx="3626625" cy="830997"/>
          </a:xfrm>
        </p:grpSpPr>
        <p:sp>
          <p:nvSpPr>
            <p:cNvPr id="12" name="Rectangle: Rounded Corners 11">
              <a:extLst>
                <a:ext uri="{FF2B5EF4-FFF2-40B4-BE49-F238E27FC236}">
                  <a16:creationId xmlns:a16="http://schemas.microsoft.com/office/drawing/2014/main" id="{76620E28-6D93-4FFA-8FF1-C095FCDC247B}"/>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error-prone!</a:t>
              </a:r>
            </a:p>
          </p:txBody>
        </p:sp>
        <p:pic>
          <p:nvPicPr>
            <p:cNvPr id="11" name="Picture 10">
              <a:extLst>
                <a:ext uri="{FF2B5EF4-FFF2-40B4-BE49-F238E27FC236}">
                  <a16:creationId xmlns:a16="http://schemas.microsoft.com/office/drawing/2014/main" id="{4DAADEF4-6A70-4CE6-9B92-3A5426BB188A}"/>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0" name="Group 29">
            <a:extLst>
              <a:ext uri="{FF2B5EF4-FFF2-40B4-BE49-F238E27FC236}">
                <a16:creationId xmlns:a16="http://schemas.microsoft.com/office/drawing/2014/main" id="{E2173CF0-4DE8-4A8B-AD6E-9470774EB6D6}"/>
              </a:ext>
            </a:extLst>
          </p:cNvPr>
          <p:cNvGrpSpPr/>
          <p:nvPr/>
        </p:nvGrpSpPr>
        <p:grpSpPr>
          <a:xfrm>
            <a:off x="6246549" y="4950629"/>
            <a:ext cx="3626625" cy="830997"/>
            <a:chOff x="2598246" y="4436076"/>
            <a:chExt cx="3626625" cy="830997"/>
          </a:xfrm>
        </p:grpSpPr>
        <p:sp>
          <p:nvSpPr>
            <p:cNvPr id="31" name="Rectangle: Rounded Corners 30">
              <a:extLst>
                <a:ext uri="{FF2B5EF4-FFF2-40B4-BE49-F238E27FC236}">
                  <a16:creationId xmlns:a16="http://schemas.microsoft.com/office/drawing/2014/main" id="{C091A32E-15D4-456C-A14C-B17006ED06B9}"/>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not portable to other CPUs!</a:t>
              </a:r>
            </a:p>
          </p:txBody>
        </p:sp>
        <p:pic>
          <p:nvPicPr>
            <p:cNvPr id="32" name="Picture 31">
              <a:extLst>
                <a:ext uri="{FF2B5EF4-FFF2-40B4-BE49-F238E27FC236}">
                  <a16:creationId xmlns:a16="http://schemas.microsoft.com/office/drawing/2014/main" id="{54382FDE-9E2D-4FC8-BC33-9EFBAB8A01CB}"/>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3" name="Group 32">
            <a:extLst>
              <a:ext uri="{FF2B5EF4-FFF2-40B4-BE49-F238E27FC236}">
                <a16:creationId xmlns:a16="http://schemas.microsoft.com/office/drawing/2014/main" id="{2E51308B-D7BB-45F9-B82A-8D3C09398A5F}"/>
              </a:ext>
            </a:extLst>
          </p:cNvPr>
          <p:cNvGrpSpPr/>
          <p:nvPr/>
        </p:nvGrpSpPr>
        <p:grpSpPr>
          <a:xfrm>
            <a:off x="578085" y="5946516"/>
            <a:ext cx="3626625" cy="830997"/>
            <a:chOff x="2598246" y="4436076"/>
            <a:chExt cx="3626625" cy="830997"/>
          </a:xfrm>
        </p:grpSpPr>
        <p:sp>
          <p:nvSpPr>
            <p:cNvPr id="34" name="Rectangle: Rounded Corners 33">
              <a:extLst>
                <a:ext uri="{FF2B5EF4-FFF2-40B4-BE49-F238E27FC236}">
                  <a16:creationId xmlns:a16="http://schemas.microsoft.com/office/drawing/2014/main" id="{466F7142-26C4-416F-ABED-D87E47D74F01}"/>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Development is super slow</a:t>
              </a:r>
            </a:p>
          </p:txBody>
        </p:sp>
        <p:pic>
          <p:nvPicPr>
            <p:cNvPr id="35" name="Picture 34">
              <a:extLst>
                <a:ext uri="{FF2B5EF4-FFF2-40B4-BE49-F238E27FC236}">
                  <a16:creationId xmlns:a16="http://schemas.microsoft.com/office/drawing/2014/main" id="{81637BD7-D515-4979-95AF-9640CFF45FCC}"/>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6" name="Group 35">
            <a:extLst>
              <a:ext uri="{FF2B5EF4-FFF2-40B4-BE49-F238E27FC236}">
                <a16:creationId xmlns:a16="http://schemas.microsoft.com/office/drawing/2014/main" id="{78DD3DC4-ED15-457B-81FF-39CCE20C225D}"/>
              </a:ext>
            </a:extLst>
          </p:cNvPr>
          <p:cNvGrpSpPr/>
          <p:nvPr/>
        </p:nvGrpSpPr>
        <p:grpSpPr>
          <a:xfrm>
            <a:off x="2417377" y="4950629"/>
            <a:ext cx="3626625" cy="830997"/>
            <a:chOff x="2598246" y="4436076"/>
            <a:chExt cx="3626625" cy="830997"/>
          </a:xfrm>
        </p:grpSpPr>
        <p:sp>
          <p:nvSpPr>
            <p:cNvPr id="37" name="Rectangle: Rounded Corners 36">
              <a:extLst>
                <a:ext uri="{FF2B5EF4-FFF2-40B4-BE49-F238E27FC236}">
                  <a16:creationId xmlns:a16="http://schemas.microsoft.com/office/drawing/2014/main" id="{638C47AE-2F15-4CAC-8632-4E9D618E4F68}"/>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They're hard to read!</a:t>
              </a:r>
            </a:p>
          </p:txBody>
        </p:sp>
        <p:pic>
          <p:nvPicPr>
            <p:cNvPr id="38" name="Picture 37">
              <a:extLst>
                <a:ext uri="{FF2B5EF4-FFF2-40B4-BE49-F238E27FC236}">
                  <a16:creationId xmlns:a16="http://schemas.microsoft.com/office/drawing/2014/main" id="{685965BE-54BA-4202-B7C1-99F90EE54F79}"/>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39" name="Group 38">
            <a:extLst>
              <a:ext uri="{FF2B5EF4-FFF2-40B4-BE49-F238E27FC236}">
                <a16:creationId xmlns:a16="http://schemas.microsoft.com/office/drawing/2014/main" id="{B74B554B-B503-4BA1-8826-CC57F2A49BE8}"/>
              </a:ext>
            </a:extLst>
          </p:cNvPr>
          <p:cNvGrpSpPr/>
          <p:nvPr/>
        </p:nvGrpSpPr>
        <p:grpSpPr>
          <a:xfrm>
            <a:off x="8231799" y="5946514"/>
            <a:ext cx="3626625" cy="830997"/>
            <a:chOff x="2598246" y="4436076"/>
            <a:chExt cx="3626625" cy="830997"/>
          </a:xfrm>
        </p:grpSpPr>
        <p:sp>
          <p:nvSpPr>
            <p:cNvPr id="40" name="Rectangle: Rounded Corners 39">
              <a:extLst>
                <a:ext uri="{FF2B5EF4-FFF2-40B4-BE49-F238E27FC236}">
                  <a16:creationId xmlns:a16="http://schemas.microsoft.com/office/drawing/2014/main" id="{3AD0E1FB-64E1-4BDA-A577-EA5BC8EEC01D}"/>
                </a:ext>
              </a:extLst>
            </p:cNvPr>
            <p:cNvSpPr/>
            <p:nvPr/>
          </p:nvSpPr>
          <p:spPr>
            <a:xfrm>
              <a:off x="2598246" y="4436076"/>
              <a:ext cx="3626625"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            There's no error checking!</a:t>
              </a:r>
            </a:p>
          </p:txBody>
        </p:sp>
        <p:pic>
          <p:nvPicPr>
            <p:cNvPr id="41" name="Picture 40">
              <a:extLst>
                <a:ext uri="{FF2B5EF4-FFF2-40B4-BE49-F238E27FC236}">
                  <a16:creationId xmlns:a16="http://schemas.microsoft.com/office/drawing/2014/main" id="{BDB1D581-A1BD-44FF-8723-8284E43B3C42}"/>
                </a:ext>
              </a:extLst>
            </p:cNvPr>
            <p:cNvPicPr>
              <a:picLocks noChangeAspect="1"/>
            </p:cNvPicPr>
            <p:nvPr/>
          </p:nvPicPr>
          <p:blipFill rotWithShape="1">
            <a:blip r:embed="rId4"/>
            <a:srcRect l="50000" t="18074"/>
            <a:stretch/>
          </p:blipFill>
          <p:spPr>
            <a:xfrm>
              <a:off x="2664841" y="4515137"/>
              <a:ext cx="715030" cy="672874"/>
            </a:xfrm>
            <a:prstGeom prst="rect">
              <a:avLst/>
            </a:prstGeom>
          </p:spPr>
        </p:pic>
      </p:grpSp>
      <p:grpSp>
        <p:nvGrpSpPr>
          <p:cNvPr id="44" name="Group 43">
            <a:extLst>
              <a:ext uri="{FF2B5EF4-FFF2-40B4-BE49-F238E27FC236}">
                <a16:creationId xmlns:a16="http://schemas.microsoft.com/office/drawing/2014/main" id="{39DF0EAB-8878-4F98-B205-60F0F03F7ACF}"/>
              </a:ext>
            </a:extLst>
          </p:cNvPr>
          <p:cNvGrpSpPr/>
          <p:nvPr/>
        </p:nvGrpSpPr>
        <p:grpSpPr>
          <a:xfrm>
            <a:off x="10057313" y="3283928"/>
            <a:ext cx="1699606" cy="1559552"/>
            <a:chOff x="10017558" y="3063034"/>
            <a:chExt cx="1699606" cy="1559552"/>
          </a:xfrm>
        </p:grpSpPr>
        <p:pic>
          <p:nvPicPr>
            <p:cNvPr id="42" name="Picture 41">
              <a:extLst>
                <a:ext uri="{FF2B5EF4-FFF2-40B4-BE49-F238E27FC236}">
                  <a16:creationId xmlns:a16="http://schemas.microsoft.com/office/drawing/2014/main" id="{9830EF05-FBED-4539-BE0B-0599694C0C9E}"/>
                </a:ext>
              </a:extLst>
            </p:cNvPr>
            <p:cNvPicPr>
              <a:picLocks noChangeAspect="1"/>
            </p:cNvPicPr>
            <p:nvPr/>
          </p:nvPicPr>
          <p:blipFill>
            <a:blip r:embed="rId5"/>
            <a:stretch>
              <a:fillRect/>
            </a:stretch>
          </p:blipFill>
          <p:spPr>
            <a:xfrm>
              <a:off x="10017559" y="3429000"/>
              <a:ext cx="1699605" cy="1193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TextBox 44">
              <a:extLst>
                <a:ext uri="{FF2B5EF4-FFF2-40B4-BE49-F238E27FC236}">
                  <a16:creationId xmlns:a16="http://schemas.microsoft.com/office/drawing/2014/main" id="{3C45F713-46F2-40D5-9D21-7F439D193315}"/>
                </a:ext>
              </a:extLst>
            </p:cNvPr>
            <p:cNvSpPr txBox="1"/>
            <p:nvPr/>
          </p:nvSpPr>
          <p:spPr>
            <a:xfrm>
              <a:off x="10017558" y="3063034"/>
              <a:ext cx="1699606" cy="369332"/>
            </a:xfrm>
            <a:prstGeom prst="rect">
              <a:avLst/>
            </a:prstGeom>
            <a:noFill/>
          </p:spPr>
          <p:txBody>
            <a:bodyPr wrap="square">
              <a:spAutoFit/>
            </a:bodyPr>
            <a:lstStyle/>
            <a:p>
              <a:pPr algn="ctr"/>
              <a:r>
                <a:rPr lang="en-US" sz="1800" dirty="0">
                  <a:solidFill>
                    <a:schemeClr val="accent4">
                      <a:lumMod val="20000"/>
                      <a:lumOff val="80000"/>
                    </a:schemeClr>
                  </a:solidFill>
                </a:rPr>
                <a:t>ESDAC '49</a:t>
              </a:r>
              <a:endParaRPr lang="en-US" dirty="0"/>
            </a:p>
          </p:txBody>
        </p:sp>
      </p:grpSp>
      <p:grpSp>
        <p:nvGrpSpPr>
          <p:cNvPr id="48" name="Group 47">
            <a:extLst>
              <a:ext uri="{FF2B5EF4-FFF2-40B4-BE49-F238E27FC236}">
                <a16:creationId xmlns:a16="http://schemas.microsoft.com/office/drawing/2014/main" id="{FBADA0F9-84C8-4278-9E4C-803C66A968F1}"/>
              </a:ext>
            </a:extLst>
          </p:cNvPr>
          <p:cNvGrpSpPr/>
          <p:nvPr/>
        </p:nvGrpSpPr>
        <p:grpSpPr>
          <a:xfrm>
            <a:off x="3851447" y="3379734"/>
            <a:ext cx="1754894" cy="1533835"/>
            <a:chOff x="3851447" y="3379734"/>
            <a:chExt cx="1754894" cy="1533835"/>
          </a:xfrm>
        </p:grpSpPr>
        <p:pic>
          <p:nvPicPr>
            <p:cNvPr id="47" name="Picture 46">
              <a:extLst>
                <a:ext uri="{FF2B5EF4-FFF2-40B4-BE49-F238E27FC236}">
                  <a16:creationId xmlns:a16="http://schemas.microsoft.com/office/drawing/2014/main" id="{A646B6C2-2E9D-4611-92F4-B0CF45CBCFAA}"/>
                </a:ext>
              </a:extLst>
            </p:cNvPr>
            <p:cNvPicPr>
              <a:picLocks noChangeAspect="1"/>
            </p:cNvPicPr>
            <p:nvPr/>
          </p:nvPicPr>
          <p:blipFill>
            <a:blip r:embed="rId6"/>
            <a:stretch>
              <a:fillRect/>
            </a:stretch>
          </p:blipFill>
          <p:spPr>
            <a:xfrm>
              <a:off x="3851447" y="3719983"/>
              <a:ext cx="1754894" cy="1193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TextBox 48">
              <a:extLst>
                <a:ext uri="{FF2B5EF4-FFF2-40B4-BE49-F238E27FC236}">
                  <a16:creationId xmlns:a16="http://schemas.microsoft.com/office/drawing/2014/main" id="{6AE05AC5-93BA-4EC5-A367-96FE0AD45010}"/>
                </a:ext>
              </a:extLst>
            </p:cNvPr>
            <p:cNvSpPr txBox="1"/>
            <p:nvPr/>
          </p:nvSpPr>
          <p:spPr>
            <a:xfrm>
              <a:off x="4008498" y="3379734"/>
              <a:ext cx="1406426" cy="369332"/>
            </a:xfrm>
            <a:prstGeom prst="rect">
              <a:avLst/>
            </a:prstGeom>
            <a:noFill/>
          </p:spPr>
          <p:txBody>
            <a:bodyPr wrap="square">
              <a:spAutoFit/>
            </a:bodyPr>
            <a:lstStyle/>
            <a:p>
              <a:pPr algn="ctr"/>
              <a:r>
                <a:rPr lang="en-US" sz="1800" dirty="0">
                  <a:solidFill>
                    <a:schemeClr val="accent4">
                      <a:lumMod val="20000"/>
                      <a:lumOff val="80000"/>
                    </a:schemeClr>
                  </a:solidFill>
                </a:rPr>
                <a:t>ENIAC  '40s</a:t>
              </a:r>
              <a:endParaRPr lang="en-US" dirty="0"/>
            </a:p>
          </p:txBody>
        </p:sp>
      </p:grpSp>
    </p:spTree>
    <p:extLst>
      <p:ext uri="{BB962C8B-B14F-4D97-AF65-F5344CB8AC3E}">
        <p14:creationId xmlns:p14="http://schemas.microsoft.com/office/powerpoint/2010/main" val="59713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90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5" grpId="0" animBg="1"/>
      <p:bldP spid="25" grpId="1" animBg="1"/>
      <p:bldP spid="26" grpId="0" animBg="1"/>
      <p:bldP spid="2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117F45-5DE1-4BE0-84C4-095C441E58E1}"/>
              </a:ext>
            </a:extLst>
          </p:cNvPr>
          <p:cNvGrpSpPr/>
          <p:nvPr/>
        </p:nvGrpSpPr>
        <p:grpSpPr>
          <a:xfrm>
            <a:off x="630650" y="2275595"/>
            <a:ext cx="11261773" cy="1143000"/>
            <a:chOff x="175261" y="-4627"/>
            <a:chExt cx="11261773" cy="1143000"/>
          </a:xfrm>
        </p:grpSpPr>
        <p:sp>
          <p:nvSpPr>
            <p:cNvPr id="7" name="Rectangle 11">
              <a:extLst>
                <a:ext uri="{FF2B5EF4-FFF2-40B4-BE49-F238E27FC236}">
                  <a16:creationId xmlns:a16="http://schemas.microsoft.com/office/drawing/2014/main" id="{81CBAE1C-4341-4736-8DF1-72EDFA1E7702}"/>
                </a:ext>
              </a:extLst>
            </p:cNvPr>
            <p:cNvSpPr>
              <a:spLocks noChangeArrowheads="1"/>
            </p:cNvSpPr>
            <p:nvPr/>
          </p:nvSpPr>
          <p:spPr bwMode="auto">
            <a:xfrm>
              <a:off x="917578" y="-4627"/>
              <a:ext cx="10519456"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What are the benefits of a high-level language over assembly/machine language?</a:t>
              </a:r>
              <a:endParaRPr lang="en-US" sz="4000" dirty="0">
                <a:solidFill>
                  <a:srgbClr val="FF0000"/>
                </a:solidFill>
                <a:latin typeface="Corbel" panose="020B0503020204020204" pitchFamily="34" charset="0"/>
              </a:endParaRPr>
            </a:p>
          </p:txBody>
        </p:sp>
        <p:pic>
          <p:nvPicPr>
            <p:cNvPr id="11" name="Picture 10" descr="Shape&#10;&#10;Description automatically generated with low confidence">
              <a:extLst>
                <a:ext uri="{FF2B5EF4-FFF2-40B4-BE49-F238E27FC236}">
                  <a16:creationId xmlns:a16="http://schemas.microsoft.com/office/drawing/2014/main" id="{270809EC-0F32-4A63-9571-CAB742128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1" y="-4627"/>
              <a:ext cx="1065534" cy="1065534"/>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2983C441-2B3F-4A66-980C-3F21B47B4568}"/>
              </a:ext>
            </a:extLst>
          </p:cNvPr>
          <p:cNvSpPr/>
          <p:nvPr/>
        </p:nvSpPr>
        <p:spPr>
          <a:xfrm>
            <a:off x="2316318" y="3863901"/>
            <a:ext cx="755813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3" name="Rectangle 12">
            <a:extLst>
              <a:ext uri="{FF2B5EF4-FFF2-40B4-BE49-F238E27FC236}">
                <a16:creationId xmlns:a16="http://schemas.microsoft.com/office/drawing/2014/main" id="{AD2CD73B-01CE-424F-B4C9-D54720185398}"/>
              </a:ext>
            </a:extLst>
          </p:cNvPr>
          <p:cNvSpPr/>
          <p:nvPr/>
        </p:nvSpPr>
        <p:spPr>
          <a:xfrm>
            <a:off x="2315526" y="3882730"/>
            <a:ext cx="75609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 name="Group 4">
            <a:extLst>
              <a:ext uri="{FF2B5EF4-FFF2-40B4-BE49-F238E27FC236}">
                <a16:creationId xmlns:a16="http://schemas.microsoft.com/office/drawing/2014/main" id="{14AA9BEC-71C4-4427-9AF6-8ADCBA976FB1}"/>
              </a:ext>
            </a:extLst>
          </p:cNvPr>
          <p:cNvGrpSpPr/>
          <p:nvPr/>
        </p:nvGrpSpPr>
        <p:grpSpPr>
          <a:xfrm>
            <a:off x="1372967" y="4427877"/>
            <a:ext cx="4031818" cy="830997"/>
            <a:chOff x="1372967" y="4427877"/>
            <a:chExt cx="4031818" cy="830997"/>
          </a:xfrm>
        </p:grpSpPr>
        <p:sp>
          <p:nvSpPr>
            <p:cNvPr id="36" name="Rectangle: Rounded Corners 35">
              <a:extLst>
                <a:ext uri="{FF2B5EF4-FFF2-40B4-BE49-F238E27FC236}">
                  <a16:creationId xmlns:a16="http://schemas.microsoft.com/office/drawing/2014/main" id="{224D3BE4-7FDD-4B36-9235-4280CA246A47}"/>
                </a:ext>
              </a:extLst>
            </p:cNvPr>
            <p:cNvSpPr/>
            <p:nvPr/>
          </p:nvSpPr>
          <p:spPr>
            <a:xfrm>
              <a:off x="1372967" y="4427877"/>
              <a:ext cx="4031818"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rPr>
                <a:t>         Programs are</a:t>
              </a:r>
              <a:br>
                <a:rPr lang="en-US" sz="2400" dirty="0">
                  <a:solidFill>
                    <a:srgbClr val="00B050"/>
                  </a:solidFill>
                </a:rPr>
              </a:br>
              <a:r>
                <a:rPr lang="en-US" sz="2400" dirty="0">
                  <a:solidFill>
                    <a:srgbClr val="00B050"/>
                  </a:solidFill>
                </a:rPr>
                <a:t>             easier to understand!</a:t>
              </a:r>
            </a:p>
          </p:txBody>
        </p:sp>
        <p:pic>
          <p:nvPicPr>
            <p:cNvPr id="3" name="Picture 2">
              <a:extLst>
                <a:ext uri="{FF2B5EF4-FFF2-40B4-BE49-F238E27FC236}">
                  <a16:creationId xmlns:a16="http://schemas.microsoft.com/office/drawing/2014/main" id="{70F0E34D-2AAB-4BFA-B120-095530324C53}"/>
                </a:ext>
              </a:extLst>
            </p:cNvPr>
            <p:cNvPicPr>
              <a:picLocks noChangeAspect="1"/>
            </p:cNvPicPr>
            <p:nvPr/>
          </p:nvPicPr>
          <p:blipFill>
            <a:blip r:embed="rId4"/>
            <a:stretch>
              <a:fillRect/>
            </a:stretch>
          </p:blipFill>
          <p:spPr>
            <a:xfrm flipH="1">
              <a:off x="1553763" y="4460613"/>
              <a:ext cx="768939" cy="765521"/>
            </a:xfrm>
            <a:prstGeom prst="rect">
              <a:avLst/>
            </a:prstGeom>
          </p:spPr>
        </p:pic>
      </p:grpSp>
      <p:grpSp>
        <p:nvGrpSpPr>
          <p:cNvPr id="44" name="Group 43">
            <a:extLst>
              <a:ext uri="{FF2B5EF4-FFF2-40B4-BE49-F238E27FC236}">
                <a16:creationId xmlns:a16="http://schemas.microsoft.com/office/drawing/2014/main" id="{99D8728C-7A28-4181-A5C9-E06F1891AEF0}"/>
              </a:ext>
            </a:extLst>
          </p:cNvPr>
          <p:cNvGrpSpPr/>
          <p:nvPr/>
        </p:nvGrpSpPr>
        <p:grpSpPr>
          <a:xfrm>
            <a:off x="1372967" y="5549354"/>
            <a:ext cx="4031818" cy="830997"/>
            <a:chOff x="1372967" y="5549354"/>
            <a:chExt cx="4031818" cy="830997"/>
          </a:xfrm>
        </p:grpSpPr>
        <p:sp>
          <p:nvSpPr>
            <p:cNvPr id="33" name="Rectangle: Rounded Corners 32">
              <a:extLst>
                <a:ext uri="{FF2B5EF4-FFF2-40B4-BE49-F238E27FC236}">
                  <a16:creationId xmlns:a16="http://schemas.microsoft.com/office/drawing/2014/main" id="{8E59894D-025F-4824-9185-2D548C63A4BE}"/>
                </a:ext>
              </a:extLst>
            </p:cNvPr>
            <p:cNvSpPr/>
            <p:nvPr/>
          </p:nvSpPr>
          <p:spPr>
            <a:xfrm>
              <a:off x="1372967" y="5549354"/>
              <a:ext cx="4031818"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rPr>
                <a:t>            Development is faster</a:t>
              </a:r>
            </a:p>
          </p:txBody>
        </p:sp>
        <p:pic>
          <p:nvPicPr>
            <p:cNvPr id="41" name="Picture 40">
              <a:extLst>
                <a:ext uri="{FF2B5EF4-FFF2-40B4-BE49-F238E27FC236}">
                  <a16:creationId xmlns:a16="http://schemas.microsoft.com/office/drawing/2014/main" id="{A2A6CB06-2C71-4F39-A7B4-7EA3A8244BF6}"/>
                </a:ext>
              </a:extLst>
            </p:cNvPr>
            <p:cNvPicPr>
              <a:picLocks noChangeAspect="1"/>
            </p:cNvPicPr>
            <p:nvPr/>
          </p:nvPicPr>
          <p:blipFill>
            <a:blip r:embed="rId4"/>
            <a:stretch>
              <a:fillRect/>
            </a:stretch>
          </p:blipFill>
          <p:spPr>
            <a:xfrm flipH="1">
              <a:off x="1475938" y="5582090"/>
              <a:ext cx="768939" cy="765521"/>
            </a:xfrm>
            <a:prstGeom prst="rect">
              <a:avLst/>
            </a:prstGeom>
          </p:spPr>
        </p:pic>
      </p:grpSp>
      <p:grpSp>
        <p:nvGrpSpPr>
          <p:cNvPr id="45" name="Group 44">
            <a:extLst>
              <a:ext uri="{FF2B5EF4-FFF2-40B4-BE49-F238E27FC236}">
                <a16:creationId xmlns:a16="http://schemas.microsoft.com/office/drawing/2014/main" id="{BFE9C6E6-D290-4463-AE1F-5E698DF2F00A}"/>
              </a:ext>
            </a:extLst>
          </p:cNvPr>
          <p:cNvGrpSpPr/>
          <p:nvPr/>
        </p:nvGrpSpPr>
        <p:grpSpPr>
          <a:xfrm>
            <a:off x="6684243" y="4427876"/>
            <a:ext cx="4031818" cy="830997"/>
            <a:chOff x="6684243" y="4427876"/>
            <a:chExt cx="4031818" cy="830997"/>
          </a:xfrm>
        </p:grpSpPr>
        <p:sp>
          <p:nvSpPr>
            <p:cNvPr id="30" name="Rectangle: Rounded Corners 29">
              <a:extLst>
                <a:ext uri="{FF2B5EF4-FFF2-40B4-BE49-F238E27FC236}">
                  <a16:creationId xmlns:a16="http://schemas.microsoft.com/office/drawing/2014/main" id="{1A6869A2-63D9-4DE3-AE2A-04BE41F9142C}"/>
                </a:ext>
              </a:extLst>
            </p:cNvPr>
            <p:cNvSpPr/>
            <p:nvPr/>
          </p:nvSpPr>
          <p:spPr>
            <a:xfrm>
              <a:off x="6684243" y="4427876"/>
              <a:ext cx="4031818"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rPr>
                <a:t>   They're portable  </a:t>
              </a:r>
              <a:br>
                <a:rPr lang="en-US" sz="2400" dirty="0">
                  <a:solidFill>
                    <a:srgbClr val="00B050"/>
                  </a:solidFill>
                </a:rPr>
              </a:br>
              <a:r>
                <a:rPr lang="en-US" sz="2400" dirty="0">
                  <a:solidFill>
                    <a:srgbClr val="00B050"/>
                  </a:solidFill>
                </a:rPr>
                <a:t>   to many CPUs!</a:t>
              </a:r>
            </a:p>
          </p:txBody>
        </p:sp>
        <p:pic>
          <p:nvPicPr>
            <p:cNvPr id="42" name="Picture 41">
              <a:extLst>
                <a:ext uri="{FF2B5EF4-FFF2-40B4-BE49-F238E27FC236}">
                  <a16:creationId xmlns:a16="http://schemas.microsoft.com/office/drawing/2014/main" id="{0C18911B-F19F-4874-AE6C-9351F94272A6}"/>
                </a:ext>
              </a:extLst>
            </p:cNvPr>
            <p:cNvPicPr>
              <a:picLocks noChangeAspect="1"/>
            </p:cNvPicPr>
            <p:nvPr/>
          </p:nvPicPr>
          <p:blipFill>
            <a:blip r:embed="rId4"/>
            <a:stretch>
              <a:fillRect/>
            </a:stretch>
          </p:blipFill>
          <p:spPr>
            <a:xfrm flipH="1">
              <a:off x="6879477" y="4460612"/>
              <a:ext cx="768939" cy="765521"/>
            </a:xfrm>
            <a:prstGeom prst="rect">
              <a:avLst/>
            </a:prstGeom>
          </p:spPr>
        </p:pic>
      </p:grpSp>
      <p:grpSp>
        <p:nvGrpSpPr>
          <p:cNvPr id="4" name="Group 3">
            <a:extLst>
              <a:ext uri="{FF2B5EF4-FFF2-40B4-BE49-F238E27FC236}">
                <a16:creationId xmlns:a16="http://schemas.microsoft.com/office/drawing/2014/main" id="{5D6F7D60-9F29-4E2F-AC47-2B83BA56EB6E}"/>
              </a:ext>
            </a:extLst>
          </p:cNvPr>
          <p:cNvGrpSpPr/>
          <p:nvPr/>
        </p:nvGrpSpPr>
        <p:grpSpPr>
          <a:xfrm>
            <a:off x="6743290" y="5549353"/>
            <a:ext cx="4031818" cy="830997"/>
            <a:chOff x="6743290" y="5549353"/>
            <a:chExt cx="4031818" cy="830997"/>
          </a:xfrm>
        </p:grpSpPr>
        <p:sp>
          <p:nvSpPr>
            <p:cNvPr id="39" name="Rectangle: Rounded Corners 38">
              <a:extLst>
                <a:ext uri="{FF2B5EF4-FFF2-40B4-BE49-F238E27FC236}">
                  <a16:creationId xmlns:a16="http://schemas.microsoft.com/office/drawing/2014/main" id="{362D1971-DE23-4781-BD6F-3ECF82F3159D}"/>
                </a:ext>
              </a:extLst>
            </p:cNvPr>
            <p:cNvSpPr/>
            <p:nvPr/>
          </p:nvSpPr>
          <p:spPr>
            <a:xfrm>
              <a:off x="6743290" y="5549353"/>
              <a:ext cx="4031818" cy="830997"/>
            </a:xfrm>
            <a:prstGeom prst="roundRect">
              <a:avLst/>
            </a:prstGeom>
            <a:solidFill>
              <a:srgbClr val="FDF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rPr>
                <a:t>  There's more</a:t>
              </a:r>
              <a:br>
                <a:rPr lang="en-US" sz="2400" dirty="0">
                  <a:solidFill>
                    <a:srgbClr val="00B050"/>
                  </a:solidFill>
                </a:rPr>
              </a:br>
              <a:r>
                <a:rPr lang="en-US" sz="2400" dirty="0">
                  <a:solidFill>
                    <a:srgbClr val="00B050"/>
                  </a:solidFill>
                </a:rPr>
                <a:t>  error checking!</a:t>
              </a:r>
            </a:p>
          </p:txBody>
        </p:sp>
        <p:pic>
          <p:nvPicPr>
            <p:cNvPr id="43" name="Picture 42">
              <a:extLst>
                <a:ext uri="{FF2B5EF4-FFF2-40B4-BE49-F238E27FC236}">
                  <a16:creationId xmlns:a16="http://schemas.microsoft.com/office/drawing/2014/main" id="{6CFA9622-EFF3-4A8B-8A58-07E971D1F979}"/>
                </a:ext>
              </a:extLst>
            </p:cNvPr>
            <p:cNvPicPr>
              <a:picLocks noChangeAspect="1"/>
            </p:cNvPicPr>
            <p:nvPr/>
          </p:nvPicPr>
          <p:blipFill>
            <a:blip r:embed="rId4"/>
            <a:stretch>
              <a:fillRect/>
            </a:stretch>
          </p:blipFill>
          <p:spPr>
            <a:xfrm flipH="1">
              <a:off x="6905414" y="5582336"/>
              <a:ext cx="768939" cy="765521"/>
            </a:xfrm>
            <a:prstGeom prst="rect">
              <a:avLst/>
            </a:prstGeom>
          </p:spPr>
        </p:pic>
      </p:grpSp>
    </p:spTree>
    <p:extLst>
      <p:ext uri="{BB962C8B-B14F-4D97-AF65-F5344CB8AC3E}">
        <p14:creationId xmlns:p14="http://schemas.microsoft.com/office/powerpoint/2010/main" val="9834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9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265">
            <a:extLst>
              <a:ext uri="{FF2B5EF4-FFF2-40B4-BE49-F238E27FC236}">
                <a16:creationId xmlns:a16="http://schemas.microsoft.com/office/drawing/2014/main" id="{E5960D66-26BB-4ED3-98F3-C754A94D513F}"/>
              </a:ext>
            </a:extLst>
          </p:cNvPr>
          <p:cNvPicPr>
            <a:picLocks noChangeAspect="1"/>
          </p:cNvPicPr>
          <p:nvPr/>
        </p:nvPicPr>
        <p:blipFill>
          <a:blip r:embed="rId3"/>
          <a:stretch>
            <a:fillRect/>
          </a:stretch>
        </p:blipFill>
        <p:spPr>
          <a:xfrm>
            <a:off x="126275" y="4467742"/>
            <a:ext cx="1546736" cy="1546736"/>
          </a:xfrm>
          <a:prstGeom prst="rect">
            <a:avLst/>
          </a:prstGeom>
        </p:spPr>
      </p:pic>
      <p:grpSp>
        <p:nvGrpSpPr>
          <p:cNvPr id="6" name="Group 5">
            <a:extLst>
              <a:ext uri="{FF2B5EF4-FFF2-40B4-BE49-F238E27FC236}">
                <a16:creationId xmlns:a16="http://schemas.microsoft.com/office/drawing/2014/main" id="{1615EA56-76A1-40EF-B4ED-C4950ACE45E4}"/>
              </a:ext>
            </a:extLst>
          </p:cNvPr>
          <p:cNvGrpSpPr/>
          <p:nvPr/>
        </p:nvGrpSpPr>
        <p:grpSpPr>
          <a:xfrm>
            <a:off x="2468465" y="1924518"/>
            <a:ext cx="8926370" cy="4074637"/>
            <a:chOff x="1881555" y="2417477"/>
            <a:chExt cx="8926370" cy="4074637"/>
          </a:xfrm>
        </p:grpSpPr>
        <p:sp>
          <p:nvSpPr>
            <p:cNvPr id="3" name="Rectangle 2">
              <a:extLst>
                <a:ext uri="{FF2B5EF4-FFF2-40B4-BE49-F238E27FC236}">
                  <a16:creationId xmlns:a16="http://schemas.microsoft.com/office/drawing/2014/main" id="{0D961DF9-5A0F-478B-B0DE-B64242CB6969}"/>
                </a:ext>
              </a:extLst>
            </p:cNvPr>
            <p:cNvSpPr/>
            <p:nvPr/>
          </p:nvSpPr>
          <p:spPr>
            <a:xfrm>
              <a:off x="1922584" y="2465443"/>
              <a:ext cx="8885341" cy="40266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3B11298-6F96-403A-BD62-7A6C4726B4C9}"/>
                </a:ext>
              </a:extLst>
            </p:cNvPr>
            <p:cNvSpPr txBox="1"/>
            <p:nvPr/>
          </p:nvSpPr>
          <p:spPr>
            <a:xfrm>
              <a:off x="1881555" y="2417477"/>
              <a:ext cx="5344040" cy="523220"/>
            </a:xfrm>
            <a:prstGeom prst="rect">
              <a:avLst/>
            </a:prstGeom>
            <a:noFill/>
          </p:spPr>
          <p:txBody>
            <a:bodyPr wrap="square" rtlCol="0">
              <a:spAutoFit/>
            </a:bodyPr>
            <a:lstStyle/>
            <a:p>
              <a:r>
                <a:rPr lang="en-US" sz="2800" dirty="0">
                  <a:solidFill>
                    <a:schemeClr val="bg1"/>
                  </a:solidFill>
                </a:rPr>
                <a:t>Compiler workflow</a:t>
              </a:r>
            </a:p>
          </p:txBody>
        </p:sp>
      </p:grpSp>
      <p:sp>
        <p:nvSpPr>
          <p:cNvPr id="8" name="Rectangle: Rounded Corners 7">
            <a:extLst>
              <a:ext uri="{FF2B5EF4-FFF2-40B4-BE49-F238E27FC236}">
                <a16:creationId xmlns:a16="http://schemas.microsoft.com/office/drawing/2014/main" id="{E31382A6-BF29-44EB-AF42-40712B08D5FF}"/>
              </a:ext>
            </a:extLst>
          </p:cNvPr>
          <p:cNvSpPr/>
          <p:nvPr/>
        </p:nvSpPr>
        <p:spPr>
          <a:xfrm>
            <a:off x="2575562"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Lexical Analyzer</a:t>
            </a:r>
          </a:p>
        </p:txBody>
      </p:sp>
      <p:sp>
        <p:nvSpPr>
          <p:cNvPr id="10" name="Arrow: Right 9">
            <a:extLst>
              <a:ext uri="{FF2B5EF4-FFF2-40B4-BE49-F238E27FC236}">
                <a16:creationId xmlns:a16="http://schemas.microsoft.com/office/drawing/2014/main" id="{72C81CBA-D1A5-41D8-830B-A8D909B586D4}"/>
              </a:ext>
            </a:extLst>
          </p:cNvPr>
          <p:cNvSpPr/>
          <p:nvPr/>
        </p:nvSpPr>
        <p:spPr>
          <a:xfrm>
            <a:off x="4379377" y="2587858"/>
            <a:ext cx="137991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Lexical Units </a:t>
            </a:r>
          </a:p>
        </p:txBody>
      </p:sp>
      <p:sp>
        <p:nvSpPr>
          <p:cNvPr id="12" name="TextBox 11">
            <a:extLst>
              <a:ext uri="{FF2B5EF4-FFF2-40B4-BE49-F238E27FC236}">
                <a16:creationId xmlns:a16="http://schemas.microsoft.com/office/drawing/2014/main" id="{474D967C-8BA7-4AA3-8AC0-571674C0F767}"/>
              </a:ext>
            </a:extLst>
          </p:cNvPr>
          <p:cNvSpPr txBox="1"/>
          <p:nvPr/>
        </p:nvSpPr>
        <p:spPr>
          <a:xfrm>
            <a:off x="4078626" y="4031145"/>
            <a:ext cx="2273088" cy="646331"/>
          </a:xfrm>
          <a:prstGeom prst="rect">
            <a:avLst/>
          </a:prstGeom>
          <a:solidFill>
            <a:schemeClr val="accent6">
              <a:lumMod val="20000"/>
              <a:lumOff val="80000"/>
            </a:schemeClr>
          </a:solidFill>
          <a:ln>
            <a:solidFill>
              <a:schemeClr val="tx1"/>
            </a:solidFill>
          </a:ln>
        </p:spPr>
        <p:txBody>
          <a:bodyPr wrap="square" rtlCol="0">
            <a:spAutoFit/>
          </a:bodyPr>
          <a:lstStyle/>
          <a:p>
            <a:r>
              <a:rPr lang="en-US" dirty="0">
                <a:solidFill>
                  <a:srgbClr val="FF0000"/>
                </a:solidFill>
                <a:latin typeface="Consolas" panose="020B0609020204030204" pitchFamily="49" charset="0"/>
              </a:rPr>
              <a:t>while</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err="1">
                <a:solidFill>
                  <a:srgbClr val="FF0000"/>
                </a:solidFill>
                <a:latin typeface="Consolas" panose="020B0609020204030204" pitchFamily="49" charset="0"/>
              </a:rPr>
              <a:t>i</a:t>
            </a:r>
            <a:r>
              <a:rPr lang="en-US" dirty="0">
                <a:latin typeface="Consolas" panose="020B0609020204030204" pitchFamily="49" charset="0"/>
              </a:rPr>
              <a:t>,</a:t>
            </a:r>
            <a:r>
              <a:rPr lang="en-US" dirty="0">
                <a:solidFill>
                  <a:srgbClr val="FF0000"/>
                </a:solidFill>
                <a:latin typeface="Consolas" panose="020B0609020204030204" pitchFamily="49" charset="0"/>
              </a:rPr>
              <a:t>&lt;</a:t>
            </a:r>
            <a:r>
              <a:rPr lang="en-US" dirty="0">
                <a:latin typeface="Consolas" panose="020B0609020204030204" pitchFamily="49" charset="0"/>
              </a:rPr>
              <a:t>,</a:t>
            </a:r>
            <a:r>
              <a:rPr lang="en-US" dirty="0">
                <a:solidFill>
                  <a:srgbClr val="FF0000"/>
                </a:solidFill>
                <a:latin typeface="Consolas" panose="020B0609020204030204" pitchFamily="49" charset="0"/>
              </a:rPr>
              <a:t>5</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x</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x</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err="1">
                <a:solidFill>
                  <a:srgbClr val="FF0000"/>
                </a:solidFill>
                <a:latin typeface="Consolas" panose="020B0609020204030204" pitchFamily="49" charset="0"/>
              </a:rPr>
              <a:t>i</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a:latin typeface="Consolas" panose="020B0609020204030204" pitchFamily="49" charset="0"/>
              </a:rPr>
              <a:t>,</a:t>
            </a:r>
            <a:r>
              <a:rPr lang="en-US" dirty="0">
                <a:solidFill>
                  <a:srgbClr val="FF0000"/>
                </a:solidFill>
                <a:latin typeface="Consolas" panose="020B0609020204030204" pitchFamily="49" charset="0"/>
              </a:rPr>
              <a:t>3</a:t>
            </a:r>
          </a:p>
        </p:txBody>
      </p:sp>
      <p:sp>
        <p:nvSpPr>
          <p:cNvPr id="13" name="Rectangle: Rounded Corners 12">
            <a:extLst>
              <a:ext uri="{FF2B5EF4-FFF2-40B4-BE49-F238E27FC236}">
                <a16:creationId xmlns:a16="http://schemas.microsoft.com/office/drawing/2014/main" id="{A4B7ADEE-FB28-46D7-9FAD-479BE13E9673}"/>
              </a:ext>
            </a:extLst>
          </p:cNvPr>
          <p:cNvSpPr/>
          <p:nvPr/>
        </p:nvSpPr>
        <p:spPr>
          <a:xfrm>
            <a:off x="5781286"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p>
        </p:txBody>
      </p:sp>
      <p:sp>
        <p:nvSpPr>
          <p:cNvPr id="14" name="Arrow: Right 13">
            <a:extLst>
              <a:ext uri="{FF2B5EF4-FFF2-40B4-BE49-F238E27FC236}">
                <a16:creationId xmlns:a16="http://schemas.microsoft.com/office/drawing/2014/main" id="{3EAE82E6-6DB4-4BCE-9BCD-A73BABEFB5AC}"/>
              </a:ext>
            </a:extLst>
          </p:cNvPr>
          <p:cNvSpPr/>
          <p:nvPr/>
        </p:nvSpPr>
        <p:spPr>
          <a:xfrm>
            <a:off x="7585544" y="2560216"/>
            <a:ext cx="1814281" cy="13833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Syntax Tree</a:t>
            </a:r>
          </a:p>
        </p:txBody>
      </p:sp>
      <p:sp>
        <p:nvSpPr>
          <p:cNvPr id="66" name="Rectangle: Rounded Corners 65">
            <a:extLst>
              <a:ext uri="{FF2B5EF4-FFF2-40B4-BE49-F238E27FC236}">
                <a16:creationId xmlns:a16="http://schemas.microsoft.com/office/drawing/2014/main" id="{5C354695-2012-456B-BE17-77F440B9445B}"/>
              </a:ext>
            </a:extLst>
          </p:cNvPr>
          <p:cNvSpPr/>
          <p:nvPr/>
        </p:nvSpPr>
        <p:spPr>
          <a:xfrm>
            <a:off x="9380748" y="2625901"/>
            <a:ext cx="1803028"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Analyzer</a:t>
            </a:r>
          </a:p>
        </p:txBody>
      </p:sp>
      <p:sp>
        <p:nvSpPr>
          <p:cNvPr id="68" name="Rectangle: Rounded Corners 67">
            <a:extLst>
              <a:ext uri="{FF2B5EF4-FFF2-40B4-BE49-F238E27FC236}">
                <a16:creationId xmlns:a16="http://schemas.microsoft.com/office/drawing/2014/main" id="{5712F554-B594-4F6B-9BE9-B0D884BD4727}"/>
              </a:ext>
            </a:extLst>
          </p:cNvPr>
          <p:cNvSpPr/>
          <p:nvPr/>
        </p:nvSpPr>
        <p:spPr>
          <a:xfrm>
            <a:off x="6682369" y="4639883"/>
            <a:ext cx="2010409" cy="12588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Code Generator</a:t>
            </a:r>
          </a:p>
        </p:txBody>
      </p:sp>
      <p:grpSp>
        <p:nvGrpSpPr>
          <p:cNvPr id="73" name="Group 72">
            <a:extLst>
              <a:ext uri="{FF2B5EF4-FFF2-40B4-BE49-F238E27FC236}">
                <a16:creationId xmlns:a16="http://schemas.microsoft.com/office/drawing/2014/main" id="{38411484-78B2-4631-A8B4-B845F8565FE3}"/>
              </a:ext>
            </a:extLst>
          </p:cNvPr>
          <p:cNvGrpSpPr/>
          <p:nvPr/>
        </p:nvGrpSpPr>
        <p:grpSpPr>
          <a:xfrm>
            <a:off x="8686253" y="3892815"/>
            <a:ext cx="2118995" cy="2106342"/>
            <a:chOff x="10098630" y="4483722"/>
            <a:chExt cx="2118995" cy="2106342"/>
          </a:xfrm>
        </p:grpSpPr>
        <p:sp>
          <p:nvSpPr>
            <p:cNvPr id="70" name="Arrow: Bent-Up 69">
              <a:extLst>
                <a:ext uri="{FF2B5EF4-FFF2-40B4-BE49-F238E27FC236}">
                  <a16:creationId xmlns:a16="http://schemas.microsoft.com/office/drawing/2014/main" id="{D903F04A-69BF-491E-B49B-6710ECBE247E}"/>
                </a:ext>
              </a:extLst>
            </p:cNvPr>
            <p:cNvSpPr/>
            <p:nvPr/>
          </p:nvSpPr>
          <p:spPr>
            <a:xfrm rot="16200000" flipH="1">
              <a:off x="10050664" y="4531688"/>
              <a:ext cx="2106342" cy="2010410"/>
            </a:xfrm>
            <a:prstGeom prst="bentUpArrow">
              <a:avLst>
                <a:gd name="adj1" fmla="val 33921"/>
                <a:gd name="adj2" fmla="val 40292"/>
                <a:gd name="adj3" fmla="val 415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73C471FB-2EB5-475C-90DC-311A76DEE778}"/>
                </a:ext>
              </a:extLst>
            </p:cNvPr>
            <p:cNvSpPr txBox="1"/>
            <p:nvPr/>
          </p:nvSpPr>
          <p:spPr>
            <a:xfrm>
              <a:off x="10285255" y="5395358"/>
              <a:ext cx="1932370" cy="707886"/>
            </a:xfrm>
            <a:prstGeom prst="rect">
              <a:avLst/>
            </a:prstGeom>
            <a:noFill/>
          </p:spPr>
          <p:txBody>
            <a:bodyPr wrap="square">
              <a:spAutoFit/>
            </a:bodyPr>
            <a:lstStyle/>
            <a:p>
              <a:pPr algn="ctr"/>
              <a:r>
                <a:rPr lang="en-US" sz="2000" dirty="0">
                  <a:solidFill>
                    <a:schemeClr val="bg1"/>
                  </a:solidFill>
                </a:rPr>
                <a:t>Annotated</a:t>
              </a:r>
            </a:p>
            <a:p>
              <a:pPr algn="ctr"/>
              <a:r>
                <a:rPr lang="en-US" sz="2000" dirty="0">
                  <a:solidFill>
                    <a:schemeClr val="bg1"/>
                  </a:solidFill>
                </a:rPr>
                <a:t>Parse Tree </a:t>
              </a:r>
            </a:p>
          </p:txBody>
        </p:sp>
      </p:grpSp>
      <p:sp>
        <p:nvSpPr>
          <p:cNvPr id="74" name="Arrow: Left 73">
            <a:extLst>
              <a:ext uri="{FF2B5EF4-FFF2-40B4-BE49-F238E27FC236}">
                <a16:creationId xmlns:a16="http://schemas.microsoft.com/office/drawing/2014/main" id="{9D3850D7-CA72-4B6B-9747-0C77D24789F1}"/>
              </a:ext>
            </a:extLst>
          </p:cNvPr>
          <p:cNvSpPr/>
          <p:nvPr/>
        </p:nvSpPr>
        <p:spPr>
          <a:xfrm>
            <a:off x="1579451" y="4558318"/>
            <a:ext cx="5094862" cy="1383323"/>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code or bytecode</a:t>
            </a:r>
          </a:p>
        </p:txBody>
      </p:sp>
      <p:sp>
        <p:nvSpPr>
          <p:cNvPr id="92" name="TextBox 91">
            <a:extLst>
              <a:ext uri="{FF2B5EF4-FFF2-40B4-BE49-F238E27FC236}">
                <a16:creationId xmlns:a16="http://schemas.microsoft.com/office/drawing/2014/main" id="{5212EAF4-BC90-446C-9056-76BB6376DF82}"/>
              </a:ext>
            </a:extLst>
          </p:cNvPr>
          <p:cNvSpPr txBox="1"/>
          <p:nvPr/>
        </p:nvSpPr>
        <p:spPr>
          <a:xfrm>
            <a:off x="2625078" y="5685877"/>
            <a:ext cx="3478456" cy="646331"/>
          </a:xfrm>
          <a:prstGeom prst="rect">
            <a:avLst/>
          </a:prstGeom>
          <a:solidFill>
            <a:schemeClr val="accent6">
              <a:lumMod val="20000"/>
              <a:lumOff val="80000"/>
            </a:schemeClr>
          </a:solidFill>
          <a:ln>
            <a:solidFill>
              <a:schemeClr val="tx1"/>
            </a:solidFill>
          </a:ln>
        </p:spPr>
        <p:txBody>
          <a:bodyPr wrap="square" rtlCol="0">
            <a:spAutoFit/>
          </a:bodyPr>
          <a:lstStyle/>
          <a:p>
            <a:r>
              <a:rPr lang="en-US" sz="1800" dirty="0">
                <a:latin typeface="Consolas" panose="020B0609020204030204" pitchFamily="49" charset="0"/>
              </a:rPr>
              <a:t>55 48 89 e5 c7 45 fc 05 00 00 00 6b 45 fc 03 89 45 f8</a:t>
            </a:r>
            <a:endParaRPr lang="en-US" dirty="0"/>
          </a:p>
        </p:txBody>
      </p:sp>
      <p:grpSp>
        <p:nvGrpSpPr>
          <p:cNvPr id="95" name="Group 94">
            <a:extLst>
              <a:ext uri="{FF2B5EF4-FFF2-40B4-BE49-F238E27FC236}">
                <a16:creationId xmlns:a16="http://schemas.microsoft.com/office/drawing/2014/main" id="{35EE418E-FD1A-40FC-8D49-B0FD049565C9}"/>
              </a:ext>
            </a:extLst>
          </p:cNvPr>
          <p:cNvGrpSpPr/>
          <p:nvPr/>
        </p:nvGrpSpPr>
        <p:grpSpPr>
          <a:xfrm>
            <a:off x="-135002" y="1577931"/>
            <a:ext cx="2227144" cy="982285"/>
            <a:chOff x="-107726" y="1535271"/>
            <a:chExt cx="2227144" cy="982285"/>
          </a:xfrm>
        </p:grpSpPr>
        <p:sp>
          <p:nvSpPr>
            <p:cNvPr id="11" name="TextBox 10">
              <a:extLst>
                <a:ext uri="{FF2B5EF4-FFF2-40B4-BE49-F238E27FC236}">
                  <a16:creationId xmlns:a16="http://schemas.microsoft.com/office/drawing/2014/main" id="{FB87824B-CE1C-4F20-A680-2B8236B03432}"/>
                </a:ext>
              </a:extLst>
            </p:cNvPr>
            <p:cNvSpPr txBox="1"/>
            <p:nvPr/>
          </p:nvSpPr>
          <p:spPr>
            <a:xfrm>
              <a:off x="289845" y="1871225"/>
              <a:ext cx="1829573" cy="646331"/>
            </a:xfrm>
            <a:prstGeom prst="rect">
              <a:avLst/>
            </a:prstGeom>
            <a:solidFill>
              <a:schemeClr val="accent6">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while(</a:t>
              </a:r>
              <a:r>
                <a:rPr lang="en-US" dirty="0" err="1">
                  <a:latin typeface="Consolas" panose="020B0609020204030204" pitchFamily="49" charset="0"/>
                </a:rPr>
                <a:t>i</a:t>
              </a:r>
              <a:r>
                <a:rPr lang="en-US" dirty="0">
                  <a:latin typeface="Consolas" panose="020B0609020204030204" pitchFamily="49" charset="0"/>
                </a:rPr>
                <a:t>&lt;5)</a:t>
              </a:r>
            </a:p>
            <a:p>
              <a:r>
                <a:rPr lang="en-US" dirty="0">
                  <a:latin typeface="Consolas" panose="020B0609020204030204" pitchFamily="49" charset="0"/>
                </a:rPr>
                <a:t> x = x + </a:t>
              </a:r>
              <a:r>
                <a:rPr lang="en-US" dirty="0" err="1">
                  <a:latin typeface="Consolas" panose="020B0609020204030204" pitchFamily="49" charset="0"/>
                </a:rPr>
                <a:t>i</a:t>
              </a:r>
              <a:r>
                <a:rPr lang="en-US" dirty="0">
                  <a:latin typeface="Consolas" panose="020B0609020204030204" pitchFamily="49" charset="0"/>
                </a:rPr>
                <a:t>*3;</a:t>
              </a:r>
            </a:p>
          </p:txBody>
        </p:sp>
        <p:sp>
          <p:nvSpPr>
            <p:cNvPr id="94" name="TextBox 93">
              <a:extLst>
                <a:ext uri="{FF2B5EF4-FFF2-40B4-BE49-F238E27FC236}">
                  <a16:creationId xmlns:a16="http://schemas.microsoft.com/office/drawing/2014/main" id="{1DEBDC98-3D69-42A7-843A-02D0AA51ACA9}"/>
                </a:ext>
              </a:extLst>
            </p:cNvPr>
            <p:cNvSpPr txBox="1"/>
            <p:nvPr/>
          </p:nvSpPr>
          <p:spPr>
            <a:xfrm>
              <a:off x="-107726" y="1535271"/>
              <a:ext cx="1582449" cy="367058"/>
            </a:xfrm>
            <a:prstGeom prst="rect">
              <a:avLst/>
            </a:prstGeom>
            <a:noFill/>
          </p:spPr>
          <p:txBody>
            <a:bodyPr wrap="square">
              <a:spAutoFit/>
            </a:bodyPr>
            <a:lstStyle/>
            <a:p>
              <a:pPr algn="ctr"/>
              <a:r>
                <a:rPr lang="en-US" sz="1800" dirty="0"/>
                <a:t>file.cpp</a:t>
              </a:r>
            </a:p>
          </p:txBody>
        </p:sp>
      </p:grpSp>
      <p:sp>
        <p:nvSpPr>
          <p:cNvPr id="7" name="Arrow: Right 6">
            <a:extLst>
              <a:ext uri="{FF2B5EF4-FFF2-40B4-BE49-F238E27FC236}">
                <a16:creationId xmlns:a16="http://schemas.microsoft.com/office/drawing/2014/main" id="{D6BE5848-BE98-4ACB-AE32-F2CEE0A4B913}"/>
              </a:ext>
            </a:extLst>
          </p:cNvPr>
          <p:cNvSpPr/>
          <p:nvPr/>
        </p:nvSpPr>
        <p:spPr>
          <a:xfrm>
            <a:off x="1042851" y="2650935"/>
            <a:ext cx="1552575" cy="125716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Source File</a:t>
            </a:r>
          </a:p>
        </p:txBody>
      </p:sp>
      <p:pic>
        <p:nvPicPr>
          <p:cNvPr id="81" name="Picture 80">
            <a:extLst>
              <a:ext uri="{FF2B5EF4-FFF2-40B4-BE49-F238E27FC236}">
                <a16:creationId xmlns:a16="http://schemas.microsoft.com/office/drawing/2014/main" id="{3AB0BC43-A6A9-4D65-8316-74F160FC953F}"/>
              </a:ext>
            </a:extLst>
          </p:cNvPr>
          <p:cNvPicPr>
            <a:picLocks noChangeAspect="1"/>
          </p:cNvPicPr>
          <p:nvPr/>
        </p:nvPicPr>
        <p:blipFill>
          <a:blip r:embed="rId4"/>
          <a:stretch>
            <a:fillRect/>
          </a:stretch>
        </p:blipFill>
        <p:spPr>
          <a:xfrm>
            <a:off x="7577097" y="1352102"/>
            <a:ext cx="1829573" cy="1123660"/>
          </a:xfrm>
          <a:prstGeom prst="rect">
            <a:avLst/>
          </a:prstGeom>
        </p:spPr>
      </p:pic>
      <p:sp>
        <p:nvSpPr>
          <p:cNvPr id="2" name="Title 1">
            <a:extLst>
              <a:ext uri="{FF2B5EF4-FFF2-40B4-BE49-F238E27FC236}">
                <a16:creationId xmlns:a16="http://schemas.microsoft.com/office/drawing/2014/main" id="{2FD95A4F-E525-4A6F-9AF5-479C43EC28CC}"/>
              </a:ext>
            </a:extLst>
          </p:cNvPr>
          <p:cNvSpPr>
            <a:spLocks noGrp="1"/>
          </p:cNvSpPr>
          <p:nvPr>
            <p:ph type="title"/>
          </p:nvPr>
        </p:nvSpPr>
        <p:spPr/>
        <p:txBody>
          <a:bodyPr/>
          <a:lstStyle/>
          <a:p>
            <a:r>
              <a:rPr lang="en-US" dirty="0"/>
              <a:t>How Does a Compiler Work?</a:t>
            </a:r>
          </a:p>
        </p:txBody>
      </p:sp>
      <p:grpSp>
        <p:nvGrpSpPr>
          <p:cNvPr id="218" name="Group 217">
            <a:extLst>
              <a:ext uri="{FF2B5EF4-FFF2-40B4-BE49-F238E27FC236}">
                <a16:creationId xmlns:a16="http://schemas.microsoft.com/office/drawing/2014/main" id="{9761A31F-DA7C-4D76-8C0E-EB5DDBD70BF8}"/>
              </a:ext>
            </a:extLst>
          </p:cNvPr>
          <p:cNvGrpSpPr/>
          <p:nvPr/>
        </p:nvGrpSpPr>
        <p:grpSpPr>
          <a:xfrm>
            <a:off x="2518752" y="959283"/>
            <a:ext cx="8977664" cy="5487163"/>
            <a:chOff x="2168769" y="1042591"/>
            <a:chExt cx="8977664" cy="5487163"/>
          </a:xfrm>
        </p:grpSpPr>
        <p:sp>
          <p:nvSpPr>
            <p:cNvPr id="219" name="Rectangle 218">
              <a:extLst>
                <a:ext uri="{FF2B5EF4-FFF2-40B4-BE49-F238E27FC236}">
                  <a16:creationId xmlns:a16="http://schemas.microsoft.com/office/drawing/2014/main" id="{7CED8C71-3749-4130-B7CA-AE075EE60C8D}"/>
                </a:ext>
              </a:extLst>
            </p:cNvPr>
            <p:cNvSpPr/>
            <p:nvPr/>
          </p:nvSpPr>
          <p:spPr>
            <a:xfrm>
              <a:off x="2168769" y="1066800"/>
              <a:ext cx="8956431" cy="546295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0" name="Rectangle 219">
              <a:extLst>
                <a:ext uri="{FF2B5EF4-FFF2-40B4-BE49-F238E27FC236}">
                  <a16:creationId xmlns:a16="http://schemas.microsoft.com/office/drawing/2014/main" id="{3D8A1686-0EA6-4F87-912A-076DF27BDE82}"/>
                </a:ext>
              </a:extLst>
            </p:cNvPr>
            <p:cNvSpPr/>
            <p:nvPr/>
          </p:nvSpPr>
          <p:spPr>
            <a:xfrm>
              <a:off x="2239108" y="1902802"/>
              <a:ext cx="3270918" cy="45265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Condition</a:t>
              </a:r>
            </a:p>
          </p:txBody>
        </p:sp>
        <p:sp>
          <p:nvSpPr>
            <p:cNvPr id="221" name="Rectangle 220">
              <a:extLst>
                <a:ext uri="{FF2B5EF4-FFF2-40B4-BE49-F238E27FC236}">
                  <a16:creationId xmlns:a16="http://schemas.microsoft.com/office/drawing/2014/main" id="{42EB3FB6-4EC4-4BD8-836A-2750952EE16D}"/>
                </a:ext>
              </a:extLst>
            </p:cNvPr>
            <p:cNvSpPr/>
            <p:nvPr/>
          </p:nvSpPr>
          <p:spPr>
            <a:xfrm>
              <a:off x="5546013" y="1902803"/>
              <a:ext cx="5493117" cy="45265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pPr algn="ctr"/>
              <a:endParaRPr lang="en-US" sz="2000" u="sng" dirty="0">
                <a:solidFill>
                  <a:schemeClr val="tx1"/>
                </a:solidFill>
              </a:endParaRPr>
            </a:p>
            <a:p>
              <a:r>
                <a:rPr lang="en-US" sz="2000" dirty="0">
                  <a:solidFill>
                    <a:schemeClr val="tx1"/>
                  </a:solidFill>
                </a:rPr>
                <a:t>                         Statement</a:t>
              </a:r>
            </a:p>
          </p:txBody>
        </p:sp>
        <p:grpSp>
          <p:nvGrpSpPr>
            <p:cNvPr id="222" name="Group 221">
              <a:extLst>
                <a:ext uri="{FF2B5EF4-FFF2-40B4-BE49-F238E27FC236}">
                  <a16:creationId xmlns:a16="http://schemas.microsoft.com/office/drawing/2014/main" id="{6E156247-5E76-4B33-BDFE-797FB2296690}"/>
                </a:ext>
              </a:extLst>
            </p:cNvPr>
            <p:cNvGrpSpPr/>
            <p:nvPr/>
          </p:nvGrpSpPr>
          <p:grpSpPr>
            <a:xfrm>
              <a:off x="2337030" y="1242646"/>
              <a:ext cx="8648838" cy="5122985"/>
              <a:chOff x="2321173" y="1242646"/>
              <a:chExt cx="7833764" cy="5122985"/>
            </a:xfrm>
          </p:grpSpPr>
          <p:sp>
            <p:nvSpPr>
              <p:cNvPr id="224" name="Rectangle: Rounded Corners 223">
                <a:extLst>
                  <a:ext uri="{FF2B5EF4-FFF2-40B4-BE49-F238E27FC236}">
                    <a16:creationId xmlns:a16="http://schemas.microsoft.com/office/drawing/2014/main" id="{41DB689A-0DD8-4403-931A-694F38B0CA61}"/>
                  </a:ext>
                </a:extLst>
              </p:cNvPr>
              <p:cNvSpPr/>
              <p:nvPr/>
            </p:nvSpPr>
            <p:spPr>
              <a:xfrm>
                <a:off x="4900246" y="1242646"/>
                <a:ext cx="902677"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WHILE</a:t>
                </a:r>
              </a:p>
            </p:txBody>
          </p:sp>
          <p:sp>
            <p:nvSpPr>
              <p:cNvPr id="225" name="Rectangle: Rounded Corners 224">
                <a:extLst>
                  <a:ext uri="{FF2B5EF4-FFF2-40B4-BE49-F238E27FC236}">
                    <a16:creationId xmlns:a16="http://schemas.microsoft.com/office/drawing/2014/main" id="{32FC95EC-8E34-468B-B123-FD58D30ACB04}"/>
                  </a:ext>
                </a:extLst>
              </p:cNvPr>
              <p:cNvSpPr/>
              <p:nvPr/>
            </p:nvSpPr>
            <p:spPr>
              <a:xfrm>
                <a:off x="3470031" y="2356338"/>
                <a:ext cx="902677"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LESS</a:t>
                </a:r>
              </a:p>
            </p:txBody>
          </p:sp>
          <p:sp>
            <p:nvSpPr>
              <p:cNvPr id="226" name="Rectangle: Rounded Corners 225">
                <a:extLst>
                  <a:ext uri="{FF2B5EF4-FFF2-40B4-BE49-F238E27FC236}">
                    <a16:creationId xmlns:a16="http://schemas.microsoft.com/office/drawing/2014/main" id="{BDC98E7B-53A5-4143-84FB-C2EF77F9591A}"/>
                  </a:ext>
                </a:extLst>
              </p:cNvPr>
              <p:cNvSpPr/>
              <p:nvPr/>
            </p:nvSpPr>
            <p:spPr>
              <a:xfrm>
                <a:off x="2321173" y="3223845"/>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27" name="Rectangle: Rounded Corners 226">
                <a:extLst>
                  <a:ext uri="{FF2B5EF4-FFF2-40B4-BE49-F238E27FC236}">
                    <a16:creationId xmlns:a16="http://schemas.microsoft.com/office/drawing/2014/main" id="{629C249A-3011-4E07-A729-2165FEA2A5D8}"/>
                  </a:ext>
                </a:extLst>
              </p:cNvPr>
              <p:cNvSpPr/>
              <p:nvPr/>
            </p:nvSpPr>
            <p:spPr>
              <a:xfrm>
                <a:off x="2696312"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i</a:t>
                </a:r>
                <a:endParaRPr lang="en-US" sz="2000" dirty="0">
                  <a:solidFill>
                    <a:schemeClr val="tx1"/>
                  </a:solidFill>
                </a:endParaRPr>
              </a:p>
            </p:txBody>
          </p:sp>
          <p:sp>
            <p:nvSpPr>
              <p:cNvPr id="228" name="Rectangle: Rounded Corners 227">
                <a:extLst>
                  <a:ext uri="{FF2B5EF4-FFF2-40B4-BE49-F238E27FC236}">
                    <a16:creationId xmlns:a16="http://schemas.microsoft.com/office/drawing/2014/main" id="{ACE952DB-E140-4A38-8CDD-A2ED12DBCAB1}"/>
                  </a:ext>
                </a:extLst>
              </p:cNvPr>
              <p:cNvSpPr/>
              <p:nvPr/>
            </p:nvSpPr>
            <p:spPr>
              <a:xfrm>
                <a:off x="5640191"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a:t>
                </a:r>
              </a:p>
            </p:txBody>
          </p:sp>
          <p:sp>
            <p:nvSpPr>
              <p:cNvPr id="229" name="Rectangle: Rounded Corners 228">
                <a:extLst>
                  <a:ext uri="{FF2B5EF4-FFF2-40B4-BE49-F238E27FC236}">
                    <a16:creationId xmlns:a16="http://schemas.microsoft.com/office/drawing/2014/main" id="{75746C57-F757-4B9D-AB5C-C58256D42A3C}"/>
                  </a:ext>
                </a:extLst>
              </p:cNvPr>
              <p:cNvSpPr/>
              <p:nvPr/>
            </p:nvSpPr>
            <p:spPr>
              <a:xfrm>
                <a:off x="4275994" y="4091351"/>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p>
            </p:txBody>
          </p:sp>
          <p:sp>
            <p:nvSpPr>
              <p:cNvPr id="230" name="Rectangle: Rounded Corners 229">
                <a:extLst>
                  <a:ext uri="{FF2B5EF4-FFF2-40B4-BE49-F238E27FC236}">
                    <a16:creationId xmlns:a16="http://schemas.microsoft.com/office/drawing/2014/main" id="{04A48CCA-7BCF-4D90-AE40-AEDF0D2CAD6D}"/>
                  </a:ext>
                </a:extLst>
              </p:cNvPr>
              <p:cNvSpPr/>
              <p:nvPr/>
            </p:nvSpPr>
            <p:spPr>
              <a:xfrm>
                <a:off x="6590444" y="5037988"/>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a:t>
                </a:r>
              </a:p>
            </p:txBody>
          </p:sp>
          <p:sp>
            <p:nvSpPr>
              <p:cNvPr id="231" name="Rectangle: Rounded Corners 230">
                <a:extLst>
                  <a:ext uri="{FF2B5EF4-FFF2-40B4-BE49-F238E27FC236}">
                    <a16:creationId xmlns:a16="http://schemas.microsoft.com/office/drawing/2014/main" id="{FA4198F6-7818-4D4C-8F18-2514A76580B3}"/>
                  </a:ext>
                </a:extLst>
              </p:cNvPr>
              <p:cNvSpPr/>
              <p:nvPr/>
            </p:nvSpPr>
            <p:spPr>
              <a:xfrm>
                <a:off x="7907195" y="5978769"/>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i</a:t>
                </a:r>
                <a:endParaRPr lang="en-US" sz="2000" dirty="0">
                  <a:solidFill>
                    <a:schemeClr val="tx1"/>
                  </a:solidFill>
                </a:endParaRPr>
              </a:p>
            </p:txBody>
          </p:sp>
          <p:sp>
            <p:nvSpPr>
              <p:cNvPr id="232" name="Rectangle: Rounded Corners 231">
                <a:extLst>
                  <a:ext uri="{FF2B5EF4-FFF2-40B4-BE49-F238E27FC236}">
                    <a16:creationId xmlns:a16="http://schemas.microsoft.com/office/drawing/2014/main" id="{3E12BED5-60E4-4146-91CB-1B77B4DAFF38}"/>
                  </a:ext>
                </a:extLst>
              </p:cNvPr>
              <p:cNvSpPr/>
              <p:nvPr/>
            </p:nvSpPr>
            <p:spPr>
              <a:xfrm>
                <a:off x="9269151" y="5978769"/>
                <a:ext cx="457198"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p>
            </p:txBody>
          </p:sp>
          <p:sp>
            <p:nvSpPr>
              <p:cNvPr id="233" name="Rectangle: Rounded Corners 232">
                <a:extLst>
                  <a:ext uri="{FF2B5EF4-FFF2-40B4-BE49-F238E27FC236}">
                    <a16:creationId xmlns:a16="http://schemas.microsoft.com/office/drawing/2014/main" id="{6212B233-7320-43D6-B595-757F9FC81D47}"/>
                  </a:ext>
                </a:extLst>
              </p:cNvPr>
              <p:cNvSpPr/>
              <p:nvPr/>
            </p:nvSpPr>
            <p:spPr>
              <a:xfrm>
                <a:off x="3843783" y="3235569"/>
                <a:ext cx="1314373"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INTCONST</a:t>
                </a:r>
              </a:p>
            </p:txBody>
          </p:sp>
          <p:sp>
            <p:nvSpPr>
              <p:cNvPr id="234" name="Rectangle: Rounded Corners 233">
                <a:extLst>
                  <a:ext uri="{FF2B5EF4-FFF2-40B4-BE49-F238E27FC236}">
                    <a16:creationId xmlns:a16="http://schemas.microsoft.com/office/drawing/2014/main" id="{B8ABCB86-375E-4FF2-90C5-A1C20E09BEAA}"/>
                  </a:ext>
                </a:extLst>
              </p:cNvPr>
              <p:cNvSpPr/>
              <p:nvPr/>
            </p:nvSpPr>
            <p:spPr>
              <a:xfrm>
                <a:off x="5265052" y="3235569"/>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35" name="Rectangle: Rounded Corners 234">
                <a:extLst>
                  <a:ext uri="{FF2B5EF4-FFF2-40B4-BE49-F238E27FC236}">
                    <a16:creationId xmlns:a16="http://schemas.microsoft.com/office/drawing/2014/main" id="{0933AE06-C296-4125-85BE-DB03D2213E39}"/>
                  </a:ext>
                </a:extLst>
              </p:cNvPr>
              <p:cNvSpPr/>
              <p:nvPr/>
            </p:nvSpPr>
            <p:spPr>
              <a:xfrm>
                <a:off x="6142870" y="2303583"/>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ASSIGN</a:t>
                </a:r>
              </a:p>
            </p:txBody>
          </p:sp>
          <p:sp>
            <p:nvSpPr>
              <p:cNvPr id="236" name="Rectangle: Rounded Corners 235">
                <a:extLst>
                  <a:ext uri="{FF2B5EF4-FFF2-40B4-BE49-F238E27FC236}">
                    <a16:creationId xmlns:a16="http://schemas.microsoft.com/office/drawing/2014/main" id="{524E1D61-2B8F-426F-B265-C76C5A1012D0}"/>
                  </a:ext>
                </a:extLst>
              </p:cNvPr>
              <p:cNvSpPr/>
              <p:nvPr/>
            </p:nvSpPr>
            <p:spPr>
              <a:xfrm>
                <a:off x="7082062" y="3223845"/>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ADD</a:t>
                </a:r>
              </a:p>
            </p:txBody>
          </p:sp>
          <p:sp>
            <p:nvSpPr>
              <p:cNvPr id="237" name="Rectangle: Rounded Corners 236">
                <a:extLst>
                  <a:ext uri="{FF2B5EF4-FFF2-40B4-BE49-F238E27FC236}">
                    <a16:creationId xmlns:a16="http://schemas.microsoft.com/office/drawing/2014/main" id="{FDD57B91-717E-43DC-A3D7-F73754431858}"/>
                  </a:ext>
                </a:extLst>
              </p:cNvPr>
              <p:cNvSpPr/>
              <p:nvPr/>
            </p:nvSpPr>
            <p:spPr>
              <a:xfrm>
                <a:off x="8217878" y="4114801"/>
                <a:ext cx="1148884"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MULT</a:t>
                </a:r>
              </a:p>
            </p:txBody>
          </p:sp>
          <p:sp>
            <p:nvSpPr>
              <p:cNvPr id="238" name="Rectangle: Rounded Corners 237">
                <a:extLst>
                  <a:ext uri="{FF2B5EF4-FFF2-40B4-BE49-F238E27FC236}">
                    <a16:creationId xmlns:a16="http://schemas.microsoft.com/office/drawing/2014/main" id="{D81CF462-1C05-413D-B1B4-DF6261EBF78A}"/>
                  </a:ext>
                </a:extLst>
              </p:cNvPr>
              <p:cNvSpPr/>
              <p:nvPr/>
            </p:nvSpPr>
            <p:spPr>
              <a:xfrm>
                <a:off x="6215305" y="4144107"/>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39" name="Rectangle: Rounded Corners 238">
                <a:extLst>
                  <a:ext uri="{FF2B5EF4-FFF2-40B4-BE49-F238E27FC236}">
                    <a16:creationId xmlns:a16="http://schemas.microsoft.com/office/drawing/2014/main" id="{92CF3414-7119-4720-807F-4A0A4BAD396D}"/>
                  </a:ext>
                </a:extLst>
              </p:cNvPr>
              <p:cNvSpPr/>
              <p:nvPr/>
            </p:nvSpPr>
            <p:spPr>
              <a:xfrm>
                <a:off x="7532056" y="5037988"/>
                <a:ext cx="1207476"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VARIABLE</a:t>
                </a:r>
              </a:p>
            </p:txBody>
          </p:sp>
          <p:sp>
            <p:nvSpPr>
              <p:cNvPr id="240" name="Rectangle: Rounded Corners 239">
                <a:extLst>
                  <a:ext uri="{FF2B5EF4-FFF2-40B4-BE49-F238E27FC236}">
                    <a16:creationId xmlns:a16="http://schemas.microsoft.com/office/drawing/2014/main" id="{905A9027-DD08-4567-A51A-05CC0B2FE9CF}"/>
                  </a:ext>
                </a:extLst>
              </p:cNvPr>
              <p:cNvSpPr/>
              <p:nvPr/>
            </p:nvSpPr>
            <p:spPr>
              <a:xfrm>
                <a:off x="8840564" y="5037988"/>
                <a:ext cx="1314373" cy="38686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INTCONST</a:t>
                </a:r>
              </a:p>
            </p:txBody>
          </p:sp>
          <p:cxnSp>
            <p:nvCxnSpPr>
              <p:cNvPr id="241" name="Straight Arrow Connector 240">
                <a:extLst>
                  <a:ext uri="{FF2B5EF4-FFF2-40B4-BE49-F238E27FC236}">
                    <a16:creationId xmlns:a16="http://schemas.microsoft.com/office/drawing/2014/main" id="{B859068E-A1A1-4869-9192-35F31A5BBBBA}"/>
                  </a:ext>
                </a:extLst>
              </p:cNvPr>
              <p:cNvCxnSpPr>
                <a:cxnSpLocks/>
                <a:stCxn id="224" idx="2"/>
                <a:endCxn id="225" idx="0"/>
              </p:cNvCxnSpPr>
              <p:nvPr/>
            </p:nvCxnSpPr>
            <p:spPr>
              <a:xfrm flipH="1">
                <a:off x="3921370" y="1629508"/>
                <a:ext cx="1430215" cy="7268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E0E365D-BFB7-403C-A820-6BDB59189B16}"/>
                  </a:ext>
                </a:extLst>
              </p:cNvPr>
              <p:cNvCxnSpPr>
                <a:cxnSpLocks/>
                <a:stCxn id="225" idx="2"/>
                <a:endCxn id="226" idx="0"/>
              </p:cNvCxnSpPr>
              <p:nvPr/>
            </p:nvCxnSpPr>
            <p:spPr>
              <a:xfrm flipH="1">
                <a:off x="2924911" y="2743200"/>
                <a:ext cx="996459"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AC4B45AC-BA4F-47DC-9CEC-C5535FE0C6F4}"/>
                  </a:ext>
                </a:extLst>
              </p:cNvPr>
              <p:cNvCxnSpPr>
                <a:cxnSpLocks/>
                <a:endCxn id="227" idx="0"/>
              </p:cNvCxnSpPr>
              <p:nvPr/>
            </p:nvCxnSpPr>
            <p:spPr>
              <a:xfrm>
                <a:off x="2924911" y="3610706"/>
                <a:ext cx="0"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C1513B34-1658-4EBE-9DD9-8330C1C092EB}"/>
                  </a:ext>
                </a:extLst>
              </p:cNvPr>
              <p:cNvCxnSpPr>
                <a:cxnSpLocks/>
                <a:endCxn id="233" idx="0"/>
              </p:cNvCxnSpPr>
              <p:nvPr/>
            </p:nvCxnSpPr>
            <p:spPr>
              <a:xfrm>
                <a:off x="3927234" y="2754924"/>
                <a:ext cx="573736" cy="4806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419A307A-2BD8-4625-8D05-7041CD94807F}"/>
                  </a:ext>
                </a:extLst>
              </p:cNvPr>
              <p:cNvCxnSpPr>
                <a:cxnSpLocks/>
                <a:stCxn id="233" idx="2"/>
                <a:endCxn id="229" idx="0"/>
              </p:cNvCxnSpPr>
              <p:nvPr/>
            </p:nvCxnSpPr>
            <p:spPr>
              <a:xfrm>
                <a:off x="4500970" y="3622431"/>
                <a:ext cx="3623" cy="4689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20E82AF-EBF8-4FD5-B7E0-EDC42FF7E248}"/>
                  </a:ext>
                </a:extLst>
              </p:cNvPr>
              <p:cNvCxnSpPr>
                <a:cxnSpLocks/>
                <a:stCxn id="235" idx="2"/>
                <a:endCxn id="234" idx="0"/>
              </p:cNvCxnSpPr>
              <p:nvPr/>
            </p:nvCxnSpPr>
            <p:spPr>
              <a:xfrm flipH="1">
                <a:off x="5868790" y="2690445"/>
                <a:ext cx="848522" cy="54512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FAFC3135-AB0C-44CA-8E02-C682CD8BA63E}"/>
                  </a:ext>
                </a:extLst>
              </p:cNvPr>
              <p:cNvCxnSpPr>
                <a:cxnSpLocks/>
                <a:stCxn id="235" idx="2"/>
                <a:endCxn id="236" idx="0"/>
              </p:cNvCxnSpPr>
              <p:nvPr/>
            </p:nvCxnSpPr>
            <p:spPr>
              <a:xfrm>
                <a:off x="6717312" y="2690445"/>
                <a:ext cx="939192" cy="533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6BCBD16-48DE-4599-AA73-C7672DBFA298}"/>
                  </a:ext>
                </a:extLst>
              </p:cNvPr>
              <p:cNvCxnSpPr>
                <a:cxnSpLocks/>
                <a:stCxn id="236" idx="2"/>
                <a:endCxn id="238" idx="0"/>
              </p:cNvCxnSpPr>
              <p:nvPr/>
            </p:nvCxnSpPr>
            <p:spPr>
              <a:xfrm flipH="1">
                <a:off x="6819043" y="3610707"/>
                <a:ext cx="837461" cy="5334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92F7AC0-2817-41CD-8E15-B441A3CA2487}"/>
                  </a:ext>
                </a:extLst>
              </p:cNvPr>
              <p:cNvCxnSpPr>
                <a:cxnSpLocks/>
                <a:stCxn id="236" idx="2"/>
                <a:endCxn id="237" idx="0"/>
              </p:cNvCxnSpPr>
              <p:nvPr/>
            </p:nvCxnSpPr>
            <p:spPr>
              <a:xfrm>
                <a:off x="7656504" y="3610707"/>
                <a:ext cx="1135816" cy="50409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8605927-44F5-4BAA-A677-017A30F0E070}"/>
                  </a:ext>
                </a:extLst>
              </p:cNvPr>
              <p:cNvCxnSpPr>
                <a:cxnSpLocks/>
                <a:stCxn id="237" idx="2"/>
                <a:endCxn id="239" idx="0"/>
              </p:cNvCxnSpPr>
              <p:nvPr/>
            </p:nvCxnSpPr>
            <p:spPr>
              <a:xfrm flipH="1">
                <a:off x="8135794" y="4501663"/>
                <a:ext cx="656526" cy="5363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B44333DB-0E7A-40FF-8761-5F9394D9C21A}"/>
                  </a:ext>
                </a:extLst>
              </p:cNvPr>
              <p:cNvCxnSpPr>
                <a:cxnSpLocks/>
                <a:stCxn id="237" idx="2"/>
                <a:endCxn id="240" idx="0"/>
              </p:cNvCxnSpPr>
              <p:nvPr/>
            </p:nvCxnSpPr>
            <p:spPr>
              <a:xfrm>
                <a:off x="8792320" y="4501663"/>
                <a:ext cx="705431" cy="5363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A1F7278A-465F-4990-9D72-7F4950336E7C}"/>
                  </a:ext>
                </a:extLst>
              </p:cNvPr>
              <p:cNvCxnSpPr>
                <a:cxnSpLocks/>
                <a:stCxn id="234" idx="2"/>
                <a:endCxn id="228" idx="0"/>
              </p:cNvCxnSpPr>
              <p:nvPr/>
            </p:nvCxnSpPr>
            <p:spPr>
              <a:xfrm>
                <a:off x="5868790" y="3622431"/>
                <a:ext cx="0" cy="4689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6EC49EAC-E77F-48EA-BAF0-E38DEAF3478F}"/>
                  </a:ext>
                </a:extLst>
              </p:cNvPr>
              <p:cNvCxnSpPr>
                <a:cxnSpLocks/>
                <a:stCxn id="238" idx="2"/>
                <a:endCxn id="230" idx="0"/>
              </p:cNvCxnSpPr>
              <p:nvPr/>
            </p:nvCxnSpPr>
            <p:spPr>
              <a:xfrm>
                <a:off x="6819043" y="4530969"/>
                <a:ext cx="0" cy="5070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7CCB4361-166B-479B-8C70-0273C1A59C04}"/>
                  </a:ext>
                </a:extLst>
              </p:cNvPr>
              <p:cNvCxnSpPr>
                <a:cxnSpLocks/>
                <a:stCxn id="239" idx="2"/>
                <a:endCxn id="231" idx="0"/>
              </p:cNvCxnSpPr>
              <p:nvPr/>
            </p:nvCxnSpPr>
            <p:spPr>
              <a:xfrm>
                <a:off x="8135794" y="5424850"/>
                <a:ext cx="0" cy="5539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953A34F-D496-4CCE-8808-1515ABB20C19}"/>
                  </a:ext>
                </a:extLst>
              </p:cNvPr>
              <p:cNvCxnSpPr>
                <a:cxnSpLocks/>
                <a:stCxn id="240" idx="2"/>
                <a:endCxn id="232" idx="0"/>
              </p:cNvCxnSpPr>
              <p:nvPr/>
            </p:nvCxnSpPr>
            <p:spPr>
              <a:xfrm flipH="1">
                <a:off x="9497750" y="5424850"/>
                <a:ext cx="1" cy="5539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91527401-22CD-42F6-8D59-400082E930A2}"/>
                  </a:ext>
                </a:extLst>
              </p:cNvPr>
              <p:cNvCxnSpPr>
                <a:cxnSpLocks/>
                <a:stCxn id="224" idx="2"/>
                <a:endCxn id="235" idx="0"/>
              </p:cNvCxnSpPr>
              <p:nvPr/>
            </p:nvCxnSpPr>
            <p:spPr>
              <a:xfrm>
                <a:off x="5351585" y="1629508"/>
                <a:ext cx="1365727" cy="67407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546293D0-3A80-4CC8-9C25-43C93F2978CA}"/>
                </a:ext>
              </a:extLst>
            </p:cNvPr>
            <p:cNvSpPr txBox="1"/>
            <p:nvPr/>
          </p:nvSpPr>
          <p:spPr>
            <a:xfrm>
              <a:off x="8773668" y="1042591"/>
              <a:ext cx="2372765" cy="400110"/>
            </a:xfrm>
            <a:prstGeom prst="rect">
              <a:avLst/>
            </a:prstGeom>
            <a:noFill/>
          </p:spPr>
          <p:txBody>
            <a:bodyPr wrap="none" rtlCol="0">
              <a:spAutoFit/>
            </a:bodyPr>
            <a:lstStyle/>
            <a:p>
              <a:r>
                <a:rPr lang="en-US" sz="2000" dirty="0"/>
                <a:t>Abstract Syntax Tree</a:t>
              </a:r>
            </a:p>
          </p:txBody>
        </p:sp>
      </p:grpSp>
      <p:sp>
        <p:nvSpPr>
          <p:cNvPr id="257" name="Speech Bubble: Rectangle with Corners Rounded 23">
            <a:extLst>
              <a:ext uri="{FF2B5EF4-FFF2-40B4-BE49-F238E27FC236}">
                <a16:creationId xmlns:a16="http://schemas.microsoft.com/office/drawing/2014/main" id="{BCCD75B3-E9A0-4D13-879E-0014D16CDD1F}"/>
              </a:ext>
            </a:extLst>
          </p:cNvPr>
          <p:cNvSpPr/>
          <p:nvPr/>
        </p:nvSpPr>
        <p:spPr>
          <a:xfrm>
            <a:off x="2071370" y="712098"/>
            <a:ext cx="4074926" cy="994527"/>
          </a:xfrm>
          <a:prstGeom prst="wedgeRoundRectCallout">
            <a:avLst>
              <a:gd name="adj1" fmla="val -4115"/>
              <a:gd name="adj2" fmla="val 1552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lexical analyzer </a:t>
            </a:r>
            <a:r>
              <a:rPr lang="en-US" sz="2000" dirty="0">
                <a:solidFill>
                  <a:schemeClr val="bg1"/>
                </a:solidFill>
                <a:latin typeface="Corbel" panose="020B0503020204020204" pitchFamily="34" charset="0"/>
              </a:rPr>
              <a:t>breaks the source file into a stream of tokens.</a:t>
            </a:r>
            <a:endParaRPr lang="en-US" sz="2000" dirty="0">
              <a:solidFill>
                <a:schemeClr val="accent2">
                  <a:lumMod val="40000"/>
                  <a:lumOff val="60000"/>
                </a:schemeClr>
              </a:solidFill>
            </a:endParaRPr>
          </a:p>
        </p:txBody>
      </p:sp>
      <p:sp>
        <p:nvSpPr>
          <p:cNvPr id="259" name="Speech Bubble: Rectangle with Corners Rounded 23">
            <a:extLst>
              <a:ext uri="{FF2B5EF4-FFF2-40B4-BE49-F238E27FC236}">
                <a16:creationId xmlns:a16="http://schemas.microsoft.com/office/drawing/2014/main" id="{0F365ECE-B01B-4F0D-85A5-B53366BC9B51}"/>
              </a:ext>
            </a:extLst>
          </p:cNvPr>
          <p:cNvSpPr/>
          <p:nvPr/>
        </p:nvSpPr>
        <p:spPr>
          <a:xfrm>
            <a:off x="7792798" y="463327"/>
            <a:ext cx="4165053" cy="1078067"/>
          </a:xfrm>
          <a:prstGeom prst="wedgeRoundRectCallout">
            <a:avLst>
              <a:gd name="adj1" fmla="val 7851"/>
              <a:gd name="adj2" fmla="val 179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semantic analyzer </a:t>
            </a:r>
            <a:r>
              <a:rPr lang="en-US" sz="2000" dirty="0">
                <a:solidFill>
                  <a:schemeClr val="bg1"/>
                </a:solidFill>
                <a:latin typeface="Corbel" panose="020B0503020204020204" pitchFamily="34" charset="0"/>
              </a:rPr>
              <a:t>checks the semantic validity of the tree.</a:t>
            </a:r>
            <a:endParaRPr lang="en-US" sz="2000" dirty="0">
              <a:solidFill>
                <a:schemeClr val="accent2">
                  <a:lumMod val="40000"/>
                  <a:lumOff val="60000"/>
                </a:schemeClr>
              </a:solidFill>
            </a:endParaRPr>
          </a:p>
        </p:txBody>
      </p:sp>
      <p:sp>
        <p:nvSpPr>
          <p:cNvPr id="261" name="Speech Bubble: Rectangle with Corners Rounded 23">
            <a:extLst>
              <a:ext uri="{FF2B5EF4-FFF2-40B4-BE49-F238E27FC236}">
                <a16:creationId xmlns:a16="http://schemas.microsoft.com/office/drawing/2014/main" id="{3EE0C426-4C32-46F4-8F53-CE4B5CB80090}"/>
              </a:ext>
            </a:extLst>
          </p:cNvPr>
          <p:cNvSpPr/>
          <p:nvPr/>
        </p:nvSpPr>
        <p:spPr>
          <a:xfrm>
            <a:off x="8316908" y="2039558"/>
            <a:ext cx="3729693" cy="1405965"/>
          </a:xfrm>
          <a:prstGeom prst="wedgeRoundRectCallout">
            <a:avLst>
              <a:gd name="adj1" fmla="val -54654"/>
              <a:gd name="adj2" fmla="val 1476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code generator </a:t>
            </a:r>
            <a:r>
              <a:rPr lang="en-US" sz="2000" dirty="0">
                <a:solidFill>
                  <a:schemeClr val="bg1"/>
                </a:solidFill>
                <a:latin typeface="Corbel" panose="020B0503020204020204" pitchFamily="34" charset="0"/>
              </a:rPr>
              <a:t>converts the tree to either machine code or bytecode output.</a:t>
            </a:r>
            <a:endParaRPr lang="en-US" sz="2000" dirty="0">
              <a:solidFill>
                <a:schemeClr val="accent2">
                  <a:lumMod val="40000"/>
                  <a:lumOff val="60000"/>
                </a:schemeClr>
              </a:solidFill>
            </a:endParaRPr>
          </a:p>
        </p:txBody>
      </p:sp>
      <p:sp>
        <p:nvSpPr>
          <p:cNvPr id="262" name="Speech Bubble: Rectangle with Corners Rounded 23">
            <a:extLst>
              <a:ext uri="{FF2B5EF4-FFF2-40B4-BE49-F238E27FC236}">
                <a16:creationId xmlns:a16="http://schemas.microsoft.com/office/drawing/2014/main" id="{F7C96EB1-43CF-4E60-AF25-7BF7B3149179}"/>
              </a:ext>
            </a:extLst>
          </p:cNvPr>
          <p:cNvSpPr/>
          <p:nvPr/>
        </p:nvSpPr>
        <p:spPr>
          <a:xfrm>
            <a:off x="716817" y="2494924"/>
            <a:ext cx="4796403" cy="1813440"/>
          </a:xfrm>
          <a:prstGeom prst="wedgeRoundRectCallout">
            <a:avLst>
              <a:gd name="adj1" fmla="val 35920"/>
              <a:gd name="adj2" fmla="val 984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40000"/>
                    <a:lumOff val="60000"/>
                  </a:schemeClr>
                </a:solidFill>
                <a:latin typeface="Corbel" panose="020B0503020204020204" pitchFamily="34" charset="0"/>
              </a:rPr>
              <a:t>Bytecode</a:t>
            </a:r>
            <a:r>
              <a:rPr lang="en-US" sz="2000" dirty="0">
                <a:solidFill>
                  <a:schemeClr val="bg1"/>
                </a:solidFill>
                <a:latin typeface="Corbel" panose="020B0503020204020204" pitchFamily="34" charset="0"/>
              </a:rPr>
              <a:t> is a binary encoding – like a machine language, but not for a real CPU.</a:t>
            </a:r>
          </a:p>
          <a:p>
            <a:pPr algn="ctr"/>
            <a:endParaRPr lang="en-US" sz="12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It is processed by an </a:t>
            </a:r>
            <a:r>
              <a:rPr lang="en-US" sz="2000" dirty="0">
                <a:solidFill>
                  <a:schemeClr val="accent2">
                    <a:lumMod val="40000"/>
                    <a:lumOff val="60000"/>
                  </a:schemeClr>
                </a:solidFill>
                <a:latin typeface="Corbel" panose="020B0503020204020204" pitchFamily="34" charset="0"/>
              </a:rPr>
              <a:t>interpreter</a:t>
            </a:r>
            <a:r>
              <a:rPr lang="en-US" sz="2000" dirty="0">
                <a:solidFill>
                  <a:schemeClr val="bg1"/>
                </a:solidFill>
                <a:latin typeface="Corbel" panose="020B0503020204020204" pitchFamily="34" charset="0"/>
              </a:rPr>
              <a:t> or </a:t>
            </a:r>
            <a:br>
              <a:rPr lang="en-US" sz="2000" dirty="0">
                <a:solidFill>
                  <a:schemeClr val="bg1"/>
                </a:solidFill>
                <a:latin typeface="Corbel" panose="020B0503020204020204" pitchFamily="34" charset="0"/>
              </a:rPr>
            </a:br>
            <a:r>
              <a:rPr lang="en-US" sz="2000" dirty="0">
                <a:solidFill>
                  <a:schemeClr val="accent2">
                    <a:lumMod val="40000"/>
                    <a:lumOff val="60000"/>
                  </a:schemeClr>
                </a:solidFill>
                <a:latin typeface="Corbel" panose="020B0503020204020204" pitchFamily="34" charset="0"/>
              </a:rPr>
              <a:t>just-in-time</a:t>
            </a:r>
            <a:r>
              <a:rPr lang="en-US" sz="2000" dirty="0">
                <a:solidFill>
                  <a:schemeClr val="bg1"/>
                </a:solidFill>
                <a:latin typeface="Corbel" panose="020B0503020204020204" pitchFamily="34" charset="0"/>
              </a:rPr>
              <a:t> (JIT) </a:t>
            </a:r>
            <a:r>
              <a:rPr lang="en-US" sz="2000" dirty="0">
                <a:solidFill>
                  <a:schemeClr val="accent2">
                    <a:lumMod val="40000"/>
                    <a:lumOff val="60000"/>
                  </a:schemeClr>
                </a:solidFill>
                <a:latin typeface="Corbel" panose="020B0503020204020204" pitchFamily="34" charset="0"/>
              </a:rPr>
              <a:t>compiler</a:t>
            </a:r>
            <a:r>
              <a:rPr lang="en-US" sz="2000" dirty="0">
                <a:solidFill>
                  <a:schemeClr val="bg1"/>
                </a:solidFill>
                <a:latin typeface="Corbel" panose="020B0503020204020204" pitchFamily="34" charset="0"/>
              </a:rPr>
              <a:t>.</a:t>
            </a:r>
            <a:endParaRPr lang="en-US" sz="2000" dirty="0">
              <a:solidFill>
                <a:schemeClr val="accent2">
                  <a:lumMod val="40000"/>
                  <a:lumOff val="60000"/>
                </a:schemeClr>
              </a:solidFill>
            </a:endParaRPr>
          </a:p>
        </p:txBody>
      </p:sp>
      <p:sp>
        <p:nvSpPr>
          <p:cNvPr id="269" name="Speech Bubble: Rectangle with Corners Rounded 23">
            <a:extLst>
              <a:ext uri="{FF2B5EF4-FFF2-40B4-BE49-F238E27FC236}">
                <a16:creationId xmlns:a16="http://schemas.microsoft.com/office/drawing/2014/main" id="{A7D39F79-B057-4E8F-91AE-357729DBAABB}"/>
              </a:ext>
            </a:extLst>
          </p:cNvPr>
          <p:cNvSpPr/>
          <p:nvPr/>
        </p:nvSpPr>
        <p:spPr>
          <a:xfrm>
            <a:off x="1936979" y="362248"/>
            <a:ext cx="2551441" cy="1390806"/>
          </a:xfrm>
          <a:prstGeom prst="wedgeRoundRectCallout">
            <a:avLst>
              <a:gd name="adj1" fmla="val -74174"/>
              <a:gd name="adj2" fmla="val 900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e.g., that </a:t>
            </a:r>
            <a:r>
              <a:rPr lang="en-US" sz="2000" dirty="0">
                <a:solidFill>
                  <a:schemeClr val="accent2">
                    <a:lumMod val="40000"/>
                    <a:lumOff val="60000"/>
                  </a:schemeClr>
                </a:solidFill>
                <a:latin typeface="Corbel" panose="020B0503020204020204" pitchFamily="34" charset="0"/>
              </a:rPr>
              <a:t>x</a:t>
            </a:r>
            <a:r>
              <a:rPr lang="en-US" sz="2000" dirty="0">
                <a:solidFill>
                  <a:schemeClr val="bg1"/>
                </a:solidFill>
                <a:latin typeface="Corbel" panose="020B0503020204020204" pitchFamily="34" charset="0"/>
              </a:rPr>
              <a:t> and </a:t>
            </a:r>
            <a:r>
              <a:rPr lang="en-US" sz="2000" dirty="0" err="1">
                <a:solidFill>
                  <a:schemeClr val="accent2">
                    <a:lumMod val="40000"/>
                    <a:lumOff val="60000"/>
                  </a:schemeClr>
                </a:solidFill>
                <a:latin typeface="Corbel" panose="020B0503020204020204" pitchFamily="34" charset="0"/>
              </a:rPr>
              <a:t>i</a:t>
            </a:r>
            <a:r>
              <a:rPr lang="en-US" sz="2000" dirty="0">
                <a:solidFill>
                  <a:schemeClr val="bg1"/>
                </a:solidFill>
                <a:latin typeface="Corbel" panose="020B0503020204020204" pitchFamily="34" charset="0"/>
              </a:rPr>
              <a:t> are both the </a:t>
            </a:r>
            <a:r>
              <a:rPr lang="en-US" sz="2000" dirty="0">
                <a:solidFill>
                  <a:schemeClr val="accent2">
                    <a:lumMod val="40000"/>
                    <a:lumOff val="60000"/>
                  </a:schemeClr>
                </a:solidFill>
                <a:latin typeface="Corbel" panose="020B0503020204020204" pitchFamily="34" charset="0"/>
              </a:rPr>
              <a:t>same type</a:t>
            </a:r>
            <a:r>
              <a:rPr lang="en-US" sz="2000" dirty="0">
                <a:solidFill>
                  <a:schemeClr val="bg1"/>
                </a:solidFill>
                <a:latin typeface="Corbel" panose="020B0503020204020204" pitchFamily="34" charset="0"/>
              </a:rPr>
              <a:t>, and compatible with </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and </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ops.</a:t>
            </a:r>
            <a:endParaRPr lang="en-US" sz="2000" dirty="0">
              <a:solidFill>
                <a:schemeClr val="accent2">
                  <a:lumMod val="40000"/>
                  <a:lumOff val="60000"/>
                </a:schemeClr>
              </a:solidFill>
            </a:endParaRPr>
          </a:p>
        </p:txBody>
      </p:sp>
      <p:sp>
        <p:nvSpPr>
          <p:cNvPr id="270" name="Speech Bubble: Rectangle with Corners Rounded 23">
            <a:extLst>
              <a:ext uri="{FF2B5EF4-FFF2-40B4-BE49-F238E27FC236}">
                <a16:creationId xmlns:a16="http://schemas.microsoft.com/office/drawing/2014/main" id="{A7CEF3B8-8A5C-4A57-A83E-4A9E25BF35D2}"/>
              </a:ext>
            </a:extLst>
          </p:cNvPr>
          <p:cNvSpPr/>
          <p:nvPr/>
        </p:nvSpPr>
        <p:spPr>
          <a:xfrm>
            <a:off x="7792798" y="514274"/>
            <a:ext cx="4165053" cy="1078067"/>
          </a:xfrm>
          <a:prstGeom prst="wedgeRoundRectCallout">
            <a:avLst>
              <a:gd name="adj1" fmla="val 7851"/>
              <a:gd name="adj2" fmla="val 179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also </a:t>
            </a:r>
            <a:r>
              <a:rPr lang="en-US" sz="2000" dirty="0">
                <a:solidFill>
                  <a:schemeClr val="accent2">
                    <a:lumMod val="40000"/>
                    <a:lumOff val="60000"/>
                  </a:schemeClr>
                </a:solidFill>
                <a:latin typeface="Corbel" panose="020B0503020204020204" pitchFamily="34" charset="0"/>
              </a:rPr>
              <a:t>updates</a:t>
            </a:r>
            <a:r>
              <a:rPr lang="en-US" sz="2000" dirty="0">
                <a:solidFill>
                  <a:schemeClr val="bg1"/>
                </a:solidFill>
                <a:latin typeface="Corbel" panose="020B0503020204020204" pitchFamily="34" charset="0"/>
              </a:rPr>
              <a:t> the tree's nodes with details required for code generation.</a:t>
            </a:r>
            <a:endParaRPr lang="en-US" sz="2000" dirty="0">
              <a:solidFill>
                <a:schemeClr val="accent2">
                  <a:lumMod val="40000"/>
                  <a:lumOff val="60000"/>
                </a:schemeClr>
              </a:solidFill>
            </a:endParaRPr>
          </a:p>
        </p:txBody>
      </p:sp>
      <p:sp>
        <p:nvSpPr>
          <p:cNvPr id="71" name="Speech Bubble: Rectangle with Corners Rounded 23">
            <a:extLst>
              <a:ext uri="{FF2B5EF4-FFF2-40B4-BE49-F238E27FC236}">
                <a16:creationId xmlns:a16="http://schemas.microsoft.com/office/drawing/2014/main" id="{D2546A63-F70F-4ADC-BD2B-FF10B5470414}"/>
              </a:ext>
            </a:extLst>
          </p:cNvPr>
          <p:cNvSpPr/>
          <p:nvPr/>
        </p:nvSpPr>
        <p:spPr>
          <a:xfrm>
            <a:off x="3605952" y="680057"/>
            <a:ext cx="3651193" cy="1197276"/>
          </a:xfrm>
          <a:prstGeom prst="wedgeRoundRectCallout">
            <a:avLst>
              <a:gd name="adj1" fmla="val 49757"/>
              <a:gd name="adj2" fmla="val 1239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parser uses the language's grammar spec to validate the tokens have a valid syntax.</a:t>
            </a:r>
          </a:p>
        </p:txBody>
      </p:sp>
      <p:sp>
        <p:nvSpPr>
          <p:cNvPr id="258" name="Speech Bubble: Rectangle with Corners Rounded 23">
            <a:extLst>
              <a:ext uri="{FF2B5EF4-FFF2-40B4-BE49-F238E27FC236}">
                <a16:creationId xmlns:a16="http://schemas.microsoft.com/office/drawing/2014/main" id="{74FF42CA-1D10-411E-AF6D-EFE8183D2213}"/>
              </a:ext>
            </a:extLst>
          </p:cNvPr>
          <p:cNvSpPr/>
          <p:nvPr/>
        </p:nvSpPr>
        <p:spPr>
          <a:xfrm>
            <a:off x="3138213" y="705718"/>
            <a:ext cx="4165053" cy="1237253"/>
          </a:xfrm>
          <a:prstGeom prst="wedgeRoundRectCallout">
            <a:avLst>
              <a:gd name="adj1" fmla="val 49757"/>
              <a:gd name="adj2" fmla="val 1239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syntax is valid, the </a:t>
            </a:r>
            <a:r>
              <a:rPr lang="en-US" sz="2000" dirty="0">
                <a:solidFill>
                  <a:schemeClr val="accent2">
                    <a:lumMod val="40000"/>
                    <a:lumOff val="60000"/>
                  </a:schemeClr>
                </a:solidFill>
                <a:latin typeface="Corbel" panose="020B0503020204020204" pitchFamily="34" charset="0"/>
              </a:rPr>
              <a:t>parser</a:t>
            </a:r>
            <a:r>
              <a:rPr lang="en-US" sz="2000" dirty="0">
                <a:solidFill>
                  <a:schemeClr val="bg1"/>
                </a:solidFill>
                <a:latin typeface="Corbel" panose="020B0503020204020204" pitchFamily="34" charset="0"/>
              </a:rPr>
              <a:t> converts the tokens into a tree that represents program's operations.</a:t>
            </a:r>
            <a:endParaRPr lang="en-US" sz="2000" dirty="0">
              <a:solidFill>
                <a:schemeClr val="accent2">
                  <a:lumMod val="40000"/>
                  <a:lumOff val="60000"/>
                </a:schemeClr>
              </a:solidFill>
            </a:endParaRPr>
          </a:p>
        </p:txBody>
      </p:sp>
      <p:sp>
        <p:nvSpPr>
          <p:cNvPr id="76" name="Rectangle 75">
            <a:extLst>
              <a:ext uri="{FF2B5EF4-FFF2-40B4-BE49-F238E27FC236}">
                <a16:creationId xmlns:a16="http://schemas.microsoft.com/office/drawing/2014/main" id="{D5EF5597-A8DF-4F5A-B095-3D6EB8E60B35}"/>
              </a:ext>
            </a:extLst>
          </p:cNvPr>
          <p:cNvSpPr/>
          <p:nvPr/>
        </p:nvSpPr>
        <p:spPr>
          <a:xfrm>
            <a:off x="7468938" y="292717"/>
            <a:ext cx="4555367" cy="2585323"/>
          </a:xfrm>
          <a:prstGeom prst="rect">
            <a:avLst/>
          </a:prstGeom>
          <a:solidFill>
            <a:schemeClr val="accent2">
              <a:lumMod val="20000"/>
              <a:lumOff val="80000"/>
            </a:schemeClr>
          </a:solidFill>
          <a:ln>
            <a:solidFill>
              <a:schemeClr val="tx1"/>
            </a:solidFill>
          </a:ln>
        </p:spPr>
        <p:txBody>
          <a:bodyPr wrap="square">
            <a:spAutoFit/>
          </a:bodyPr>
          <a:lstStyle/>
          <a:p>
            <a:r>
              <a:rPr lang="en-US" dirty="0" err="1"/>
              <a:t>func</a:t>
            </a:r>
            <a:r>
              <a:rPr lang="en-US" dirty="0"/>
              <a:t>:  type </a:t>
            </a:r>
            <a:r>
              <a:rPr lang="en-US" dirty="0" err="1"/>
              <a:t>func_name</a:t>
            </a:r>
            <a:r>
              <a:rPr lang="en-US" dirty="0"/>
              <a:t> </a:t>
            </a:r>
            <a:r>
              <a:rPr lang="en-US" dirty="0">
                <a:solidFill>
                  <a:srgbClr val="C00000"/>
                </a:solidFill>
              </a:rPr>
              <a:t>'('</a:t>
            </a:r>
            <a:r>
              <a:rPr lang="en-US" dirty="0"/>
              <a:t> params </a:t>
            </a:r>
            <a:r>
              <a:rPr lang="en-US" dirty="0">
                <a:solidFill>
                  <a:srgbClr val="C00000"/>
                </a:solidFill>
              </a:rPr>
              <a:t>')' </a:t>
            </a:r>
          </a:p>
          <a:p>
            <a:r>
              <a:rPr lang="en-US" dirty="0">
                <a:solidFill>
                  <a:srgbClr val="C00000"/>
                </a:solidFill>
              </a:rPr>
              <a:t>            '{'  </a:t>
            </a:r>
            <a:r>
              <a:rPr lang="en-US" dirty="0"/>
              <a:t>{ type </a:t>
            </a:r>
            <a:r>
              <a:rPr lang="en-US" dirty="0" err="1"/>
              <a:t>var_name</a:t>
            </a:r>
            <a:r>
              <a:rPr lang="en-US" dirty="0">
                <a:solidFill>
                  <a:srgbClr val="C00000"/>
                </a:solidFill>
              </a:rPr>
              <a:t> ';'</a:t>
            </a:r>
            <a:r>
              <a:rPr lang="en-US" dirty="0"/>
              <a:t> } { </a:t>
            </a:r>
            <a:r>
              <a:rPr lang="en-US" dirty="0" err="1"/>
              <a:t>stmt</a:t>
            </a:r>
            <a:r>
              <a:rPr lang="en-US" dirty="0"/>
              <a:t> } </a:t>
            </a:r>
            <a:r>
              <a:rPr lang="en-US" dirty="0">
                <a:solidFill>
                  <a:srgbClr val="C00000"/>
                </a:solidFill>
              </a:rPr>
              <a:t>'}'</a:t>
            </a:r>
          </a:p>
          <a:p>
            <a:r>
              <a:rPr lang="en-US" dirty="0" err="1"/>
              <a:t>stmt</a:t>
            </a:r>
            <a:r>
              <a:rPr lang="en-US" dirty="0"/>
              <a:t>:  </a:t>
            </a:r>
            <a:r>
              <a:rPr lang="en-US" dirty="0">
                <a:solidFill>
                  <a:srgbClr val="C00000"/>
                </a:solidFill>
              </a:rPr>
              <a:t>'if' '(' </a:t>
            </a:r>
            <a:r>
              <a:rPr lang="en-US" dirty="0"/>
              <a:t>expr </a:t>
            </a:r>
            <a:r>
              <a:rPr lang="en-US" dirty="0">
                <a:solidFill>
                  <a:srgbClr val="C00000"/>
                </a:solidFill>
              </a:rPr>
              <a:t>')' </a:t>
            </a:r>
            <a:r>
              <a:rPr lang="en-US" dirty="0" err="1"/>
              <a:t>stmt</a:t>
            </a:r>
            <a:r>
              <a:rPr lang="en-US" dirty="0"/>
              <a:t> [ </a:t>
            </a:r>
            <a:r>
              <a:rPr lang="en-US" dirty="0">
                <a:solidFill>
                  <a:srgbClr val="C00000"/>
                </a:solidFill>
              </a:rPr>
              <a:t>'else'</a:t>
            </a:r>
            <a:r>
              <a:rPr lang="en-US" dirty="0"/>
              <a:t> </a:t>
            </a:r>
            <a:r>
              <a:rPr lang="en-US" dirty="0" err="1"/>
              <a:t>stmt</a:t>
            </a:r>
            <a:r>
              <a:rPr lang="en-US" dirty="0"/>
              <a:t> ]</a:t>
            </a:r>
          </a:p>
          <a:p>
            <a:r>
              <a:rPr lang="en-US" dirty="0"/>
              <a:t>          |  </a:t>
            </a:r>
            <a:r>
              <a:rPr lang="en-US" dirty="0">
                <a:solidFill>
                  <a:srgbClr val="C00000"/>
                </a:solidFill>
              </a:rPr>
              <a:t>'while' '(' </a:t>
            </a:r>
            <a:r>
              <a:rPr lang="en-US" dirty="0"/>
              <a:t>expr </a:t>
            </a:r>
            <a:r>
              <a:rPr lang="en-US" dirty="0">
                <a:solidFill>
                  <a:srgbClr val="C00000"/>
                </a:solidFill>
              </a:rPr>
              <a:t>')' </a:t>
            </a:r>
            <a:r>
              <a:rPr lang="en-US" dirty="0" err="1"/>
              <a:t>stmt</a:t>
            </a:r>
            <a:endParaRPr lang="en-US" dirty="0"/>
          </a:p>
          <a:p>
            <a:r>
              <a:rPr lang="en-US" dirty="0"/>
              <a:t>          |  </a:t>
            </a:r>
            <a:r>
              <a:rPr lang="en-US" dirty="0">
                <a:solidFill>
                  <a:srgbClr val="C00000"/>
                </a:solidFill>
              </a:rPr>
              <a:t>'for' '(' </a:t>
            </a:r>
            <a:r>
              <a:rPr lang="en-US" dirty="0"/>
              <a:t>[ </a:t>
            </a:r>
            <a:r>
              <a:rPr lang="en-US" dirty="0" err="1"/>
              <a:t>assg</a:t>
            </a:r>
            <a:r>
              <a:rPr lang="en-US" dirty="0"/>
              <a:t> ] </a:t>
            </a:r>
            <a:r>
              <a:rPr lang="en-US" dirty="0">
                <a:solidFill>
                  <a:srgbClr val="C00000"/>
                </a:solidFill>
              </a:rPr>
              <a:t>';' </a:t>
            </a:r>
            <a:r>
              <a:rPr lang="en-US" dirty="0"/>
              <a:t>[ expr ] </a:t>
            </a:r>
            <a:r>
              <a:rPr lang="en-US" dirty="0">
                <a:solidFill>
                  <a:srgbClr val="C00000"/>
                </a:solidFill>
              </a:rPr>
              <a:t>';' </a:t>
            </a:r>
            <a:r>
              <a:rPr lang="en-US" dirty="0"/>
              <a:t>[ </a:t>
            </a:r>
            <a:r>
              <a:rPr lang="en-US" dirty="0" err="1"/>
              <a:t>assg</a:t>
            </a:r>
            <a:r>
              <a:rPr lang="en-US" dirty="0"/>
              <a:t> ] </a:t>
            </a:r>
            <a:r>
              <a:rPr lang="en-US" dirty="0">
                <a:solidFill>
                  <a:srgbClr val="C00000"/>
                </a:solidFill>
              </a:rPr>
              <a:t>')'</a:t>
            </a:r>
            <a:r>
              <a:rPr lang="en-US" dirty="0"/>
              <a:t> </a:t>
            </a:r>
            <a:r>
              <a:rPr lang="en-US" dirty="0" err="1"/>
              <a:t>stmt</a:t>
            </a:r>
            <a:endParaRPr lang="en-US" dirty="0"/>
          </a:p>
          <a:p>
            <a:r>
              <a:rPr lang="en-US" dirty="0"/>
              <a:t>          |  </a:t>
            </a:r>
            <a:r>
              <a:rPr lang="en-US" dirty="0">
                <a:solidFill>
                  <a:srgbClr val="C00000"/>
                </a:solidFill>
              </a:rPr>
              <a:t>'return' </a:t>
            </a:r>
            <a:r>
              <a:rPr lang="en-US" dirty="0"/>
              <a:t>[ expr ] </a:t>
            </a:r>
            <a:r>
              <a:rPr lang="en-US" dirty="0">
                <a:solidFill>
                  <a:srgbClr val="C00000"/>
                </a:solidFill>
              </a:rPr>
              <a:t>';'</a:t>
            </a:r>
          </a:p>
          <a:p>
            <a:r>
              <a:rPr lang="en-US" dirty="0"/>
              <a:t>          |  </a:t>
            </a:r>
            <a:r>
              <a:rPr lang="en-US" dirty="0" err="1"/>
              <a:t>func_name</a:t>
            </a:r>
            <a:r>
              <a:rPr lang="en-US" dirty="0"/>
              <a:t> </a:t>
            </a:r>
            <a:r>
              <a:rPr lang="en-US" dirty="0">
                <a:solidFill>
                  <a:srgbClr val="C00000"/>
                </a:solidFill>
              </a:rPr>
              <a:t>'('</a:t>
            </a:r>
            <a:r>
              <a:rPr lang="en-US" dirty="0"/>
              <a:t> [expr { </a:t>
            </a:r>
            <a:r>
              <a:rPr lang="en-US" dirty="0">
                <a:solidFill>
                  <a:srgbClr val="C00000"/>
                </a:solidFill>
              </a:rPr>
              <a:t>',' </a:t>
            </a:r>
            <a:r>
              <a:rPr lang="en-US" dirty="0"/>
              <a:t>expr } ] </a:t>
            </a:r>
            <a:r>
              <a:rPr lang="en-US" dirty="0">
                <a:solidFill>
                  <a:srgbClr val="C00000"/>
                </a:solidFill>
              </a:rPr>
              <a:t>')' ';'</a:t>
            </a:r>
          </a:p>
          <a:p>
            <a:r>
              <a:rPr lang="en-US" dirty="0"/>
              <a:t>          |  </a:t>
            </a:r>
            <a:r>
              <a:rPr lang="en-US" dirty="0">
                <a:solidFill>
                  <a:srgbClr val="C00000"/>
                </a:solidFill>
              </a:rPr>
              <a:t>'{'</a:t>
            </a:r>
            <a:r>
              <a:rPr lang="en-US" dirty="0"/>
              <a:t> { </a:t>
            </a:r>
            <a:r>
              <a:rPr lang="en-US" dirty="0" err="1"/>
              <a:t>stmt</a:t>
            </a:r>
            <a:r>
              <a:rPr lang="en-US" dirty="0"/>
              <a:t> } </a:t>
            </a:r>
            <a:r>
              <a:rPr lang="en-US" dirty="0">
                <a:solidFill>
                  <a:srgbClr val="C00000"/>
                </a:solidFill>
              </a:rPr>
              <a:t>'}'</a:t>
            </a:r>
          </a:p>
          <a:p>
            <a:r>
              <a:rPr lang="en-US" dirty="0"/>
              <a:t>expr: const | variable | expr </a:t>
            </a:r>
            <a:r>
              <a:rPr lang="en-US" dirty="0">
                <a:solidFill>
                  <a:srgbClr val="FF0000"/>
                </a:solidFill>
              </a:rPr>
              <a:t>'&lt;'</a:t>
            </a:r>
            <a:r>
              <a:rPr lang="en-US" dirty="0"/>
              <a:t> expr | ...</a:t>
            </a:r>
          </a:p>
        </p:txBody>
      </p:sp>
      <p:pic>
        <p:nvPicPr>
          <p:cNvPr id="87" name="Picture 86">
            <a:extLst>
              <a:ext uri="{FF2B5EF4-FFF2-40B4-BE49-F238E27FC236}">
                <a16:creationId xmlns:a16="http://schemas.microsoft.com/office/drawing/2014/main" id="{F2C41CBF-5F6E-40F2-B11D-003ED4C85FD2}"/>
              </a:ext>
            </a:extLst>
          </p:cNvPr>
          <p:cNvPicPr>
            <a:picLocks noChangeAspect="1"/>
          </p:cNvPicPr>
          <p:nvPr/>
        </p:nvPicPr>
        <p:blipFill>
          <a:blip r:embed="rId4"/>
          <a:stretch>
            <a:fillRect/>
          </a:stretch>
        </p:blipFill>
        <p:spPr>
          <a:xfrm>
            <a:off x="10034658" y="5599450"/>
            <a:ext cx="1829573" cy="1123660"/>
          </a:xfrm>
          <a:prstGeom prst="rect">
            <a:avLst/>
          </a:prstGeom>
        </p:spPr>
      </p:pic>
      <p:sp>
        <p:nvSpPr>
          <p:cNvPr id="20" name="TextBox 19">
            <a:extLst>
              <a:ext uri="{FF2B5EF4-FFF2-40B4-BE49-F238E27FC236}">
                <a16:creationId xmlns:a16="http://schemas.microsoft.com/office/drawing/2014/main" id="{ECDA49F0-4849-4CED-8089-0377CC65D2BC}"/>
              </a:ext>
            </a:extLst>
          </p:cNvPr>
          <p:cNvSpPr txBox="1"/>
          <p:nvPr/>
        </p:nvSpPr>
        <p:spPr>
          <a:xfrm>
            <a:off x="10546872" y="6223229"/>
            <a:ext cx="603050" cy="261610"/>
          </a:xfrm>
          <a:prstGeom prst="rect">
            <a:avLst/>
          </a:prstGeom>
          <a:noFill/>
        </p:spPr>
        <p:txBody>
          <a:bodyPr wrap="none" rtlCol="0">
            <a:spAutoFit/>
          </a:bodyPr>
          <a:lstStyle/>
          <a:p>
            <a:r>
              <a:rPr lang="en-US" sz="1050" dirty="0">
                <a:solidFill>
                  <a:srgbClr val="FF0000"/>
                </a:solidFill>
              </a:rPr>
              <a:t>integer</a:t>
            </a:r>
          </a:p>
        </p:txBody>
      </p:sp>
      <p:sp>
        <p:nvSpPr>
          <p:cNvPr id="89" name="TextBox 88">
            <a:extLst>
              <a:ext uri="{FF2B5EF4-FFF2-40B4-BE49-F238E27FC236}">
                <a16:creationId xmlns:a16="http://schemas.microsoft.com/office/drawing/2014/main" id="{814941E7-4269-46CA-90E8-EF80AB606D33}"/>
              </a:ext>
            </a:extLst>
          </p:cNvPr>
          <p:cNvSpPr txBox="1"/>
          <p:nvPr/>
        </p:nvSpPr>
        <p:spPr>
          <a:xfrm>
            <a:off x="9962649" y="6271949"/>
            <a:ext cx="603050" cy="261610"/>
          </a:xfrm>
          <a:prstGeom prst="rect">
            <a:avLst/>
          </a:prstGeom>
          <a:noFill/>
        </p:spPr>
        <p:txBody>
          <a:bodyPr wrap="none" rtlCol="0">
            <a:spAutoFit/>
          </a:bodyPr>
          <a:lstStyle/>
          <a:p>
            <a:r>
              <a:rPr lang="en-US" sz="1050" dirty="0">
                <a:solidFill>
                  <a:srgbClr val="FF0000"/>
                </a:solidFill>
              </a:rPr>
              <a:t>integer</a:t>
            </a:r>
          </a:p>
        </p:txBody>
      </p:sp>
      <p:sp>
        <p:nvSpPr>
          <p:cNvPr id="90" name="TextBox 89">
            <a:extLst>
              <a:ext uri="{FF2B5EF4-FFF2-40B4-BE49-F238E27FC236}">
                <a16:creationId xmlns:a16="http://schemas.microsoft.com/office/drawing/2014/main" id="{0F12E8A2-296B-49C3-8F02-D41B2A3556F1}"/>
              </a:ext>
            </a:extLst>
          </p:cNvPr>
          <p:cNvSpPr txBox="1"/>
          <p:nvPr/>
        </p:nvSpPr>
        <p:spPr>
          <a:xfrm>
            <a:off x="10125364" y="5652926"/>
            <a:ext cx="635110" cy="253916"/>
          </a:xfrm>
          <a:prstGeom prst="rect">
            <a:avLst/>
          </a:prstGeom>
          <a:noFill/>
        </p:spPr>
        <p:txBody>
          <a:bodyPr wrap="none" rtlCol="0">
            <a:spAutoFit/>
          </a:bodyPr>
          <a:lstStyle/>
          <a:p>
            <a:r>
              <a:rPr lang="en-US" sz="1050" dirty="0" err="1">
                <a:solidFill>
                  <a:srgbClr val="FF0000"/>
                </a:solidFill>
              </a:rPr>
              <a:t>boolean</a:t>
            </a:r>
            <a:endParaRPr lang="en-US" sz="1050" dirty="0">
              <a:solidFill>
                <a:srgbClr val="FF0000"/>
              </a:solidFill>
            </a:endParaRPr>
          </a:p>
        </p:txBody>
      </p:sp>
      <p:sp>
        <p:nvSpPr>
          <p:cNvPr id="91" name="TextBox 90">
            <a:extLst>
              <a:ext uri="{FF2B5EF4-FFF2-40B4-BE49-F238E27FC236}">
                <a16:creationId xmlns:a16="http://schemas.microsoft.com/office/drawing/2014/main" id="{F3E11232-902E-4BF9-A4F6-F13F3C8B5625}"/>
              </a:ext>
            </a:extLst>
          </p:cNvPr>
          <p:cNvSpPr txBox="1"/>
          <p:nvPr/>
        </p:nvSpPr>
        <p:spPr>
          <a:xfrm>
            <a:off x="10805248" y="6416234"/>
            <a:ext cx="603050" cy="261610"/>
          </a:xfrm>
          <a:prstGeom prst="rect">
            <a:avLst/>
          </a:prstGeom>
          <a:noFill/>
        </p:spPr>
        <p:txBody>
          <a:bodyPr wrap="none" rtlCol="0">
            <a:spAutoFit/>
          </a:bodyPr>
          <a:lstStyle/>
          <a:p>
            <a:r>
              <a:rPr lang="en-US" sz="1050" dirty="0">
                <a:solidFill>
                  <a:srgbClr val="FF0000"/>
                </a:solidFill>
              </a:rPr>
              <a:t>integer</a:t>
            </a:r>
          </a:p>
        </p:txBody>
      </p:sp>
      <p:sp>
        <p:nvSpPr>
          <p:cNvPr id="93" name="TextBox 92">
            <a:extLst>
              <a:ext uri="{FF2B5EF4-FFF2-40B4-BE49-F238E27FC236}">
                <a16:creationId xmlns:a16="http://schemas.microsoft.com/office/drawing/2014/main" id="{740A3A12-F7B0-4957-A2D6-F7068FDAB78B}"/>
              </a:ext>
            </a:extLst>
          </p:cNvPr>
          <p:cNvSpPr txBox="1"/>
          <p:nvPr/>
        </p:nvSpPr>
        <p:spPr>
          <a:xfrm>
            <a:off x="11116871" y="6618675"/>
            <a:ext cx="603050" cy="261610"/>
          </a:xfrm>
          <a:prstGeom prst="rect">
            <a:avLst/>
          </a:prstGeom>
          <a:noFill/>
        </p:spPr>
        <p:txBody>
          <a:bodyPr wrap="none" rtlCol="0">
            <a:spAutoFit/>
          </a:bodyPr>
          <a:lstStyle/>
          <a:p>
            <a:r>
              <a:rPr lang="en-US" sz="1050" dirty="0">
                <a:solidFill>
                  <a:srgbClr val="FF0000"/>
                </a:solidFill>
              </a:rPr>
              <a:t>integer</a:t>
            </a:r>
          </a:p>
        </p:txBody>
      </p:sp>
      <p:sp>
        <p:nvSpPr>
          <p:cNvPr id="96" name="TextBox 95">
            <a:extLst>
              <a:ext uri="{FF2B5EF4-FFF2-40B4-BE49-F238E27FC236}">
                <a16:creationId xmlns:a16="http://schemas.microsoft.com/office/drawing/2014/main" id="{52107589-B555-48C2-9157-41FA89DD403C}"/>
              </a:ext>
            </a:extLst>
          </p:cNvPr>
          <p:cNvSpPr txBox="1"/>
          <p:nvPr/>
        </p:nvSpPr>
        <p:spPr>
          <a:xfrm>
            <a:off x="11346608" y="6038645"/>
            <a:ext cx="603050" cy="261610"/>
          </a:xfrm>
          <a:prstGeom prst="rect">
            <a:avLst/>
          </a:prstGeom>
          <a:noFill/>
        </p:spPr>
        <p:txBody>
          <a:bodyPr wrap="none" rtlCol="0">
            <a:spAutoFit/>
          </a:bodyPr>
          <a:lstStyle/>
          <a:p>
            <a:r>
              <a:rPr lang="en-US" sz="1050" dirty="0">
                <a:solidFill>
                  <a:srgbClr val="FF0000"/>
                </a:solidFill>
              </a:rPr>
              <a:t>integer</a:t>
            </a:r>
          </a:p>
        </p:txBody>
      </p:sp>
      <p:sp>
        <p:nvSpPr>
          <p:cNvPr id="97" name="TextBox 96">
            <a:extLst>
              <a:ext uri="{FF2B5EF4-FFF2-40B4-BE49-F238E27FC236}">
                <a16:creationId xmlns:a16="http://schemas.microsoft.com/office/drawing/2014/main" id="{F58CDD3E-7E1D-4FF0-855A-3E79A4CC6913}"/>
              </a:ext>
            </a:extLst>
          </p:cNvPr>
          <p:cNvSpPr txBox="1"/>
          <p:nvPr/>
        </p:nvSpPr>
        <p:spPr>
          <a:xfrm>
            <a:off x="11171461" y="5854400"/>
            <a:ext cx="603050" cy="261610"/>
          </a:xfrm>
          <a:prstGeom prst="rect">
            <a:avLst/>
          </a:prstGeom>
          <a:noFill/>
        </p:spPr>
        <p:txBody>
          <a:bodyPr wrap="none" rtlCol="0">
            <a:spAutoFit/>
          </a:bodyPr>
          <a:lstStyle/>
          <a:p>
            <a:r>
              <a:rPr lang="en-US" sz="1050" dirty="0">
                <a:solidFill>
                  <a:srgbClr val="FF0000"/>
                </a:solidFill>
              </a:rPr>
              <a:t>integer</a:t>
            </a:r>
          </a:p>
        </p:txBody>
      </p:sp>
      <p:sp>
        <p:nvSpPr>
          <p:cNvPr id="21" name="Rectangle 20">
            <a:extLst>
              <a:ext uri="{FF2B5EF4-FFF2-40B4-BE49-F238E27FC236}">
                <a16:creationId xmlns:a16="http://schemas.microsoft.com/office/drawing/2014/main" id="{EA309391-EBE9-48F8-9235-218815DBBF0F}"/>
              </a:ext>
            </a:extLst>
          </p:cNvPr>
          <p:cNvSpPr/>
          <p:nvPr/>
        </p:nvSpPr>
        <p:spPr>
          <a:xfrm>
            <a:off x="8122336" y="1159338"/>
            <a:ext cx="653173"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B596B8C-AE59-480E-89F8-FF436AA1B1E9}"/>
              </a:ext>
            </a:extLst>
          </p:cNvPr>
          <p:cNvSpPr/>
          <p:nvPr/>
        </p:nvSpPr>
        <p:spPr>
          <a:xfrm>
            <a:off x="4149746" y="4082780"/>
            <a:ext cx="65426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D63FCBC-7F1D-40AD-A396-851A300183DB}"/>
              </a:ext>
            </a:extLst>
          </p:cNvPr>
          <p:cNvSpPr/>
          <p:nvPr/>
        </p:nvSpPr>
        <p:spPr>
          <a:xfrm>
            <a:off x="8811388" y="1159338"/>
            <a:ext cx="16510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B72D4B0-39D4-4E0F-95A9-4AAD98A5E54D}"/>
              </a:ext>
            </a:extLst>
          </p:cNvPr>
          <p:cNvSpPr/>
          <p:nvPr/>
        </p:nvSpPr>
        <p:spPr>
          <a:xfrm>
            <a:off x="4897937" y="4077452"/>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3680819-293A-44D3-B8A8-9B0857A3C0B9}"/>
              </a:ext>
            </a:extLst>
          </p:cNvPr>
          <p:cNvSpPr/>
          <p:nvPr/>
        </p:nvSpPr>
        <p:spPr>
          <a:xfrm>
            <a:off x="8965687" y="1159338"/>
            <a:ext cx="491269"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5ECE646-FB66-4BB3-9CC6-A1DA25FC88F3}"/>
              </a:ext>
            </a:extLst>
          </p:cNvPr>
          <p:cNvSpPr/>
          <p:nvPr/>
        </p:nvSpPr>
        <p:spPr>
          <a:xfrm>
            <a:off x="5052236" y="4078805"/>
            <a:ext cx="858059"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C81F53E-9E04-44C0-9FE1-2C1372300893}"/>
              </a:ext>
            </a:extLst>
          </p:cNvPr>
          <p:cNvSpPr/>
          <p:nvPr/>
        </p:nvSpPr>
        <p:spPr>
          <a:xfrm>
            <a:off x="9604728" y="2543388"/>
            <a:ext cx="1200520"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3E820F1-A4B5-44E0-89AC-60166ECFB240}"/>
              </a:ext>
            </a:extLst>
          </p:cNvPr>
          <p:cNvSpPr/>
          <p:nvPr/>
        </p:nvSpPr>
        <p:spPr>
          <a:xfrm>
            <a:off x="5167952" y="4077452"/>
            <a:ext cx="664191"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1EC4416-16E4-4341-9E8B-0B923DB8D4AA}"/>
              </a:ext>
            </a:extLst>
          </p:cNvPr>
          <p:cNvSpPr/>
          <p:nvPr/>
        </p:nvSpPr>
        <p:spPr>
          <a:xfrm>
            <a:off x="8721517" y="2554790"/>
            <a:ext cx="772775"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361E60B-8123-4253-BE57-096BA7D2B8D6}"/>
              </a:ext>
            </a:extLst>
          </p:cNvPr>
          <p:cNvSpPr/>
          <p:nvPr/>
        </p:nvSpPr>
        <p:spPr>
          <a:xfrm>
            <a:off x="5132624" y="4079246"/>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7F235B7-6EC9-486C-B99C-691918B5E1FB}"/>
              </a:ext>
            </a:extLst>
          </p:cNvPr>
          <p:cNvSpPr/>
          <p:nvPr/>
        </p:nvSpPr>
        <p:spPr>
          <a:xfrm>
            <a:off x="8055331" y="2552061"/>
            <a:ext cx="565506"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0A26BE9-D550-4A89-B4A6-9F8499E7F6A1}"/>
              </a:ext>
            </a:extLst>
          </p:cNvPr>
          <p:cNvSpPr/>
          <p:nvPr/>
        </p:nvSpPr>
        <p:spPr>
          <a:xfrm>
            <a:off x="5644681" y="4081911"/>
            <a:ext cx="165382" cy="25597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peech Bubble: Rectangle with Corners Rounded 23">
            <a:extLst>
              <a:ext uri="{FF2B5EF4-FFF2-40B4-BE49-F238E27FC236}">
                <a16:creationId xmlns:a16="http://schemas.microsoft.com/office/drawing/2014/main" id="{D276529A-30D0-45FB-97E2-B296AF7CCD71}"/>
              </a:ext>
            </a:extLst>
          </p:cNvPr>
          <p:cNvSpPr/>
          <p:nvPr/>
        </p:nvSpPr>
        <p:spPr>
          <a:xfrm>
            <a:off x="2411694" y="5711570"/>
            <a:ext cx="3865728" cy="1091229"/>
          </a:xfrm>
          <a:prstGeom prst="wedgeRoundRectCallout">
            <a:avLst>
              <a:gd name="adj1" fmla="val 150619"/>
              <a:gd name="adj2" fmla="val 25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output is an </a:t>
            </a:r>
            <a:r>
              <a:rPr lang="en-US" sz="2000" dirty="0">
                <a:solidFill>
                  <a:schemeClr val="accent2">
                    <a:lumMod val="40000"/>
                    <a:lumOff val="60000"/>
                  </a:schemeClr>
                </a:solidFill>
                <a:latin typeface="Corbel" panose="020B0503020204020204" pitchFamily="34" charset="0"/>
              </a:rPr>
              <a:t>annotated tree</a:t>
            </a:r>
            <a:r>
              <a:rPr lang="en-US" sz="2000" dirty="0">
                <a:solidFill>
                  <a:schemeClr val="bg1"/>
                </a:solidFill>
                <a:latin typeface="Corbel" panose="020B0503020204020204" pitchFamily="34" charset="0"/>
              </a:rPr>
              <a:t>, with type and other info added to the nodes of the tree.</a:t>
            </a:r>
          </a:p>
        </p:txBody>
      </p:sp>
    </p:spTree>
    <p:extLst>
      <p:ext uri="{BB962C8B-B14F-4D97-AF65-F5344CB8AC3E}">
        <p14:creationId xmlns:p14="http://schemas.microsoft.com/office/powerpoint/2010/main" val="27137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wipe(down)">
                                      <p:cBhvr>
                                        <p:cTn id="24" dur="500"/>
                                        <p:tgtEl>
                                          <p:spTgt spid="2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5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down)">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ppt_x"/>
                                          </p:val>
                                        </p:tav>
                                        <p:tav tm="100000">
                                          <p:val>
                                            <p:strVal val="#ppt_x"/>
                                          </p:val>
                                        </p:tav>
                                      </p:tavLst>
                                    </p:anim>
                                    <p:anim calcmode="lin" valueType="num">
                                      <p:cBhvr additive="base">
                                        <p:cTn id="52" dur="500" fill="hold"/>
                                        <p:tgtEl>
                                          <p:spTgt spid="76"/>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98"/>
                                        </p:tgtEl>
                                      </p:cBhvr>
                                    </p:animEffect>
                                    <p:set>
                                      <p:cBhvr>
                                        <p:cTn id="65" dur="1" fill="hold">
                                          <p:stCondLst>
                                            <p:cond delay="499"/>
                                          </p:stCondLst>
                                        </p:cTn>
                                        <p:tgtEl>
                                          <p:spTgt spid="9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1"/>
                                        </p:tgtEl>
                                      </p:cBhvr>
                                    </p:animEffect>
                                    <p:set>
                                      <p:cBhvr>
                                        <p:cTn id="68" dur="1" fill="hold">
                                          <p:stCondLst>
                                            <p:cond delay="499"/>
                                          </p:stCondLst>
                                        </p:cTn>
                                        <p:tgtEl>
                                          <p:spTgt spid="2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500"/>
                                        <p:tgtEl>
                                          <p:spTgt spid="10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00"/>
                                        </p:tgtEl>
                                      </p:cBhvr>
                                    </p:animEffect>
                                    <p:set>
                                      <p:cBhvr>
                                        <p:cTn id="81" dur="1" fill="hold">
                                          <p:stCondLst>
                                            <p:cond delay="499"/>
                                          </p:stCondLst>
                                        </p:cTn>
                                        <p:tgtEl>
                                          <p:spTgt spid="100"/>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99"/>
                                        </p:tgtEl>
                                      </p:cBhvr>
                                    </p:animEffect>
                                    <p:set>
                                      <p:cBhvr>
                                        <p:cTn id="84" dur="1" fill="hold">
                                          <p:stCondLst>
                                            <p:cond delay="499"/>
                                          </p:stCondLst>
                                        </p:cTn>
                                        <p:tgtEl>
                                          <p:spTgt spid="9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3"/>
                                        </p:tgtEl>
                                        <p:attrNameLst>
                                          <p:attrName>style.visibility</p:attrName>
                                        </p:attrNameLst>
                                      </p:cBhvr>
                                      <p:to>
                                        <p:strVal val="visible"/>
                                      </p:to>
                                    </p:set>
                                    <p:animEffect transition="in" filter="fade">
                                      <p:cBhvr>
                                        <p:cTn id="89" dur="500"/>
                                        <p:tgtEl>
                                          <p:spTgt spid="10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500"/>
                                        <p:tgtEl>
                                          <p:spTgt spid="102"/>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2" nodeType="clickEffect">
                                  <p:stCondLst>
                                    <p:cond delay="0"/>
                                  </p:stCondLst>
                                  <p:childTnLst>
                                    <p:animMotion origin="layout" path="M 1.25E-6 -1.48148E-6 L -0.1181 0.2044 " pathEditMode="relative" rAng="0" ptsTypes="AA">
                                      <p:cBhvr>
                                        <p:cTn id="96" dur="2000" fill="hold"/>
                                        <p:tgtEl>
                                          <p:spTgt spid="102"/>
                                        </p:tgtEl>
                                        <p:attrNameLst>
                                          <p:attrName>ppt_x</p:attrName>
                                          <p:attrName>ppt_y</p:attrName>
                                        </p:attrNameLst>
                                      </p:cBhvr>
                                      <p:rCtr x="-5911" y="10208"/>
                                    </p:animMotion>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103"/>
                                        </p:tgtEl>
                                      </p:cBhvr>
                                    </p:animEffect>
                                    <p:set>
                                      <p:cBhvr>
                                        <p:cTn id="101" dur="1" fill="hold">
                                          <p:stCondLst>
                                            <p:cond delay="499"/>
                                          </p:stCondLst>
                                        </p:cTn>
                                        <p:tgtEl>
                                          <p:spTgt spid="103"/>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02"/>
                                        </p:tgtEl>
                                      </p:cBhvr>
                                    </p:animEffect>
                                    <p:set>
                                      <p:cBhvr>
                                        <p:cTn id="104" dur="1" fill="hold">
                                          <p:stCondLst>
                                            <p:cond delay="499"/>
                                          </p:stCondLst>
                                        </p:cTn>
                                        <p:tgtEl>
                                          <p:spTgt spid="10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05"/>
                                        </p:tgtEl>
                                        <p:attrNameLst>
                                          <p:attrName>style.visibility</p:attrName>
                                        </p:attrNameLst>
                                      </p:cBhvr>
                                      <p:to>
                                        <p:strVal val="visible"/>
                                      </p:to>
                                    </p:set>
                                    <p:animEffect transition="in" filter="fade">
                                      <p:cBhvr>
                                        <p:cTn id="109" dur="500"/>
                                        <p:tgtEl>
                                          <p:spTgt spid="10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05"/>
                                        </p:tgtEl>
                                      </p:cBhvr>
                                    </p:animEffect>
                                    <p:set>
                                      <p:cBhvr>
                                        <p:cTn id="117" dur="1" fill="hold">
                                          <p:stCondLst>
                                            <p:cond delay="499"/>
                                          </p:stCondLst>
                                        </p:cTn>
                                        <p:tgtEl>
                                          <p:spTgt spid="105"/>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04"/>
                                        </p:tgtEl>
                                      </p:cBhvr>
                                    </p:animEffect>
                                    <p:set>
                                      <p:cBhvr>
                                        <p:cTn id="120" dur="1" fill="hold">
                                          <p:stCondLst>
                                            <p:cond delay="499"/>
                                          </p:stCondLst>
                                        </p:cTn>
                                        <p:tgtEl>
                                          <p:spTgt spid="10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6"/>
                                        </p:tgtEl>
                                        <p:attrNameLst>
                                          <p:attrName>style.visibility</p:attrName>
                                        </p:attrNameLst>
                                      </p:cBhvr>
                                      <p:to>
                                        <p:strVal val="visible"/>
                                      </p:to>
                                    </p:set>
                                    <p:animEffect transition="in" filter="fade">
                                      <p:cBhvr>
                                        <p:cTn id="128" dur="500"/>
                                        <p:tgtEl>
                                          <p:spTgt spid="10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107"/>
                                        </p:tgtEl>
                                      </p:cBhvr>
                                    </p:animEffect>
                                    <p:set>
                                      <p:cBhvr>
                                        <p:cTn id="133" dur="1" fill="hold">
                                          <p:stCondLst>
                                            <p:cond delay="499"/>
                                          </p:stCondLst>
                                        </p:cTn>
                                        <p:tgtEl>
                                          <p:spTgt spid="107"/>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06"/>
                                        </p:tgtEl>
                                      </p:cBhvr>
                                    </p:animEffect>
                                    <p:set>
                                      <p:cBhvr>
                                        <p:cTn id="136" dur="1" fill="hold">
                                          <p:stCondLst>
                                            <p:cond delay="499"/>
                                          </p:stCondLst>
                                        </p:cTn>
                                        <p:tgtEl>
                                          <p:spTgt spid="10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fade">
                                      <p:cBhvr>
                                        <p:cTn id="141" dur="500"/>
                                        <p:tgtEl>
                                          <p:spTgt spid="10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8"/>
                                        </p:tgtEl>
                                        <p:attrNameLst>
                                          <p:attrName>style.visibility</p:attrName>
                                        </p:attrNameLst>
                                      </p:cBhvr>
                                      <p:to>
                                        <p:strVal val="visible"/>
                                      </p:to>
                                    </p:set>
                                    <p:animEffect transition="in" filter="fade">
                                      <p:cBhvr>
                                        <p:cTn id="144" dur="500"/>
                                        <p:tgtEl>
                                          <p:spTgt spid="10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grpId="1" nodeType="clickEffect">
                                  <p:stCondLst>
                                    <p:cond delay="0"/>
                                  </p:stCondLst>
                                  <p:childTnLst>
                                    <p:animEffect transition="out" filter="fade">
                                      <p:cBhvr>
                                        <p:cTn id="148" dur="500"/>
                                        <p:tgtEl>
                                          <p:spTgt spid="109"/>
                                        </p:tgtEl>
                                      </p:cBhvr>
                                    </p:animEffect>
                                    <p:set>
                                      <p:cBhvr>
                                        <p:cTn id="149" dur="1" fill="hold">
                                          <p:stCondLst>
                                            <p:cond delay="499"/>
                                          </p:stCondLst>
                                        </p:cTn>
                                        <p:tgtEl>
                                          <p:spTgt spid="109"/>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108"/>
                                        </p:tgtEl>
                                      </p:cBhvr>
                                    </p:animEffect>
                                    <p:set>
                                      <p:cBhvr>
                                        <p:cTn id="152" dur="1" fill="hold">
                                          <p:stCondLst>
                                            <p:cond delay="499"/>
                                          </p:stCondLst>
                                        </p:cTn>
                                        <p:tgtEl>
                                          <p:spTgt spid="10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xit" presetSubtype="1" fill="hold" grpId="1" nodeType="clickEffect">
                                  <p:stCondLst>
                                    <p:cond delay="0"/>
                                  </p:stCondLst>
                                  <p:childTnLst>
                                    <p:anim calcmode="lin" valueType="num">
                                      <p:cBhvr additive="base">
                                        <p:cTn id="156" dur="500"/>
                                        <p:tgtEl>
                                          <p:spTgt spid="76"/>
                                        </p:tgtEl>
                                        <p:attrNameLst>
                                          <p:attrName>ppt_x</p:attrName>
                                        </p:attrNameLst>
                                      </p:cBhvr>
                                      <p:tavLst>
                                        <p:tav tm="0">
                                          <p:val>
                                            <p:strVal val="ppt_x"/>
                                          </p:val>
                                        </p:tav>
                                        <p:tav tm="100000">
                                          <p:val>
                                            <p:strVal val="ppt_x"/>
                                          </p:val>
                                        </p:tav>
                                      </p:tavLst>
                                    </p:anim>
                                    <p:anim calcmode="lin" valueType="num">
                                      <p:cBhvr additive="base">
                                        <p:cTn id="157" dur="500"/>
                                        <p:tgtEl>
                                          <p:spTgt spid="76"/>
                                        </p:tgtEl>
                                        <p:attrNameLst>
                                          <p:attrName>ppt_y</p:attrName>
                                        </p:attrNameLst>
                                      </p:cBhvr>
                                      <p:tavLst>
                                        <p:tav tm="0">
                                          <p:val>
                                            <p:strVal val="ppt_y"/>
                                          </p:val>
                                        </p:tav>
                                        <p:tav tm="100000">
                                          <p:val>
                                            <p:strVal val="0-ppt_h/2"/>
                                          </p:val>
                                        </p:tav>
                                      </p:tavLst>
                                    </p:anim>
                                    <p:set>
                                      <p:cBhvr>
                                        <p:cTn id="158" dur="1" fill="hold">
                                          <p:stCondLst>
                                            <p:cond delay="499"/>
                                          </p:stCondLst>
                                        </p:cTn>
                                        <p:tgtEl>
                                          <p:spTgt spid="76"/>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7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258"/>
                                        </p:tgtEl>
                                        <p:attrNameLst>
                                          <p:attrName>style.visibility</p:attrName>
                                        </p:attrNameLst>
                                      </p:cBhvr>
                                      <p:to>
                                        <p:strVal val="visible"/>
                                      </p:to>
                                    </p:set>
                                    <p:animEffect transition="in" filter="wipe(down)">
                                      <p:cBhvr>
                                        <p:cTn id="167" dur="500"/>
                                        <p:tgtEl>
                                          <p:spTgt spid="25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4"/>
                                        </p:tgtEl>
                                        <p:attrNameLst>
                                          <p:attrName>style.visibility</p:attrName>
                                        </p:attrNameLst>
                                      </p:cBhvr>
                                      <p:to>
                                        <p:strVal val="visible"/>
                                      </p:to>
                                    </p:set>
                                    <p:animEffect transition="in" filter="wipe(left)">
                                      <p:cBhvr>
                                        <p:cTn id="172" dur="500"/>
                                        <p:tgtEl>
                                          <p:spTgt spid="14"/>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258"/>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nodeType="clickEffect">
                                  <p:stCondLst>
                                    <p:cond delay="0"/>
                                  </p:stCondLst>
                                  <p:childTnLst>
                                    <p:set>
                                      <p:cBhvr>
                                        <p:cTn id="184" dur="1" fill="hold">
                                          <p:stCondLst>
                                            <p:cond delay="0"/>
                                          </p:stCondLst>
                                        </p:cTn>
                                        <p:tgtEl>
                                          <p:spTgt spid="218"/>
                                        </p:tgtEl>
                                        <p:attrNameLst>
                                          <p:attrName>style.visibility</p:attrName>
                                        </p:attrNameLst>
                                      </p:cBhvr>
                                      <p:to>
                                        <p:strVal val="visible"/>
                                      </p:to>
                                    </p:set>
                                    <p:animEffect transition="in" filter="wipe(up)">
                                      <p:cBhvr>
                                        <p:cTn id="185" dur="500"/>
                                        <p:tgtEl>
                                          <p:spTgt spid="218"/>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218"/>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66"/>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259"/>
                                        </p:tgtEl>
                                        <p:attrNameLst>
                                          <p:attrName>style.visibility</p:attrName>
                                        </p:attrNameLst>
                                      </p:cBhvr>
                                      <p:to>
                                        <p:strVal val="visible"/>
                                      </p:to>
                                    </p:set>
                                    <p:animEffect transition="in" filter="wipe(down)">
                                      <p:cBhvr>
                                        <p:cTn id="198" dur="500"/>
                                        <p:tgtEl>
                                          <p:spTgt spid="259"/>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269"/>
                                        </p:tgtEl>
                                        <p:attrNameLst>
                                          <p:attrName>style.visibility</p:attrName>
                                        </p:attrNameLst>
                                      </p:cBhvr>
                                      <p:to>
                                        <p:strVal val="visible"/>
                                      </p:to>
                                    </p:set>
                                    <p:animEffect transition="in" filter="wipe(down)">
                                      <p:cBhvr>
                                        <p:cTn id="203" dur="500"/>
                                        <p:tgtEl>
                                          <p:spTgt spid="269"/>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269"/>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259"/>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down)">
                                      <p:cBhvr>
                                        <p:cTn id="214" dur="500"/>
                                        <p:tgtEl>
                                          <p:spTgt spid="270"/>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270"/>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2" fill="hold" nodeType="clickEffect">
                                  <p:stCondLst>
                                    <p:cond delay="0"/>
                                  </p:stCondLst>
                                  <p:childTnLst>
                                    <p:set>
                                      <p:cBhvr>
                                        <p:cTn id="222" dur="1" fill="hold">
                                          <p:stCondLst>
                                            <p:cond delay="0"/>
                                          </p:stCondLst>
                                        </p:cTn>
                                        <p:tgtEl>
                                          <p:spTgt spid="73"/>
                                        </p:tgtEl>
                                        <p:attrNameLst>
                                          <p:attrName>style.visibility</p:attrName>
                                        </p:attrNameLst>
                                      </p:cBhvr>
                                      <p:to>
                                        <p:strVal val="visible"/>
                                      </p:to>
                                    </p:set>
                                    <p:animEffect transition="in" filter="wipe(right)">
                                      <p:cBhvr>
                                        <p:cTn id="223" dur="500"/>
                                        <p:tgtEl>
                                          <p:spTgt spid="73"/>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grpId="0" nodeType="clickEffect">
                                  <p:stCondLst>
                                    <p:cond delay="0"/>
                                  </p:stCondLst>
                                  <p:childTnLst>
                                    <p:set>
                                      <p:cBhvr>
                                        <p:cTn id="227" dur="1" fill="hold">
                                          <p:stCondLst>
                                            <p:cond delay="0"/>
                                          </p:stCondLst>
                                        </p:cTn>
                                        <p:tgtEl>
                                          <p:spTgt spid="260"/>
                                        </p:tgtEl>
                                        <p:attrNameLst>
                                          <p:attrName>style.visibility</p:attrName>
                                        </p:attrNameLst>
                                      </p:cBhvr>
                                      <p:to>
                                        <p:strVal val="visible"/>
                                      </p:to>
                                    </p:set>
                                    <p:animEffect transition="in" filter="wipe(down)">
                                      <p:cBhvr>
                                        <p:cTn id="228" dur="500"/>
                                        <p:tgtEl>
                                          <p:spTgt spid="260"/>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87"/>
                                        </p:tgtEl>
                                        <p:attrNameLst>
                                          <p:attrName>style.visibility</p:attrName>
                                        </p:attrNameLst>
                                      </p:cBhvr>
                                      <p:to>
                                        <p:strVal val="visible"/>
                                      </p:to>
                                    </p:set>
                                  </p:childTnLst>
                                </p:cTn>
                              </p:par>
                            </p:childTnLst>
                          </p:cTn>
                        </p:par>
                        <p:par>
                          <p:cTn id="233" fill="hold">
                            <p:stCondLst>
                              <p:cond delay="0"/>
                            </p:stCondLst>
                            <p:childTnLst>
                              <p:par>
                                <p:cTn id="234" presetID="10" presetClass="entr" presetSubtype="0" fill="hold" grpId="0" nodeType="afterEffect">
                                  <p:stCondLst>
                                    <p:cond delay="0"/>
                                  </p:stCondLst>
                                  <p:childTnLst>
                                    <p:set>
                                      <p:cBhvr>
                                        <p:cTn id="235" dur="1" fill="hold">
                                          <p:stCondLst>
                                            <p:cond delay="0"/>
                                          </p:stCondLst>
                                        </p:cTn>
                                        <p:tgtEl>
                                          <p:spTgt spid="89"/>
                                        </p:tgtEl>
                                        <p:attrNameLst>
                                          <p:attrName>style.visibility</p:attrName>
                                        </p:attrNameLst>
                                      </p:cBhvr>
                                      <p:to>
                                        <p:strVal val="visible"/>
                                      </p:to>
                                    </p:set>
                                    <p:animEffect transition="in" filter="fade">
                                      <p:cBhvr>
                                        <p:cTn id="236" dur="500"/>
                                        <p:tgtEl>
                                          <p:spTgt spid="89"/>
                                        </p:tgtEl>
                                      </p:cBhvr>
                                    </p:animEffect>
                                  </p:childTnLst>
                                </p:cTn>
                              </p:par>
                            </p:childTnLst>
                          </p:cTn>
                        </p:par>
                        <p:par>
                          <p:cTn id="237" fill="hold">
                            <p:stCondLst>
                              <p:cond delay="500"/>
                            </p:stCondLst>
                            <p:childTnLst>
                              <p:par>
                                <p:cTn id="238" presetID="10" presetClass="entr" presetSubtype="0" fill="hold" grpId="0" nodeType="afterEffect">
                                  <p:stCondLst>
                                    <p:cond delay="0"/>
                                  </p:stCondLst>
                                  <p:childTnLst>
                                    <p:set>
                                      <p:cBhvr>
                                        <p:cTn id="239" dur="1" fill="hold">
                                          <p:stCondLst>
                                            <p:cond delay="0"/>
                                          </p:stCondLst>
                                        </p:cTn>
                                        <p:tgtEl>
                                          <p:spTgt spid="90"/>
                                        </p:tgtEl>
                                        <p:attrNameLst>
                                          <p:attrName>style.visibility</p:attrName>
                                        </p:attrNameLst>
                                      </p:cBhvr>
                                      <p:to>
                                        <p:strVal val="visible"/>
                                      </p:to>
                                    </p:set>
                                    <p:animEffect transition="in" filter="fade">
                                      <p:cBhvr>
                                        <p:cTn id="240" dur="500"/>
                                        <p:tgtEl>
                                          <p:spTgt spid="90"/>
                                        </p:tgtEl>
                                      </p:cBhvr>
                                    </p:animEffect>
                                  </p:childTnLst>
                                </p:cTn>
                              </p:par>
                            </p:childTnLst>
                          </p:cTn>
                        </p:par>
                        <p:par>
                          <p:cTn id="241" fill="hold">
                            <p:stCondLst>
                              <p:cond delay="1000"/>
                            </p:stCondLst>
                            <p:childTnLst>
                              <p:par>
                                <p:cTn id="242" presetID="10" presetClass="entr" presetSubtype="0" fill="hold" grpId="0" nodeType="afterEffect">
                                  <p:stCondLst>
                                    <p:cond delay="0"/>
                                  </p:stCondLst>
                                  <p:childTnLst>
                                    <p:set>
                                      <p:cBhvr>
                                        <p:cTn id="243" dur="1" fill="hold">
                                          <p:stCondLst>
                                            <p:cond delay="0"/>
                                          </p:stCondLst>
                                        </p:cTn>
                                        <p:tgtEl>
                                          <p:spTgt spid="20"/>
                                        </p:tgtEl>
                                        <p:attrNameLst>
                                          <p:attrName>style.visibility</p:attrName>
                                        </p:attrNameLst>
                                      </p:cBhvr>
                                      <p:to>
                                        <p:strVal val="visible"/>
                                      </p:to>
                                    </p:set>
                                    <p:animEffect transition="in" filter="fade">
                                      <p:cBhvr>
                                        <p:cTn id="244" dur="500"/>
                                        <p:tgtEl>
                                          <p:spTgt spid="20"/>
                                        </p:tgtEl>
                                      </p:cBhvr>
                                    </p:animEffect>
                                  </p:childTnLst>
                                </p:cTn>
                              </p:par>
                            </p:childTnLst>
                          </p:cTn>
                        </p:par>
                        <p:par>
                          <p:cTn id="245" fill="hold">
                            <p:stCondLst>
                              <p:cond delay="1500"/>
                            </p:stCondLst>
                            <p:childTnLst>
                              <p:par>
                                <p:cTn id="246" presetID="10" presetClass="entr" presetSubtype="0" fill="hold" grpId="0" nodeType="afterEffect">
                                  <p:stCondLst>
                                    <p:cond delay="0"/>
                                  </p:stCondLst>
                                  <p:childTnLst>
                                    <p:set>
                                      <p:cBhvr>
                                        <p:cTn id="247" dur="1" fill="hold">
                                          <p:stCondLst>
                                            <p:cond delay="0"/>
                                          </p:stCondLst>
                                        </p:cTn>
                                        <p:tgtEl>
                                          <p:spTgt spid="91"/>
                                        </p:tgtEl>
                                        <p:attrNameLst>
                                          <p:attrName>style.visibility</p:attrName>
                                        </p:attrNameLst>
                                      </p:cBhvr>
                                      <p:to>
                                        <p:strVal val="visible"/>
                                      </p:to>
                                    </p:set>
                                    <p:animEffect transition="in" filter="fade">
                                      <p:cBhvr>
                                        <p:cTn id="248" dur="500"/>
                                        <p:tgtEl>
                                          <p:spTgt spid="91"/>
                                        </p:tgtEl>
                                      </p:cBhvr>
                                    </p:animEffect>
                                  </p:childTnLst>
                                </p:cTn>
                              </p:par>
                            </p:childTnLst>
                          </p:cTn>
                        </p:par>
                        <p:par>
                          <p:cTn id="249" fill="hold">
                            <p:stCondLst>
                              <p:cond delay="2000"/>
                            </p:stCondLst>
                            <p:childTnLst>
                              <p:par>
                                <p:cTn id="250" presetID="10" presetClass="entr" presetSubtype="0" fill="hold" grpId="0" nodeType="afterEffect">
                                  <p:stCondLst>
                                    <p:cond delay="0"/>
                                  </p:stCondLst>
                                  <p:childTnLst>
                                    <p:set>
                                      <p:cBhvr>
                                        <p:cTn id="251" dur="1" fill="hold">
                                          <p:stCondLst>
                                            <p:cond delay="0"/>
                                          </p:stCondLst>
                                        </p:cTn>
                                        <p:tgtEl>
                                          <p:spTgt spid="93"/>
                                        </p:tgtEl>
                                        <p:attrNameLst>
                                          <p:attrName>style.visibility</p:attrName>
                                        </p:attrNameLst>
                                      </p:cBhvr>
                                      <p:to>
                                        <p:strVal val="visible"/>
                                      </p:to>
                                    </p:set>
                                    <p:animEffect transition="in" filter="fade">
                                      <p:cBhvr>
                                        <p:cTn id="252" dur="500"/>
                                        <p:tgtEl>
                                          <p:spTgt spid="93"/>
                                        </p:tgtEl>
                                      </p:cBhvr>
                                    </p:animEffect>
                                  </p:childTnLst>
                                </p:cTn>
                              </p:par>
                            </p:childTnLst>
                          </p:cTn>
                        </p:par>
                        <p:par>
                          <p:cTn id="253" fill="hold">
                            <p:stCondLst>
                              <p:cond delay="2500"/>
                            </p:stCondLst>
                            <p:childTnLst>
                              <p:par>
                                <p:cTn id="254" presetID="10" presetClass="entr" presetSubtype="0" fill="hold" grpId="0" nodeType="after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childTnLst>
                          </p:cTn>
                        </p:par>
                        <p:par>
                          <p:cTn id="257" fill="hold">
                            <p:stCondLst>
                              <p:cond delay="3000"/>
                            </p:stCondLst>
                            <p:childTnLst>
                              <p:par>
                                <p:cTn id="258" presetID="10" presetClass="entr" presetSubtype="0" fill="hold" grpId="0" nodeType="after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fade">
                                      <p:cBhvr>
                                        <p:cTn id="260" dur="500"/>
                                        <p:tgtEl>
                                          <p:spTgt spid="97"/>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260"/>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68"/>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261"/>
                                        </p:tgtEl>
                                        <p:attrNameLst>
                                          <p:attrName>style.visibility</p:attrName>
                                        </p:attrNameLst>
                                      </p:cBhvr>
                                      <p:to>
                                        <p:strVal val="visible"/>
                                      </p:to>
                                    </p:set>
                                    <p:animEffect transition="in" filter="wipe(down)">
                                      <p:cBhvr>
                                        <p:cTn id="273" dur="500"/>
                                        <p:tgtEl>
                                          <p:spTgt spid="261"/>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2" fill="hold" grpId="0" nodeType="clickEffect">
                                  <p:stCondLst>
                                    <p:cond delay="0"/>
                                  </p:stCondLst>
                                  <p:childTnLst>
                                    <p:set>
                                      <p:cBhvr>
                                        <p:cTn id="277" dur="1" fill="hold">
                                          <p:stCondLst>
                                            <p:cond delay="0"/>
                                          </p:stCondLst>
                                        </p:cTn>
                                        <p:tgtEl>
                                          <p:spTgt spid="74"/>
                                        </p:tgtEl>
                                        <p:attrNameLst>
                                          <p:attrName>style.visibility</p:attrName>
                                        </p:attrNameLst>
                                      </p:cBhvr>
                                      <p:to>
                                        <p:strVal val="visible"/>
                                      </p:to>
                                    </p:set>
                                    <p:animEffect transition="in" filter="wipe(right)">
                                      <p:cBhvr>
                                        <p:cTn id="278" dur="500"/>
                                        <p:tgtEl>
                                          <p:spTgt spid="74"/>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92"/>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grpId="1" nodeType="clickEffect">
                                  <p:stCondLst>
                                    <p:cond delay="0"/>
                                  </p:stCondLst>
                                  <p:childTnLst>
                                    <p:set>
                                      <p:cBhvr>
                                        <p:cTn id="286" dur="1" fill="hold">
                                          <p:stCondLst>
                                            <p:cond delay="0"/>
                                          </p:stCondLst>
                                        </p:cTn>
                                        <p:tgtEl>
                                          <p:spTgt spid="261"/>
                                        </p:tgtEl>
                                        <p:attrNameLst>
                                          <p:attrName>style.visibility</p:attrName>
                                        </p:attrNameLst>
                                      </p:cBhvr>
                                      <p:to>
                                        <p:strVal val="hidden"/>
                                      </p:to>
                                    </p:set>
                                  </p:childTnLst>
                                </p:cTn>
                              </p:par>
                            </p:childTnLst>
                          </p:cTn>
                        </p:par>
                      </p:childTnLst>
                    </p:cTn>
                  </p:par>
                  <p:par>
                    <p:cTn id="287" fill="hold">
                      <p:stCondLst>
                        <p:cond delay="indefinite"/>
                      </p:stCondLst>
                      <p:childTnLst>
                        <p:par>
                          <p:cTn id="288" fill="hold">
                            <p:stCondLst>
                              <p:cond delay="0"/>
                            </p:stCondLst>
                            <p:childTnLst>
                              <p:par>
                                <p:cTn id="289" presetID="22" presetClass="entr" presetSubtype="4" fill="hold" grpId="0" nodeType="clickEffect">
                                  <p:stCondLst>
                                    <p:cond delay="0"/>
                                  </p:stCondLst>
                                  <p:childTnLst>
                                    <p:set>
                                      <p:cBhvr>
                                        <p:cTn id="290" dur="1" fill="hold">
                                          <p:stCondLst>
                                            <p:cond delay="0"/>
                                          </p:stCondLst>
                                        </p:cTn>
                                        <p:tgtEl>
                                          <p:spTgt spid="262"/>
                                        </p:tgtEl>
                                        <p:attrNameLst>
                                          <p:attrName>style.visibility</p:attrName>
                                        </p:attrNameLst>
                                      </p:cBhvr>
                                      <p:to>
                                        <p:strVal val="visible"/>
                                      </p:to>
                                    </p:set>
                                    <p:animEffect transition="in" filter="wipe(down)">
                                      <p:cBhvr>
                                        <p:cTn id="291" dur="500"/>
                                        <p:tgtEl>
                                          <p:spTgt spid="262"/>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262"/>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 presetClass="entr" presetSubtype="0" fill="hold" nodeType="clickEffect">
                                  <p:stCondLst>
                                    <p:cond delay="0"/>
                                  </p:stCondLst>
                                  <p:childTnLst>
                                    <p:set>
                                      <p:cBhvr>
                                        <p:cTn id="299"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animBg="1"/>
      <p:bldP spid="66" grpId="0" animBg="1"/>
      <p:bldP spid="68" grpId="0" animBg="1"/>
      <p:bldP spid="74" grpId="0" animBg="1"/>
      <p:bldP spid="92" grpId="0" animBg="1"/>
      <p:bldP spid="7" grpId="0" animBg="1"/>
      <p:bldP spid="257" grpId="0" animBg="1"/>
      <p:bldP spid="257" grpId="1" animBg="1"/>
      <p:bldP spid="259" grpId="0" animBg="1"/>
      <p:bldP spid="259" grpId="1" animBg="1"/>
      <p:bldP spid="261" grpId="0" animBg="1"/>
      <p:bldP spid="261" grpId="1" animBg="1"/>
      <p:bldP spid="262" grpId="0" animBg="1"/>
      <p:bldP spid="262" grpId="1" animBg="1"/>
      <p:bldP spid="269" grpId="0" animBg="1"/>
      <p:bldP spid="269" grpId="1" animBg="1"/>
      <p:bldP spid="270" grpId="0" animBg="1"/>
      <p:bldP spid="270" grpId="1" animBg="1"/>
      <p:bldP spid="71" grpId="0" animBg="1"/>
      <p:bldP spid="71" grpId="1" animBg="1"/>
      <p:bldP spid="258" grpId="0" animBg="1"/>
      <p:bldP spid="258" grpId="1" animBg="1"/>
      <p:bldP spid="76" grpId="0" animBg="1"/>
      <p:bldP spid="76" grpId="1" animBg="1"/>
      <p:bldP spid="20" grpId="0"/>
      <p:bldP spid="89" grpId="0"/>
      <p:bldP spid="90" grpId="0"/>
      <p:bldP spid="91" grpId="0"/>
      <p:bldP spid="93" grpId="0"/>
      <p:bldP spid="96" grpId="0"/>
      <p:bldP spid="97" grpId="0"/>
      <p:bldP spid="21" grpId="0" animBg="1"/>
      <p:bldP spid="21" grpId="1" animBg="1"/>
      <p:bldP spid="98" grpId="0" animBg="1"/>
      <p:bldP spid="98" grpId="1" animBg="1"/>
      <p:bldP spid="99" grpId="0" animBg="1"/>
      <p:bldP spid="99" grpId="1" animBg="1"/>
      <p:bldP spid="100" grpId="0" animBg="1"/>
      <p:bldP spid="100" grpId="1" animBg="1"/>
      <p:bldP spid="102" grpId="0" animBg="1"/>
      <p:bldP spid="102" grpId="1" animBg="1"/>
      <p:bldP spid="102" grpId="2"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260" grpId="0" animBg="1"/>
      <p:bldP spid="26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611189" y="-128197"/>
            <a:ext cx="1096962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Another Example: Sudoku Solver</a:t>
            </a:r>
            <a:endParaRPr lang="en-US" sz="3600" dirty="0">
              <a:solidFill>
                <a:srgbClr val="FF0000"/>
              </a:solidFill>
              <a:latin typeface="Corbel" panose="020B0503020204020204" pitchFamily="34" charset="0"/>
            </a:endParaRPr>
          </a:p>
        </p:txBody>
      </p:sp>
      <p:sp>
        <p:nvSpPr>
          <p:cNvPr id="12" name="Rectangle 11">
            <a:extLst>
              <a:ext uri="{FF2B5EF4-FFF2-40B4-BE49-F238E27FC236}">
                <a16:creationId xmlns:a16="http://schemas.microsoft.com/office/drawing/2014/main" id="{78D04164-BDF1-4E1C-9B1F-2927A9AA8808}"/>
              </a:ext>
            </a:extLst>
          </p:cNvPr>
          <p:cNvSpPr/>
          <p:nvPr/>
        </p:nvSpPr>
        <p:spPr>
          <a:xfrm>
            <a:off x="611189" y="852659"/>
            <a:ext cx="10969622" cy="584775"/>
          </a:xfrm>
          <a:prstGeom prst="rect">
            <a:avLst/>
          </a:prstGeom>
        </p:spPr>
        <p:txBody>
          <a:bodyPr wrap="square">
            <a:spAutoFit/>
          </a:bodyPr>
          <a:lstStyle/>
          <a:p>
            <a:pPr algn="ctr"/>
            <a:r>
              <a:rPr lang="en-US" sz="3200" dirty="0">
                <a:latin typeface="+mj-lt"/>
              </a:rPr>
              <a:t>How many LoC would it take to build a Sudoku solver in </a:t>
            </a:r>
            <a:r>
              <a:rPr lang="en-US" sz="3200" dirty="0">
                <a:solidFill>
                  <a:srgbClr val="FF0000"/>
                </a:solidFill>
                <a:latin typeface="+mj-lt"/>
              </a:rPr>
              <a:t>Python</a:t>
            </a:r>
            <a:r>
              <a:rPr lang="en-US" sz="3200" dirty="0">
                <a:latin typeface="+mj-lt"/>
              </a:rPr>
              <a:t>?</a:t>
            </a:r>
          </a:p>
        </p:txBody>
      </p:sp>
      <p:sp>
        <p:nvSpPr>
          <p:cNvPr id="13" name="Rectangle 12">
            <a:extLst>
              <a:ext uri="{FF2B5EF4-FFF2-40B4-BE49-F238E27FC236}">
                <a16:creationId xmlns:a16="http://schemas.microsoft.com/office/drawing/2014/main" id="{DB08F3F1-9F35-4353-8A3B-942C3448CD55}"/>
              </a:ext>
            </a:extLst>
          </p:cNvPr>
          <p:cNvSpPr/>
          <p:nvPr/>
        </p:nvSpPr>
        <p:spPr>
          <a:xfrm>
            <a:off x="8365524" y="2602478"/>
            <a:ext cx="3949578" cy="1077218"/>
          </a:xfrm>
          <a:prstGeom prst="rect">
            <a:avLst/>
          </a:prstGeom>
        </p:spPr>
        <p:txBody>
          <a:bodyPr wrap="square">
            <a:spAutoFit/>
          </a:bodyPr>
          <a:lstStyle/>
          <a:p>
            <a:pPr algn="ctr"/>
            <a:r>
              <a:rPr lang="en-US" sz="3200" dirty="0">
                <a:latin typeface="+mj-lt"/>
              </a:rPr>
              <a:t>Ok, here's the </a:t>
            </a:r>
            <a:r>
              <a:rPr lang="en-US" sz="3200" dirty="0">
                <a:solidFill>
                  <a:srgbClr val="0070C0"/>
                </a:solidFill>
                <a:latin typeface="+mj-lt"/>
              </a:rPr>
              <a:t>15-line </a:t>
            </a:r>
            <a:r>
              <a:rPr lang="en-US" sz="3200" dirty="0">
                <a:latin typeface="+mj-lt"/>
              </a:rPr>
              <a:t>solution in </a:t>
            </a:r>
            <a:r>
              <a:rPr lang="en-US" sz="3200" dirty="0">
                <a:solidFill>
                  <a:srgbClr val="FF0000"/>
                </a:solidFill>
                <a:latin typeface="+mj-lt"/>
              </a:rPr>
              <a:t>Prolog</a:t>
            </a:r>
            <a:r>
              <a:rPr lang="en-US" sz="3200" dirty="0">
                <a:latin typeface="+mj-lt"/>
              </a:rPr>
              <a:t>!</a:t>
            </a:r>
          </a:p>
        </p:txBody>
      </p:sp>
      <p:sp>
        <p:nvSpPr>
          <p:cNvPr id="14" name="Rectangle 13">
            <a:extLst>
              <a:ext uri="{FF2B5EF4-FFF2-40B4-BE49-F238E27FC236}">
                <a16:creationId xmlns:a16="http://schemas.microsoft.com/office/drawing/2014/main" id="{B49A9833-4A81-478E-A6D7-F1DB13ED9A1E}"/>
              </a:ext>
            </a:extLst>
          </p:cNvPr>
          <p:cNvSpPr/>
          <p:nvPr/>
        </p:nvSpPr>
        <p:spPr>
          <a:xfrm>
            <a:off x="8573297" y="3940183"/>
            <a:ext cx="3534032" cy="2062103"/>
          </a:xfrm>
          <a:prstGeom prst="rect">
            <a:avLst/>
          </a:prstGeom>
        </p:spPr>
        <p:txBody>
          <a:bodyPr wrap="square">
            <a:spAutoFit/>
          </a:bodyPr>
          <a:lstStyle/>
          <a:p>
            <a:pPr algn="ctr"/>
            <a:r>
              <a:rPr lang="en-US" sz="3200" dirty="0">
                <a:latin typeface="+mj-lt"/>
              </a:rPr>
              <a:t>Clearly, a language can have a massive impact on problem-solving efficiency!</a:t>
            </a:r>
          </a:p>
        </p:txBody>
      </p:sp>
      <p:pic>
        <p:nvPicPr>
          <p:cNvPr id="5" name="Picture 4">
            <a:extLst>
              <a:ext uri="{FF2B5EF4-FFF2-40B4-BE49-F238E27FC236}">
                <a16:creationId xmlns:a16="http://schemas.microsoft.com/office/drawing/2014/main" id="{1EBFA55F-FC48-4A7C-8605-385F2E26CADB}"/>
              </a:ext>
            </a:extLst>
          </p:cNvPr>
          <p:cNvPicPr>
            <a:picLocks noChangeAspect="1"/>
          </p:cNvPicPr>
          <p:nvPr/>
        </p:nvPicPr>
        <p:blipFill>
          <a:blip r:embed="rId3"/>
          <a:stretch>
            <a:fillRect/>
          </a:stretch>
        </p:blipFill>
        <p:spPr>
          <a:xfrm>
            <a:off x="4703936" y="1860038"/>
            <a:ext cx="3241459" cy="3137924"/>
          </a:xfrm>
          <a:prstGeom prst="rect">
            <a:avLst/>
          </a:prstGeom>
        </p:spPr>
      </p:pic>
      <p:sp>
        <p:nvSpPr>
          <p:cNvPr id="11" name="TextBox 10">
            <a:extLst>
              <a:ext uri="{FF2B5EF4-FFF2-40B4-BE49-F238E27FC236}">
                <a16:creationId xmlns:a16="http://schemas.microsoft.com/office/drawing/2014/main" id="{2D5D031D-6CEB-4889-89D3-16C62169EDEC}"/>
              </a:ext>
            </a:extLst>
          </p:cNvPr>
          <p:cNvSpPr txBox="1"/>
          <p:nvPr/>
        </p:nvSpPr>
        <p:spPr>
          <a:xfrm>
            <a:off x="126139" y="1626617"/>
            <a:ext cx="8311231" cy="5021318"/>
          </a:xfrm>
          <a:prstGeom prst="rect">
            <a:avLst/>
          </a:prstGeom>
          <a:solidFill>
            <a:schemeClr val="bg1">
              <a:lumMod val="95000"/>
            </a:schemeClr>
          </a:solidFill>
          <a:ln>
            <a:solidFill>
              <a:schemeClr val="tx1"/>
            </a:solidFill>
          </a:ln>
        </p:spPr>
        <p:txBody>
          <a:bodyPr wrap="square">
            <a:spAutoFit/>
          </a:bodyPr>
          <a:lstStyle/>
          <a:p>
            <a:r>
              <a:rPr lang="en-US" sz="2000" dirty="0">
                <a:latin typeface="Consolas" panose="020B0609020204030204" pitchFamily="49" charset="0"/>
              </a:rPr>
              <a:t>% Prolog solution for Sudoku in ~15 lines!</a:t>
            </a:r>
          </a:p>
          <a:p>
            <a:r>
              <a:rPr lang="en-US" sz="2000" dirty="0">
                <a:solidFill>
                  <a:srgbClr val="0070C0"/>
                </a:solidFill>
                <a:latin typeface="Consolas" panose="020B0609020204030204" pitchFamily="49" charset="0"/>
              </a:rPr>
              <a:t>sudoku</a:t>
            </a:r>
            <a:r>
              <a:rPr lang="en-US" sz="2000" dirty="0">
                <a:latin typeface="Consolas" panose="020B0609020204030204" pitchFamily="49" charset="0"/>
              </a:rPr>
              <a:t>(Rows) :-</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length</a:t>
            </a:r>
            <a:r>
              <a:rPr lang="en-US" sz="2000" dirty="0">
                <a:latin typeface="Consolas" panose="020B0609020204030204" pitchFamily="49" charset="0"/>
              </a:rPr>
              <a:t>(Rows, </a:t>
            </a:r>
            <a:r>
              <a:rPr lang="en-US" sz="2000" dirty="0">
                <a:solidFill>
                  <a:schemeClr val="accent2">
                    <a:lumMod val="75000"/>
                  </a:schemeClr>
                </a:solidFill>
                <a:latin typeface="Consolas" panose="020B0609020204030204" pitchFamily="49" charset="0"/>
              </a:rPr>
              <a:t>9</a:t>
            </a:r>
            <a:r>
              <a:rPr lang="en-US" sz="2000" dirty="0">
                <a:latin typeface="Consolas" panose="020B0609020204030204" pitchFamily="49" charset="0"/>
              </a:rPr>
              <a:t>), </a:t>
            </a:r>
            <a:r>
              <a:rPr lang="en-US" sz="2000" dirty="0" err="1">
                <a:solidFill>
                  <a:srgbClr val="0070C0"/>
                </a:solidFill>
                <a:latin typeface="Consolas" panose="020B0609020204030204" pitchFamily="49" charset="0"/>
              </a:rPr>
              <a:t>maplist</a:t>
            </a:r>
            <a:r>
              <a:rPr lang="en-US" sz="2000" dirty="0">
                <a:latin typeface="Consolas" panose="020B0609020204030204" pitchFamily="49" charset="0"/>
              </a:rPr>
              <a:t>(</a:t>
            </a:r>
            <a:r>
              <a:rPr lang="en-US" sz="2000" dirty="0" err="1">
                <a:solidFill>
                  <a:srgbClr val="0070C0"/>
                </a:solidFill>
                <a:latin typeface="Consolas" panose="020B0609020204030204" pitchFamily="49" charset="0"/>
              </a:rPr>
              <a:t>same_length</a:t>
            </a:r>
            <a:r>
              <a:rPr lang="en-US" sz="2000" dirty="0">
                <a:latin typeface="Consolas" panose="020B0609020204030204" pitchFamily="49" charset="0"/>
              </a:rPr>
              <a:t>(Rows), Rows),</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append</a:t>
            </a:r>
            <a:r>
              <a:rPr lang="en-US" sz="2000" dirty="0">
                <a:latin typeface="Consolas" panose="020B0609020204030204" pitchFamily="49" charset="0"/>
              </a:rPr>
              <a:t>(Rows, Vs), Vs ins </a:t>
            </a:r>
            <a:r>
              <a:rPr lang="en-US" sz="2000" dirty="0">
                <a:solidFill>
                  <a:schemeClr val="accent2">
                    <a:lumMod val="75000"/>
                  </a:schemeClr>
                </a:solidFill>
                <a:latin typeface="Consolas" panose="020B0609020204030204" pitchFamily="49" charset="0"/>
              </a:rPr>
              <a:t>1</a:t>
            </a:r>
            <a:r>
              <a:rPr lang="en-US" sz="2000" dirty="0">
                <a:latin typeface="Consolas" panose="020B0609020204030204" pitchFamily="49" charset="0"/>
              </a:rPr>
              <a:t>..</a:t>
            </a:r>
            <a:r>
              <a:rPr lang="en-US" sz="2000" dirty="0">
                <a:solidFill>
                  <a:schemeClr val="accent2">
                    <a:lumMod val="75000"/>
                  </a:schemeClr>
                </a:solidFill>
                <a:latin typeface="Consolas" panose="020B0609020204030204" pitchFamily="49" charset="0"/>
              </a:rPr>
              <a:t>9</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70C0"/>
                </a:solidFill>
                <a:latin typeface="Consolas" panose="020B0609020204030204" pitchFamily="49" charset="0"/>
              </a:rPr>
              <a:t>maplist</a:t>
            </a:r>
            <a:r>
              <a:rPr lang="en-US" sz="2000" dirty="0">
                <a:latin typeface="Consolas" panose="020B0609020204030204" pitchFamily="49" charset="0"/>
              </a:rPr>
              <a:t>(</a:t>
            </a:r>
            <a:r>
              <a:rPr lang="en-US" sz="2000" dirty="0" err="1">
                <a:latin typeface="Consolas" panose="020B0609020204030204" pitchFamily="49" charset="0"/>
              </a:rPr>
              <a:t>all_different</a:t>
            </a:r>
            <a:r>
              <a:rPr lang="en-US" sz="2000" dirty="0">
                <a:latin typeface="Consolas" panose="020B0609020204030204" pitchFamily="49" charset="0"/>
              </a:rPr>
              <a:t>, Rows),</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transpose</a:t>
            </a:r>
            <a:r>
              <a:rPr lang="en-US" sz="2000" dirty="0">
                <a:latin typeface="Consolas" panose="020B0609020204030204" pitchFamily="49" charset="0"/>
              </a:rPr>
              <a:t>(Rows, Columns),</a:t>
            </a:r>
          </a:p>
          <a:p>
            <a:r>
              <a:rPr lang="en-US" sz="2000" dirty="0">
                <a:latin typeface="Consolas" panose="020B0609020204030204" pitchFamily="49" charset="0"/>
              </a:rPr>
              <a:t>    </a:t>
            </a:r>
            <a:r>
              <a:rPr lang="en-US" sz="2000" dirty="0" err="1">
                <a:solidFill>
                  <a:srgbClr val="0070C0"/>
                </a:solidFill>
                <a:latin typeface="Consolas" panose="020B0609020204030204" pitchFamily="49" charset="0"/>
              </a:rPr>
              <a:t>maplist</a:t>
            </a:r>
            <a:r>
              <a:rPr lang="en-US" sz="2000" dirty="0">
                <a:latin typeface="Consolas" panose="020B0609020204030204" pitchFamily="49" charset="0"/>
              </a:rPr>
              <a:t>(</a:t>
            </a:r>
            <a:r>
              <a:rPr lang="en-US" sz="2000" dirty="0" err="1">
                <a:latin typeface="Consolas" panose="020B0609020204030204" pitchFamily="49" charset="0"/>
              </a:rPr>
              <a:t>all_different</a:t>
            </a:r>
            <a:r>
              <a:rPr lang="en-US" sz="2000" dirty="0">
                <a:latin typeface="Consolas" panose="020B0609020204030204" pitchFamily="49" charset="0"/>
              </a:rPr>
              <a:t>, Columns),</a:t>
            </a:r>
          </a:p>
          <a:p>
            <a:r>
              <a:rPr lang="en-US" sz="2000" dirty="0">
                <a:latin typeface="Consolas" panose="020B0609020204030204" pitchFamily="49" charset="0"/>
              </a:rPr>
              <a:t>    Rows = [</a:t>
            </a:r>
            <a:r>
              <a:rPr lang="en-US" sz="2000" dirty="0" err="1">
                <a:latin typeface="Consolas" panose="020B0609020204030204" pitchFamily="49" charset="0"/>
              </a:rPr>
              <a:t>As,Bs,Cs,Ds,Es,Fs,Gs,Hs,Is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blocks</a:t>
            </a:r>
            <a:r>
              <a:rPr lang="en-US" sz="2000" dirty="0">
                <a:latin typeface="Consolas" panose="020B0609020204030204" pitchFamily="49" charset="0"/>
              </a:rPr>
              <a:t>(As, Bs, Cs),</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blocks</a:t>
            </a:r>
            <a:r>
              <a:rPr lang="en-US" sz="2000" dirty="0">
                <a:latin typeface="Consolas" panose="020B0609020204030204" pitchFamily="49" charset="0"/>
              </a:rPr>
              <a:t>(Ds, Es, Fs),</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blocks</a:t>
            </a:r>
            <a:r>
              <a:rPr lang="en-US" sz="2000" dirty="0">
                <a:latin typeface="Consolas" panose="020B0609020204030204" pitchFamily="49" charset="0"/>
              </a:rPr>
              <a:t>(Gs, Hs, Is).</a:t>
            </a:r>
          </a:p>
          <a:p>
            <a:endParaRPr lang="en-US" sz="2000" dirty="0">
              <a:latin typeface="Consolas" panose="020B0609020204030204" pitchFamily="49" charset="0"/>
            </a:endParaRPr>
          </a:p>
          <a:p>
            <a:r>
              <a:rPr lang="en-US" sz="2000" dirty="0">
                <a:solidFill>
                  <a:srgbClr val="0070C0"/>
                </a:solidFill>
                <a:latin typeface="Consolas" panose="020B0609020204030204" pitchFamily="49" charset="0"/>
              </a:rPr>
              <a:t>blocks</a:t>
            </a:r>
            <a:r>
              <a:rPr lang="en-US" sz="2000" dirty="0">
                <a:latin typeface="Consolas" panose="020B0609020204030204" pitchFamily="49" charset="0"/>
              </a:rPr>
              <a:t>([], [], []).</a:t>
            </a:r>
          </a:p>
          <a:p>
            <a:r>
              <a:rPr lang="en-US" sz="2000" dirty="0">
                <a:solidFill>
                  <a:srgbClr val="0070C0"/>
                </a:solidFill>
                <a:latin typeface="Consolas" panose="020B0609020204030204" pitchFamily="49" charset="0"/>
              </a:rPr>
              <a:t>blocks</a:t>
            </a:r>
            <a:r>
              <a:rPr lang="en-US" sz="2000" dirty="0">
                <a:latin typeface="Consolas" panose="020B0609020204030204" pitchFamily="49" charset="0"/>
              </a:rPr>
              <a:t>([N1,N2,N3|Ns1], [N4,N5,N6|Ns2], [N7,N8,N9|Ns3]) :-</a:t>
            </a:r>
          </a:p>
          <a:p>
            <a:r>
              <a:rPr lang="en-US" sz="2000" dirty="0">
                <a:latin typeface="Consolas" panose="020B0609020204030204" pitchFamily="49" charset="0"/>
              </a:rPr>
              <a:t>        </a:t>
            </a:r>
            <a:r>
              <a:rPr lang="en-US" sz="2000" dirty="0" err="1">
                <a:solidFill>
                  <a:srgbClr val="0070C0"/>
                </a:solidFill>
                <a:latin typeface="Consolas" panose="020B0609020204030204" pitchFamily="49" charset="0"/>
              </a:rPr>
              <a:t>all_different</a:t>
            </a:r>
            <a:r>
              <a:rPr lang="en-US" sz="2000" dirty="0">
                <a:latin typeface="Consolas" panose="020B0609020204030204" pitchFamily="49" charset="0"/>
              </a:rPr>
              <a:t>([N1,N2,N3,N4,N5,N6,N7,N8,N9]),</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blocks</a:t>
            </a:r>
            <a:r>
              <a:rPr lang="en-US" sz="2000" dirty="0">
                <a:latin typeface="Consolas" panose="020B0609020204030204" pitchFamily="49" charset="0"/>
              </a:rPr>
              <a:t>(Ns1, Ns2, Ns3).</a:t>
            </a:r>
          </a:p>
        </p:txBody>
      </p:sp>
      <p:sp>
        <p:nvSpPr>
          <p:cNvPr id="19" name="Rectangle 18">
            <a:extLst>
              <a:ext uri="{FF2B5EF4-FFF2-40B4-BE49-F238E27FC236}">
                <a16:creationId xmlns:a16="http://schemas.microsoft.com/office/drawing/2014/main" id="{5E6E1F09-A370-4C88-9F6C-6F4ACB39783B}"/>
              </a:ext>
            </a:extLst>
          </p:cNvPr>
          <p:cNvSpPr/>
          <p:nvPr/>
        </p:nvSpPr>
        <p:spPr>
          <a:xfrm>
            <a:off x="8573297" y="1666376"/>
            <a:ext cx="3534032" cy="584775"/>
          </a:xfrm>
          <a:prstGeom prst="rect">
            <a:avLst/>
          </a:prstGeom>
        </p:spPr>
        <p:txBody>
          <a:bodyPr wrap="square">
            <a:spAutoFit/>
          </a:bodyPr>
          <a:lstStyle/>
          <a:p>
            <a:pPr algn="ctr"/>
            <a:r>
              <a:rPr lang="en-US" sz="3200" dirty="0">
                <a:latin typeface="+mj-lt"/>
              </a:rPr>
              <a:t>Answer: </a:t>
            </a:r>
            <a:r>
              <a:rPr lang="en-US" sz="3200" dirty="0">
                <a:solidFill>
                  <a:srgbClr val="0070C0"/>
                </a:solidFill>
                <a:latin typeface="+mj-lt"/>
              </a:rPr>
              <a:t>~45 lines</a:t>
            </a:r>
          </a:p>
        </p:txBody>
      </p:sp>
    </p:spTree>
    <p:extLst>
      <p:ext uri="{BB962C8B-B14F-4D97-AF65-F5344CB8AC3E}">
        <p14:creationId xmlns:p14="http://schemas.microsoft.com/office/powerpoint/2010/main" val="289456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1"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09811" y="3175001"/>
            <a:ext cx="4117189" cy="954107"/>
          </a:xfrm>
          <a:prstGeom prst="rect">
            <a:avLst/>
          </a:prstGeom>
          <a:noFill/>
        </p:spPr>
        <p:txBody>
          <a:bodyPr wrap="square">
            <a:spAutoFit/>
          </a:bodyPr>
          <a:lstStyle/>
          <a:p>
            <a:pPr algn="ctr"/>
            <a:r>
              <a:rPr lang="en-US" sz="2800" dirty="0"/>
              <a:t>How does this language pass parameters?</a:t>
            </a:r>
          </a:p>
        </p:txBody>
      </p:sp>
      <p:grpSp>
        <p:nvGrpSpPr>
          <p:cNvPr id="7" name="Group 6">
            <a:extLst>
              <a:ext uri="{FF2B5EF4-FFF2-40B4-BE49-F238E27FC236}">
                <a16:creationId xmlns:a16="http://schemas.microsoft.com/office/drawing/2014/main" id="{17B219D3-6BC8-4482-86E2-9A4888833A46}"/>
              </a:ext>
            </a:extLst>
          </p:cNvPr>
          <p:cNvGrpSpPr/>
          <p:nvPr/>
        </p:nvGrpSpPr>
        <p:grpSpPr>
          <a:xfrm>
            <a:off x="1077776" y="-10923"/>
            <a:ext cx="9913684" cy="1143000"/>
            <a:chOff x="1545367" y="-4627"/>
            <a:chExt cx="9913684" cy="1143000"/>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545367" y="-4627"/>
              <a:ext cx="991368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Classify That Language</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99" y="68106"/>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333432" y="83726"/>
            <a:ext cx="6971010" cy="654920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2">
                    <a:lumMod val="40000"/>
                    <a:lumOff val="60000"/>
                  </a:schemeClr>
                </a:solidFill>
                <a:latin typeface="Consolas" panose="020B0609020204030204" pitchFamily="49" charset="0"/>
              </a:rPr>
              <a:t>class</a:t>
            </a:r>
            <a:r>
              <a:rPr lang="en-US" sz="2000" dirty="0">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Student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chemeClr val="accent2">
                    <a:lumMod val="40000"/>
                    <a:lumOff val="60000"/>
                  </a:schemeClr>
                </a:solidFill>
                <a:latin typeface="Consolas" panose="020B0609020204030204" pitchFamily="49" charset="0"/>
              </a:rPr>
              <a:t>def</a:t>
            </a:r>
            <a:r>
              <a:rPr lang="en-US" sz="2000" dirty="0">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__</a:t>
            </a:r>
            <a:r>
              <a:rPr lang="en-US" sz="2000" dirty="0" err="1">
                <a:solidFill>
                  <a:schemeClr val="accent6">
                    <a:lumMod val="40000"/>
                    <a:lumOff val="60000"/>
                  </a:schemeClr>
                </a:solidFill>
                <a:latin typeface="Consolas" panose="020B0609020204030204" pitchFamily="49" charset="0"/>
              </a:rPr>
              <a:t>init</a:t>
            </a:r>
            <a:r>
              <a:rPr lang="en-US" sz="2000" dirty="0">
                <a:solidFill>
                  <a:schemeClr val="accent6">
                    <a:lumMod val="40000"/>
                    <a:lumOff val="60000"/>
                  </a:schemeClr>
                </a:solidFill>
                <a:latin typeface="Consolas" panose="020B0609020204030204" pitchFamily="49" charset="0"/>
              </a:rPr>
              <a:t>__</a:t>
            </a:r>
            <a:r>
              <a:rPr lang="en-US" sz="2000" dirty="0">
                <a:latin typeface="Consolas" panose="020B0609020204030204" pitchFamily="49" charset="0"/>
              </a:rPr>
              <a:t>(self, name):</a:t>
            </a:r>
          </a:p>
          <a:p>
            <a:r>
              <a:rPr lang="en-US" sz="2000" dirty="0">
                <a:latin typeface="Consolas" panose="020B0609020204030204" pitchFamily="49" charset="0"/>
              </a:rPr>
              <a:t>  self.name = name</a:t>
            </a:r>
          </a:p>
          <a:p>
            <a:r>
              <a:rPr lang="en-US" sz="2000" dirty="0">
                <a:latin typeface="Consolas" panose="020B0609020204030204" pitchFamily="49" charset="0"/>
              </a:rPr>
              <a:t>  </a:t>
            </a:r>
            <a:r>
              <a:rPr lang="en-US" sz="2000" dirty="0" err="1">
                <a:latin typeface="Consolas" panose="020B0609020204030204" pitchFamily="49" charset="0"/>
              </a:rPr>
              <a:t>self.debt</a:t>
            </a:r>
            <a:r>
              <a:rPr lang="en-US" sz="2000" dirty="0">
                <a:latin typeface="Consolas" panose="020B0609020204030204" pitchFamily="49" charset="0"/>
              </a:rPr>
              <a:t> = </a:t>
            </a:r>
            <a:r>
              <a:rPr lang="en-US" sz="2000" dirty="0">
                <a:solidFill>
                  <a:schemeClr val="accent4">
                    <a:lumMod val="40000"/>
                    <a:lumOff val="60000"/>
                  </a:schemeClr>
                </a:solidFill>
                <a:latin typeface="Consolas" panose="020B0609020204030204" pitchFamily="49" charset="0"/>
              </a:rPr>
              <a:t>0</a:t>
            </a:r>
          </a:p>
          <a:p>
            <a:endParaRPr lang="en-US" sz="1400" dirty="0">
              <a:latin typeface="Consolas" panose="020B0609020204030204" pitchFamily="49" charset="0"/>
            </a:endParaRPr>
          </a:p>
          <a:p>
            <a:r>
              <a:rPr lang="en-US" sz="2000" dirty="0">
                <a:latin typeface="Consolas" panose="020B0609020204030204" pitchFamily="49" charset="0"/>
              </a:rPr>
              <a:t> </a:t>
            </a:r>
            <a:r>
              <a:rPr lang="en-US" sz="2000" dirty="0">
                <a:solidFill>
                  <a:schemeClr val="accent2">
                    <a:lumMod val="40000"/>
                    <a:lumOff val="60000"/>
                  </a:schemeClr>
                </a:solidFill>
                <a:latin typeface="Consolas" panose="020B0609020204030204" pitchFamily="49" charset="0"/>
              </a:rPr>
              <a:t>def</a:t>
            </a:r>
            <a:r>
              <a:rPr lang="en-US" sz="2000" dirty="0">
                <a:latin typeface="Consolas" panose="020B0609020204030204" pitchFamily="49" charset="0"/>
              </a:rPr>
              <a:t> </a:t>
            </a:r>
            <a:r>
              <a:rPr lang="en-US" sz="2000" dirty="0" err="1">
                <a:solidFill>
                  <a:schemeClr val="accent6">
                    <a:lumMod val="40000"/>
                    <a:lumOff val="60000"/>
                  </a:schemeClr>
                </a:solidFill>
                <a:latin typeface="Consolas" panose="020B0609020204030204" pitchFamily="49" charset="0"/>
              </a:rPr>
              <a:t>go_to_ucla</a:t>
            </a:r>
            <a:r>
              <a:rPr lang="en-US" sz="2000" dirty="0">
                <a:latin typeface="Consolas" panose="020B0609020204030204" pitchFamily="49" charset="0"/>
              </a:rPr>
              <a:t>(self, </a:t>
            </a:r>
            <a:r>
              <a:rPr lang="en-US" sz="2000" dirty="0" err="1">
                <a:latin typeface="Consolas" panose="020B0609020204030204" pitchFamily="49" charset="0"/>
              </a:rPr>
              <a:t>qtrs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self.debt</a:t>
            </a:r>
            <a:r>
              <a:rPr lang="en-US" sz="2000" dirty="0">
                <a:latin typeface="Consolas" panose="020B0609020204030204" pitchFamily="49" charset="0"/>
              </a:rPr>
              <a:t> += </a:t>
            </a:r>
            <a:r>
              <a:rPr lang="en-US" sz="2000" dirty="0">
                <a:solidFill>
                  <a:schemeClr val="accent4">
                    <a:lumMod val="40000"/>
                    <a:lumOff val="60000"/>
                  </a:schemeClr>
                </a:solidFill>
                <a:latin typeface="Consolas" panose="020B0609020204030204" pitchFamily="49" charset="0"/>
              </a:rPr>
              <a:t>10000</a:t>
            </a:r>
            <a:r>
              <a:rPr lang="en-US" sz="2000" dirty="0">
                <a:latin typeface="Consolas" panose="020B0609020204030204" pitchFamily="49" charset="0"/>
              </a:rPr>
              <a:t> * </a:t>
            </a:r>
            <a:r>
              <a:rPr lang="en-US" sz="2000" dirty="0" err="1">
                <a:latin typeface="Consolas" panose="020B0609020204030204" pitchFamily="49" charset="0"/>
              </a:rPr>
              <a:t>qtrs</a:t>
            </a:r>
            <a:endParaRPr lang="en-US" sz="2000" dirty="0">
              <a:latin typeface="Consolas" panose="020B0609020204030204" pitchFamily="49" charset="0"/>
            </a:endParaRPr>
          </a:p>
          <a:p>
            <a:endParaRPr lang="en-US" sz="1200" dirty="0">
              <a:latin typeface="Consolas" panose="020B0609020204030204" pitchFamily="49" charset="0"/>
            </a:endParaRPr>
          </a:p>
          <a:p>
            <a:r>
              <a:rPr lang="en-US" sz="2000" dirty="0">
                <a:latin typeface="Consolas" panose="020B0609020204030204" pitchFamily="49" charset="0"/>
              </a:rPr>
              <a:t> </a:t>
            </a:r>
            <a:r>
              <a:rPr lang="en-US" sz="2000" dirty="0">
                <a:solidFill>
                  <a:schemeClr val="accent2">
                    <a:lumMod val="40000"/>
                    <a:lumOff val="60000"/>
                  </a:schemeClr>
                </a:solidFill>
                <a:latin typeface="Consolas" panose="020B0609020204030204" pitchFamily="49" charset="0"/>
              </a:rPr>
              <a:t>def</a:t>
            </a:r>
            <a:r>
              <a:rPr lang="en-US" sz="2000" dirty="0">
                <a:latin typeface="Consolas" panose="020B0609020204030204" pitchFamily="49" charset="0"/>
              </a:rPr>
              <a:t> </a:t>
            </a:r>
            <a:r>
              <a:rPr lang="en-US" sz="2000" dirty="0" err="1">
                <a:solidFill>
                  <a:schemeClr val="accent6">
                    <a:lumMod val="40000"/>
                    <a:lumOff val="60000"/>
                  </a:schemeClr>
                </a:solidFill>
                <a:latin typeface="Consolas" panose="020B0609020204030204" pitchFamily="49" charset="0"/>
              </a:rPr>
              <a:t>my_debt</a:t>
            </a:r>
            <a:r>
              <a:rPr lang="en-US" sz="2000" dirty="0">
                <a:latin typeface="Consolas" panose="020B0609020204030204" pitchFamily="49" charset="0"/>
              </a:rPr>
              <a:t>(self):</a:t>
            </a:r>
          </a:p>
          <a:p>
            <a:r>
              <a:rPr lang="en-US" sz="2000" dirty="0">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print</a:t>
            </a:r>
            <a:r>
              <a:rPr lang="en-US" sz="2000" dirty="0">
                <a:latin typeface="Consolas" panose="020B0609020204030204" pitchFamily="49" charset="0"/>
              </a:rPr>
              <a:t>(f</a:t>
            </a:r>
            <a:r>
              <a:rPr lang="en-US" sz="2000" dirty="0">
                <a:solidFill>
                  <a:schemeClr val="accent4">
                    <a:lumMod val="40000"/>
                    <a:lumOff val="60000"/>
                  </a:schemeClr>
                </a:solidFill>
                <a:latin typeface="Consolas" panose="020B0609020204030204" pitchFamily="49" charset="0"/>
              </a:rPr>
              <a:t>'{self.name} has ${</a:t>
            </a:r>
            <a:r>
              <a:rPr lang="en-US" sz="2000" dirty="0" err="1">
                <a:solidFill>
                  <a:schemeClr val="accent4">
                    <a:lumMod val="40000"/>
                    <a:lumOff val="60000"/>
                  </a:schemeClr>
                </a:solidFill>
                <a:latin typeface="Consolas" panose="020B0609020204030204" pitchFamily="49" charset="0"/>
              </a:rPr>
              <a:t>self.debt</a:t>
            </a:r>
            <a:r>
              <a:rPr lang="en-US" sz="2000" dirty="0">
                <a:solidFill>
                  <a:schemeClr val="accent4">
                    <a:lumMod val="40000"/>
                    <a:lumOff val="60000"/>
                  </a:schemeClr>
                </a:solidFill>
                <a:latin typeface="Consolas" panose="020B0609020204030204" pitchFamily="49" charset="0"/>
              </a:rPr>
              <a:t>} in debt'</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FFFF"/>
                </a:solidFill>
                <a:latin typeface="Consolas" panose="020B0609020204030204" pitchFamily="49" charset="0"/>
              </a:rPr>
              <a:t># make student glow up</a:t>
            </a:r>
            <a:endParaRPr lang="en-US" sz="2000" dirty="0">
              <a:latin typeface="Consolas" panose="020B0609020204030204" pitchFamily="49" charset="0"/>
            </a:endParaRPr>
          </a:p>
          <a:p>
            <a:r>
              <a:rPr lang="en-US" sz="2000" dirty="0">
                <a:solidFill>
                  <a:schemeClr val="accent2">
                    <a:lumMod val="40000"/>
                    <a:lumOff val="60000"/>
                  </a:schemeClr>
                </a:solidFill>
                <a:latin typeface="Consolas" panose="020B0609020204030204" pitchFamily="49" charset="0"/>
              </a:rPr>
              <a:t>def</a:t>
            </a:r>
            <a:r>
              <a:rPr lang="en-US" sz="2000" dirty="0">
                <a:latin typeface="Consolas" panose="020B0609020204030204" pitchFamily="49" charset="0"/>
              </a:rPr>
              <a:t> </a:t>
            </a:r>
            <a:r>
              <a:rPr lang="en-US" sz="2000" dirty="0" err="1">
                <a:solidFill>
                  <a:schemeClr val="accent6">
                    <a:lumMod val="40000"/>
                    <a:lumOff val="60000"/>
                  </a:schemeClr>
                </a:solidFill>
                <a:latin typeface="Consolas" panose="020B0609020204030204" pitchFamily="49" charset="0"/>
              </a:rPr>
              <a:t>grow_up</a:t>
            </a:r>
            <a:r>
              <a:rPr lang="en-US" sz="2000" dirty="0">
                <a:latin typeface="Consolas" panose="020B0609020204030204" pitchFamily="49" charset="0"/>
              </a:rPr>
              <a:t>(s):</a:t>
            </a:r>
          </a:p>
          <a:p>
            <a:r>
              <a:rPr lang="en-US" sz="2000" dirty="0">
                <a:latin typeface="Consolas" panose="020B0609020204030204" pitchFamily="49" charset="0"/>
              </a:rPr>
              <a:t> </a:t>
            </a:r>
            <a:r>
              <a:rPr lang="en-US" sz="2000" dirty="0" err="1">
                <a:latin typeface="Consolas" panose="020B0609020204030204" pitchFamily="49" charset="0"/>
              </a:rPr>
              <a:t>s.</a:t>
            </a:r>
            <a:r>
              <a:rPr lang="en-US" sz="2000" dirty="0" err="1">
                <a:solidFill>
                  <a:schemeClr val="accent6">
                    <a:lumMod val="40000"/>
                    <a:lumOff val="60000"/>
                  </a:schemeClr>
                </a:solidFill>
                <a:latin typeface="Consolas" panose="020B0609020204030204" pitchFamily="49" charset="0"/>
              </a:rPr>
              <a:t>go_to_ucla</a:t>
            </a:r>
            <a:r>
              <a:rPr lang="en-US" sz="2000" dirty="0">
                <a:latin typeface="Consolas" panose="020B0609020204030204" pitchFamily="49" charset="0"/>
              </a:rPr>
              <a:t>(</a:t>
            </a:r>
            <a:r>
              <a:rPr lang="en-US" sz="2000" dirty="0">
                <a:solidFill>
                  <a:schemeClr val="accent4">
                    <a:lumMod val="40000"/>
                    <a:lumOff val="60000"/>
                  </a:schemeClr>
                </a:solidFill>
                <a:latin typeface="Consolas" panose="020B0609020204030204" pitchFamily="49" charset="0"/>
              </a:rPr>
              <a:t>12</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00FFFF"/>
                </a:solidFill>
                <a:latin typeface="Consolas" panose="020B0609020204030204" pitchFamily="49" charset="0"/>
              </a:rPr>
              <a:t># erase their debt by creating an alias!</a:t>
            </a:r>
          </a:p>
          <a:p>
            <a:r>
              <a:rPr lang="en-US" sz="2000" dirty="0">
                <a:latin typeface="Consolas" panose="020B0609020204030204" pitchFamily="49" charset="0"/>
              </a:rPr>
              <a:t> s = Student(</a:t>
            </a:r>
            <a:r>
              <a:rPr lang="en-US" sz="2000" dirty="0">
                <a:solidFill>
                  <a:schemeClr val="accent4">
                    <a:lumMod val="40000"/>
                    <a:lumOff val="60000"/>
                  </a:schemeClr>
                </a:solidFill>
                <a:latin typeface="Consolas" panose="020B0609020204030204" pitchFamily="49" charset="0"/>
              </a:rPr>
              <a:t>"</a:t>
            </a:r>
            <a:r>
              <a:rPr lang="en-US" sz="2000" dirty="0" err="1">
                <a:solidFill>
                  <a:schemeClr val="accent4">
                    <a:lumMod val="40000"/>
                    <a:lumOff val="60000"/>
                  </a:schemeClr>
                </a:solidFill>
                <a:latin typeface="Consolas" panose="020B0609020204030204" pitchFamily="49" charset="0"/>
              </a:rPr>
              <a:t>Kippy</a:t>
            </a:r>
            <a:r>
              <a:rPr lang="en-US" sz="2000" dirty="0">
                <a:solidFill>
                  <a:schemeClr val="accent4">
                    <a:lumMod val="40000"/>
                    <a:lumOff val="60000"/>
                  </a:schemeClr>
                </a:solidFill>
                <a:latin typeface="Consolas" panose="020B0609020204030204" pitchFamily="49" charset="0"/>
              </a:rPr>
              <a:t>"</a:t>
            </a:r>
            <a:r>
              <a:rPr lang="en-US" sz="2000" dirty="0">
                <a:latin typeface="Consolas" panose="020B0609020204030204" pitchFamily="49" charset="0"/>
              </a:rPr>
              <a:t>)</a:t>
            </a:r>
          </a:p>
          <a:p>
            <a:endParaRPr lang="en-US" sz="1400" dirty="0">
              <a:latin typeface="Consolas" panose="020B0609020204030204" pitchFamily="49" charset="0"/>
            </a:endParaRPr>
          </a:p>
          <a:p>
            <a:r>
              <a:rPr lang="en-US" sz="2000" dirty="0">
                <a:solidFill>
                  <a:srgbClr val="00FFFF"/>
                </a:solidFill>
                <a:latin typeface="Consolas" panose="020B0609020204030204" pitchFamily="49" charset="0"/>
              </a:rPr>
              <a:t># main program</a:t>
            </a:r>
          </a:p>
          <a:p>
            <a:r>
              <a:rPr lang="en-US" sz="2000" dirty="0">
                <a:latin typeface="Consolas" panose="020B0609020204030204" pitchFamily="49" charset="0"/>
              </a:rPr>
              <a:t>student1 = Student(</a:t>
            </a:r>
            <a:r>
              <a:rPr lang="en-US" sz="2000" dirty="0">
                <a:solidFill>
                  <a:schemeClr val="accent4">
                    <a:lumMod val="40000"/>
                    <a:lumOff val="60000"/>
                  </a:schemeClr>
                </a:solidFill>
                <a:latin typeface="Consolas" panose="020B0609020204030204" pitchFamily="49" charset="0"/>
              </a:rPr>
              <a:t>"Carey"</a:t>
            </a:r>
            <a:r>
              <a:rPr lang="en-US" sz="2000" dirty="0">
                <a:latin typeface="Consolas" panose="020B0609020204030204" pitchFamily="49" charset="0"/>
              </a:rPr>
              <a:t>)</a:t>
            </a:r>
          </a:p>
          <a:p>
            <a:r>
              <a:rPr lang="en-US" sz="2000" dirty="0" err="1">
                <a:solidFill>
                  <a:schemeClr val="accent6">
                    <a:lumMod val="40000"/>
                    <a:lumOff val="60000"/>
                  </a:schemeClr>
                </a:solidFill>
                <a:latin typeface="Consolas" panose="020B0609020204030204" pitchFamily="49" charset="0"/>
              </a:rPr>
              <a:t>grow_up</a:t>
            </a:r>
            <a:r>
              <a:rPr lang="en-US" sz="2000" dirty="0">
                <a:latin typeface="Consolas" panose="020B0609020204030204" pitchFamily="49" charset="0"/>
              </a:rPr>
              <a:t>(student1)</a:t>
            </a:r>
          </a:p>
          <a:p>
            <a:r>
              <a:rPr lang="en-US" sz="2000" dirty="0">
                <a:latin typeface="Consolas" panose="020B0609020204030204" pitchFamily="49" charset="0"/>
              </a:rPr>
              <a:t>student1.</a:t>
            </a:r>
            <a:r>
              <a:rPr lang="en-US" sz="2000" dirty="0">
                <a:solidFill>
                  <a:schemeClr val="accent6">
                    <a:lumMod val="40000"/>
                    <a:lumOff val="60000"/>
                  </a:schemeClr>
                </a:solidFill>
                <a:latin typeface="Consolas" panose="020B0609020204030204" pitchFamily="49" charset="0"/>
              </a:rPr>
              <a:t>my_debt</a:t>
            </a:r>
            <a:r>
              <a:rPr lang="en-US" sz="2000" dirty="0">
                <a:latin typeface="Consolas" panose="020B0609020204030204" pitchFamily="49" charset="0"/>
              </a:rPr>
              <a:t>();</a:t>
            </a:r>
          </a:p>
        </p:txBody>
      </p:sp>
      <p:sp>
        <p:nvSpPr>
          <p:cNvPr id="10" name="TextBox 9">
            <a:extLst>
              <a:ext uri="{FF2B5EF4-FFF2-40B4-BE49-F238E27FC236}">
                <a16:creationId xmlns:a16="http://schemas.microsoft.com/office/drawing/2014/main" id="{F5572362-7FF1-4258-8F57-EF420438ABA2}"/>
              </a:ext>
            </a:extLst>
          </p:cNvPr>
          <p:cNvSpPr txBox="1"/>
          <p:nvPr/>
        </p:nvSpPr>
        <p:spPr>
          <a:xfrm>
            <a:off x="7354977" y="4247901"/>
            <a:ext cx="4626856" cy="954107"/>
          </a:xfrm>
          <a:prstGeom prst="rect">
            <a:avLst/>
          </a:prstGeom>
          <a:noFill/>
        </p:spPr>
        <p:txBody>
          <a:bodyPr wrap="square">
            <a:spAutoFit/>
          </a:bodyPr>
          <a:lstStyle/>
          <a:p>
            <a:pPr algn="ctr"/>
            <a:r>
              <a:rPr lang="en-US" sz="2800" dirty="0">
                <a:solidFill>
                  <a:schemeClr val="accent1">
                    <a:lumMod val="75000"/>
                  </a:schemeClr>
                </a:solidFill>
              </a:rPr>
              <a:t>By value? </a:t>
            </a:r>
            <a:r>
              <a:rPr lang="en-US" sz="2800" dirty="0">
                <a:solidFill>
                  <a:srgbClr val="00B050"/>
                </a:solidFill>
              </a:rPr>
              <a:t>By reference?</a:t>
            </a:r>
          </a:p>
          <a:p>
            <a:pPr algn="ctr"/>
            <a:r>
              <a:rPr lang="en-US" sz="2800" dirty="0">
                <a:solidFill>
                  <a:srgbClr val="7030A0"/>
                </a:solidFill>
              </a:rPr>
              <a:t>By pointer?</a:t>
            </a:r>
          </a:p>
        </p:txBody>
      </p:sp>
      <p:sp>
        <p:nvSpPr>
          <p:cNvPr id="14" name="TextBox 13">
            <a:extLst>
              <a:ext uri="{FF2B5EF4-FFF2-40B4-BE49-F238E27FC236}">
                <a16:creationId xmlns:a16="http://schemas.microsoft.com/office/drawing/2014/main" id="{0D99CCEA-A175-4BA0-B835-5DA4161EFDBD}"/>
              </a:ext>
            </a:extLst>
          </p:cNvPr>
          <p:cNvSpPr txBox="1"/>
          <p:nvPr/>
        </p:nvSpPr>
        <p:spPr>
          <a:xfrm>
            <a:off x="7471229" y="1235626"/>
            <a:ext cx="4394352" cy="523220"/>
          </a:xfrm>
          <a:prstGeom prst="rect">
            <a:avLst/>
          </a:prstGeom>
          <a:noFill/>
        </p:spPr>
        <p:txBody>
          <a:bodyPr wrap="square">
            <a:spAutoFit/>
          </a:bodyPr>
          <a:lstStyle/>
          <a:p>
            <a:pPr algn="ctr"/>
            <a:r>
              <a:rPr lang="en-US" sz="2800" dirty="0"/>
              <a:t>The code to the left...</a:t>
            </a:r>
          </a:p>
        </p:txBody>
      </p:sp>
      <p:sp>
        <p:nvSpPr>
          <p:cNvPr id="3" name="Rectangle 2">
            <a:extLst>
              <a:ext uri="{FF2B5EF4-FFF2-40B4-BE49-F238E27FC236}">
                <a16:creationId xmlns:a16="http://schemas.microsoft.com/office/drawing/2014/main" id="{79A8E0FD-38D3-461A-BA38-73F190FBF151}"/>
              </a:ext>
            </a:extLst>
          </p:cNvPr>
          <p:cNvSpPr/>
          <p:nvPr/>
        </p:nvSpPr>
        <p:spPr>
          <a:xfrm>
            <a:off x="7552707" y="2347447"/>
            <a:ext cx="4231396" cy="3867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Carey has $12000 in debt. </a:t>
            </a:r>
          </a:p>
        </p:txBody>
      </p:sp>
      <p:sp>
        <p:nvSpPr>
          <p:cNvPr id="19" name="TextBox 18">
            <a:extLst>
              <a:ext uri="{FF2B5EF4-FFF2-40B4-BE49-F238E27FC236}">
                <a16:creationId xmlns:a16="http://schemas.microsoft.com/office/drawing/2014/main" id="{4C24AC6D-3EB1-4FD9-A09F-C37368A7F92A}"/>
              </a:ext>
            </a:extLst>
          </p:cNvPr>
          <p:cNvSpPr txBox="1"/>
          <p:nvPr/>
        </p:nvSpPr>
        <p:spPr>
          <a:xfrm>
            <a:off x="7471229" y="1684271"/>
            <a:ext cx="4394352" cy="523220"/>
          </a:xfrm>
          <a:prstGeom prst="rect">
            <a:avLst/>
          </a:prstGeom>
          <a:noFill/>
        </p:spPr>
        <p:txBody>
          <a:bodyPr wrap="square">
            <a:spAutoFit/>
          </a:bodyPr>
          <a:lstStyle/>
          <a:p>
            <a:pPr algn="ctr"/>
            <a:r>
              <a:rPr lang="en-US" sz="2800" dirty="0"/>
              <a:t>prints the following:</a:t>
            </a:r>
          </a:p>
        </p:txBody>
      </p:sp>
      <p:sp>
        <p:nvSpPr>
          <p:cNvPr id="20" name="Rectangle 19">
            <a:extLst>
              <a:ext uri="{FF2B5EF4-FFF2-40B4-BE49-F238E27FC236}">
                <a16:creationId xmlns:a16="http://schemas.microsoft.com/office/drawing/2014/main" id="{340726C3-E2F4-4F27-9473-594B9AB48074}"/>
              </a:ext>
            </a:extLst>
          </p:cNvPr>
          <p:cNvSpPr/>
          <p:nvPr/>
        </p:nvSpPr>
        <p:spPr>
          <a:xfrm>
            <a:off x="7553495" y="5409670"/>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1" name="Rectangle 20">
            <a:extLst>
              <a:ext uri="{FF2B5EF4-FFF2-40B4-BE49-F238E27FC236}">
                <a16:creationId xmlns:a16="http://schemas.microsoft.com/office/drawing/2014/main" id="{68C83D47-ED0C-41E5-9DC7-B3F42DEAABE3}"/>
              </a:ext>
            </a:extLst>
          </p:cNvPr>
          <p:cNvSpPr/>
          <p:nvPr/>
        </p:nvSpPr>
        <p:spPr>
          <a:xfrm>
            <a:off x="7552707" y="5417741"/>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Speech Bubble: Rectangle with Corners Rounded 23">
            <a:extLst>
              <a:ext uri="{FF2B5EF4-FFF2-40B4-BE49-F238E27FC236}">
                <a16:creationId xmlns:a16="http://schemas.microsoft.com/office/drawing/2014/main" id="{17CAF0E4-A130-4E55-8215-371265F05983}"/>
              </a:ext>
            </a:extLst>
          </p:cNvPr>
          <p:cNvSpPr/>
          <p:nvPr/>
        </p:nvSpPr>
        <p:spPr>
          <a:xfrm>
            <a:off x="688489" y="2100588"/>
            <a:ext cx="3582639" cy="1020623"/>
          </a:xfrm>
          <a:prstGeom prst="wedgeRoundRectCallout">
            <a:avLst>
              <a:gd name="adj1" fmla="val 1521"/>
              <a:gd name="adj2" fmla="val 14350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Clearly, </a:t>
            </a:r>
            <a:r>
              <a:rPr lang="en-US" sz="2000" dirty="0" err="1">
                <a:solidFill>
                  <a:schemeClr val="accent2">
                    <a:lumMod val="40000"/>
                    <a:lumOff val="60000"/>
                  </a:schemeClr>
                </a:solidFill>
                <a:latin typeface="Corbel" panose="020B0503020204020204" pitchFamily="34" charset="0"/>
              </a:rPr>
              <a:t>grow_up</a:t>
            </a:r>
            <a:r>
              <a:rPr lang="en-US" sz="2000" dirty="0">
                <a:solidFill>
                  <a:schemeClr val="accent2">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successfully changes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debt.</a:t>
            </a:r>
          </a:p>
        </p:txBody>
      </p:sp>
      <p:sp>
        <p:nvSpPr>
          <p:cNvPr id="24" name="Speech Bubble: Rectangle with Corners Rounded 23">
            <a:extLst>
              <a:ext uri="{FF2B5EF4-FFF2-40B4-BE49-F238E27FC236}">
                <a16:creationId xmlns:a16="http://schemas.microsoft.com/office/drawing/2014/main" id="{ABE09932-A39D-4B63-80CC-3CA7EDD02FB6}"/>
              </a:ext>
            </a:extLst>
          </p:cNvPr>
          <p:cNvSpPr/>
          <p:nvPr/>
        </p:nvSpPr>
        <p:spPr>
          <a:xfrm>
            <a:off x="4222738" y="5266892"/>
            <a:ext cx="3966715" cy="1282023"/>
          </a:xfrm>
          <a:prstGeom prst="wedgeRoundRectCallout">
            <a:avLst>
              <a:gd name="adj1" fmla="val 60089"/>
              <a:gd name="adj2" fmla="val -969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this language must NOT be passing arguments by value, or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debt would stay at </a:t>
            </a:r>
            <a:r>
              <a:rPr lang="en-US" sz="2000" dirty="0">
                <a:solidFill>
                  <a:schemeClr val="accent2">
                    <a:lumMod val="40000"/>
                    <a:lumOff val="60000"/>
                  </a:schemeClr>
                </a:solidFill>
                <a:latin typeface="Corbel" panose="020B0503020204020204" pitchFamily="34" charset="0"/>
              </a:rPr>
              <a:t>zero</a:t>
            </a:r>
            <a:r>
              <a:rPr lang="en-US" sz="2000" dirty="0">
                <a:solidFill>
                  <a:schemeClr val="bg1"/>
                </a:solidFill>
                <a:latin typeface="Corbel" panose="020B0503020204020204" pitchFamily="34" charset="0"/>
              </a:rPr>
              <a:t>.</a:t>
            </a:r>
          </a:p>
        </p:txBody>
      </p:sp>
      <p:cxnSp>
        <p:nvCxnSpPr>
          <p:cNvPr id="6" name="Straight Connector 5">
            <a:extLst>
              <a:ext uri="{FF2B5EF4-FFF2-40B4-BE49-F238E27FC236}">
                <a16:creationId xmlns:a16="http://schemas.microsoft.com/office/drawing/2014/main" id="{30912137-5572-4107-9F31-F7D948EEDC42}"/>
              </a:ext>
            </a:extLst>
          </p:cNvPr>
          <p:cNvCxnSpPr>
            <a:cxnSpLocks/>
          </p:cNvCxnSpPr>
          <p:nvPr/>
        </p:nvCxnSpPr>
        <p:spPr>
          <a:xfrm>
            <a:off x="7896113" y="4378340"/>
            <a:ext cx="1420009" cy="2289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Speech Bubble: Rectangle with Corners Rounded 26">
            <a:extLst>
              <a:ext uri="{FF2B5EF4-FFF2-40B4-BE49-F238E27FC236}">
                <a16:creationId xmlns:a16="http://schemas.microsoft.com/office/drawing/2014/main" id="{6033803C-EC3C-4BA6-8920-73887B44535F}"/>
              </a:ext>
            </a:extLst>
          </p:cNvPr>
          <p:cNvSpPr/>
          <p:nvPr/>
        </p:nvSpPr>
        <p:spPr>
          <a:xfrm>
            <a:off x="623986" y="2734158"/>
            <a:ext cx="3440459" cy="1275718"/>
          </a:xfrm>
          <a:prstGeom prst="wedgeRoundRectCallout">
            <a:avLst>
              <a:gd name="adj1" fmla="val -41339"/>
              <a:gd name="adj2" fmla="val 1043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However, reassigning the parameter didn't change the original object!</a:t>
            </a:r>
          </a:p>
        </p:txBody>
      </p:sp>
      <p:sp>
        <p:nvSpPr>
          <p:cNvPr id="29" name="Speech Bubble: Rectangle with Corners Rounded 28">
            <a:extLst>
              <a:ext uri="{FF2B5EF4-FFF2-40B4-BE49-F238E27FC236}">
                <a16:creationId xmlns:a16="http://schemas.microsoft.com/office/drawing/2014/main" id="{166AE632-F609-4DE8-837E-94BF9E785D99}"/>
              </a:ext>
            </a:extLst>
          </p:cNvPr>
          <p:cNvSpPr/>
          <p:nvPr/>
        </p:nvSpPr>
        <p:spPr>
          <a:xfrm>
            <a:off x="6400689" y="2707559"/>
            <a:ext cx="4526112" cy="1282023"/>
          </a:xfrm>
          <a:prstGeom prst="wedgeRoundRectCallout">
            <a:avLst>
              <a:gd name="adj1" fmla="val 39076"/>
              <a:gd name="adj2" fmla="val 817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this language must NOT be passing arguments by reference, or </a:t>
            </a:r>
            <a:r>
              <a:rPr lang="en-US" sz="2000" dirty="0">
                <a:solidFill>
                  <a:schemeClr val="accent2">
                    <a:lumMod val="40000"/>
                    <a:lumOff val="60000"/>
                  </a:schemeClr>
                </a:solidFill>
                <a:latin typeface="Corbel" panose="020B0503020204020204" pitchFamily="34" charset="0"/>
              </a:rPr>
              <a:t>student1's</a:t>
            </a:r>
            <a:r>
              <a:rPr lang="en-US" sz="2000" dirty="0">
                <a:solidFill>
                  <a:schemeClr val="bg1"/>
                </a:solidFill>
                <a:latin typeface="Corbel" panose="020B0503020204020204" pitchFamily="34" charset="0"/>
              </a:rPr>
              <a:t> name would have changed to </a:t>
            </a:r>
            <a:r>
              <a:rPr lang="en-US" sz="2000" dirty="0" err="1">
                <a:solidFill>
                  <a:schemeClr val="accent2">
                    <a:lumMod val="40000"/>
                    <a:lumOff val="60000"/>
                  </a:schemeClr>
                </a:solidFill>
                <a:latin typeface="Corbel" panose="020B0503020204020204" pitchFamily="34" charset="0"/>
              </a:rPr>
              <a:t>Kippy</a:t>
            </a:r>
            <a:r>
              <a:rPr lang="en-US" sz="2000" dirty="0">
                <a:solidFill>
                  <a:schemeClr val="bg1"/>
                </a:solidFill>
                <a:latin typeface="Corbel" panose="020B0503020204020204" pitchFamily="34" charset="0"/>
              </a:rPr>
              <a:t>.</a:t>
            </a:r>
          </a:p>
        </p:txBody>
      </p:sp>
      <p:cxnSp>
        <p:nvCxnSpPr>
          <p:cNvPr id="30" name="Straight Connector 29">
            <a:extLst>
              <a:ext uri="{FF2B5EF4-FFF2-40B4-BE49-F238E27FC236}">
                <a16:creationId xmlns:a16="http://schemas.microsoft.com/office/drawing/2014/main" id="{177BD870-299A-4C16-BE0D-B2FCA52870CD}"/>
              </a:ext>
            </a:extLst>
          </p:cNvPr>
          <p:cNvCxnSpPr>
            <a:cxnSpLocks/>
          </p:cNvCxnSpPr>
          <p:nvPr/>
        </p:nvCxnSpPr>
        <p:spPr>
          <a:xfrm>
            <a:off x="9316122" y="4371250"/>
            <a:ext cx="2108499" cy="2548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C7CB874-9663-41C4-9148-D3889C2DE9CA}"/>
              </a:ext>
            </a:extLst>
          </p:cNvPr>
          <p:cNvSpPr/>
          <p:nvPr/>
        </p:nvSpPr>
        <p:spPr>
          <a:xfrm>
            <a:off x="8670664" y="4724954"/>
            <a:ext cx="2000923" cy="44877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183AA8C-B710-4A39-B86E-13A5084C7B3C}"/>
              </a:ext>
            </a:extLst>
          </p:cNvPr>
          <p:cNvCxnSpPr>
            <a:cxnSpLocks/>
          </p:cNvCxnSpPr>
          <p:nvPr/>
        </p:nvCxnSpPr>
        <p:spPr>
          <a:xfrm>
            <a:off x="112276" y="56561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670FCAD-D584-405C-8349-792C24E2735E}"/>
              </a:ext>
            </a:extLst>
          </p:cNvPr>
          <p:cNvGrpSpPr/>
          <p:nvPr/>
        </p:nvGrpSpPr>
        <p:grpSpPr>
          <a:xfrm>
            <a:off x="4453380" y="5068206"/>
            <a:ext cx="5545366" cy="1405030"/>
            <a:chOff x="4256733" y="4801876"/>
            <a:chExt cx="5545366" cy="1405030"/>
          </a:xfrm>
        </p:grpSpPr>
        <p:grpSp>
          <p:nvGrpSpPr>
            <p:cNvPr id="38" name="Group 37">
              <a:extLst>
                <a:ext uri="{FF2B5EF4-FFF2-40B4-BE49-F238E27FC236}">
                  <a16:creationId xmlns:a16="http://schemas.microsoft.com/office/drawing/2014/main" id="{22998E86-AF77-4EFA-9E3E-F6E0170E4513}"/>
                </a:ext>
              </a:extLst>
            </p:cNvPr>
            <p:cNvGrpSpPr/>
            <p:nvPr/>
          </p:nvGrpSpPr>
          <p:grpSpPr>
            <a:xfrm>
              <a:off x="4256733" y="4801876"/>
              <a:ext cx="1554204" cy="405584"/>
              <a:chOff x="2712398" y="2050925"/>
              <a:chExt cx="1554204" cy="367096"/>
            </a:xfrm>
          </p:grpSpPr>
          <p:sp>
            <p:nvSpPr>
              <p:cNvPr id="39" name="TextBox 38">
                <a:extLst>
                  <a:ext uri="{FF2B5EF4-FFF2-40B4-BE49-F238E27FC236}">
                    <a16:creationId xmlns:a16="http://schemas.microsoft.com/office/drawing/2014/main" id="{EA4F54D9-6607-406E-A51F-3190F39855EE}"/>
                  </a:ext>
                </a:extLst>
              </p:cNvPr>
              <p:cNvSpPr txBox="1"/>
              <p:nvPr/>
            </p:nvSpPr>
            <p:spPr>
              <a:xfrm>
                <a:off x="2712398" y="2050925"/>
                <a:ext cx="1117615" cy="362141"/>
              </a:xfrm>
              <a:prstGeom prst="rect">
                <a:avLst/>
              </a:prstGeom>
              <a:noFill/>
            </p:spPr>
            <p:txBody>
              <a:bodyPr wrap="none" rtlCol="0">
                <a:spAutoFit/>
              </a:bodyPr>
              <a:lstStyle/>
              <a:p>
                <a:pPr algn="ctr"/>
                <a:r>
                  <a:rPr lang="en-US" sz="2000" dirty="0">
                    <a:solidFill>
                      <a:schemeClr val="bg1"/>
                    </a:solidFill>
                  </a:rPr>
                  <a:t>student1</a:t>
                </a:r>
              </a:p>
            </p:txBody>
          </p:sp>
          <p:sp>
            <p:nvSpPr>
              <p:cNvPr id="40" name="Rectangle 39">
                <a:extLst>
                  <a:ext uri="{FF2B5EF4-FFF2-40B4-BE49-F238E27FC236}">
                    <a16:creationId xmlns:a16="http://schemas.microsoft.com/office/drawing/2014/main" id="{7FAB8F4A-AF26-4DC8-81B1-C4EAF5CEDC50}"/>
                  </a:ext>
                </a:extLst>
              </p:cNvPr>
              <p:cNvSpPr/>
              <p:nvPr/>
            </p:nvSpPr>
            <p:spPr>
              <a:xfrm>
                <a:off x="3772693" y="2117670"/>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76627123-9753-426D-9DAE-E5F2DBE97D2D}"/>
                </a:ext>
              </a:extLst>
            </p:cNvPr>
            <p:cNvSpPr/>
            <p:nvPr/>
          </p:nvSpPr>
          <p:spPr>
            <a:xfrm>
              <a:off x="8157602" y="5165935"/>
              <a:ext cx="1644497"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621E733A-28C0-41A1-822E-DC784731F672}"/>
                </a:ext>
              </a:extLst>
            </p:cNvPr>
            <p:cNvCxnSpPr>
              <a:cxnSpLocks/>
            </p:cNvCxnSpPr>
            <p:nvPr/>
          </p:nvCxnSpPr>
          <p:spPr>
            <a:xfrm>
              <a:off x="5533463" y="5062106"/>
              <a:ext cx="2624140" cy="1163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66ECEF57-ABBE-4584-987D-883CC6301900}"/>
                </a:ext>
              </a:extLst>
            </p:cNvPr>
            <p:cNvGrpSpPr/>
            <p:nvPr/>
          </p:nvGrpSpPr>
          <p:grpSpPr>
            <a:xfrm>
              <a:off x="8095000" y="5178414"/>
              <a:ext cx="1597648" cy="400110"/>
              <a:chOff x="4302146" y="2533132"/>
              <a:chExt cx="1597648" cy="400110"/>
            </a:xfrm>
          </p:grpSpPr>
          <p:sp>
            <p:nvSpPr>
              <p:cNvPr id="44" name="TextBox 43">
                <a:extLst>
                  <a:ext uri="{FF2B5EF4-FFF2-40B4-BE49-F238E27FC236}">
                    <a16:creationId xmlns:a16="http://schemas.microsoft.com/office/drawing/2014/main" id="{3FFC4A74-523B-460B-A4BD-51FA44DFE14A}"/>
                  </a:ext>
                </a:extLst>
              </p:cNvPr>
              <p:cNvSpPr txBox="1"/>
              <p:nvPr/>
            </p:nvSpPr>
            <p:spPr>
              <a:xfrm>
                <a:off x="4302146" y="2533132"/>
                <a:ext cx="785793" cy="400110"/>
              </a:xfrm>
              <a:prstGeom prst="rect">
                <a:avLst/>
              </a:prstGeom>
              <a:noFill/>
            </p:spPr>
            <p:txBody>
              <a:bodyPr wrap="none" rtlCol="0">
                <a:spAutoFit/>
              </a:bodyPr>
              <a:lstStyle/>
              <a:p>
                <a:pPr algn="ctr"/>
                <a:r>
                  <a:rPr lang="en-US" sz="2000" dirty="0"/>
                  <a:t>name</a:t>
                </a:r>
              </a:p>
            </p:txBody>
          </p:sp>
          <p:sp>
            <p:nvSpPr>
              <p:cNvPr id="45" name="Rectangle 44">
                <a:extLst>
                  <a:ext uri="{FF2B5EF4-FFF2-40B4-BE49-F238E27FC236}">
                    <a16:creationId xmlns:a16="http://schemas.microsoft.com/office/drawing/2014/main" id="{9E7365F8-4E79-4CC2-B2F8-FE336DD5202F}"/>
                  </a:ext>
                </a:extLst>
              </p:cNvPr>
              <p:cNvSpPr/>
              <p:nvPr/>
            </p:nvSpPr>
            <p:spPr>
              <a:xfrm>
                <a:off x="5048166" y="2583013"/>
                <a:ext cx="851628"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76E4E16D-6FE2-4FC8-9AD1-5937569D38E9}"/>
                </a:ext>
              </a:extLst>
            </p:cNvPr>
            <p:cNvGrpSpPr/>
            <p:nvPr/>
          </p:nvGrpSpPr>
          <p:grpSpPr>
            <a:xfrm>
              <a:off x="8159653" y="5697273"/>
              <a:ext cx="1543947" cy="400110"/>
              <a:chOff x="4355847" y="2533132"/>
              <a:chExt cx="1543947" cy="400110"/>
            </a:xfrm>
          </p:grpSpPr>
          <p:sp>
            <p:nvSpPr>
              <p:cNvPr id="47" name="TextBox 46">
                <a:extLst>
                  <a:ext uri="{FF2B5EF4-FFF2-40B4-BE49-F238E27FC236}">
                    <a16:creationId xmlns:a16="http://schemas.microsoft.com/office/drawing/2014/main" id="{A1F8E6C9-CFCA-464B-9128-714C3E6421DF}"/>
                  </a:ext>
                </a:extLst>
              </p:cNvPr>
              <p:cNvSpPr txBox="1"/>
              <p:nvPr/>
            </p:nvSpPr>
            <p:spPr>
              <a:xfrm>
                <a:off x="4355847" y="2533132"/>
                <a:ext cx="678391" cy="400110"/>
              </a:xfrm>
              <a:prstGeom prst="rect">
                <a:avLst/>
              </a:prstGeom>
              <a:noFill/>
            </p:spPr>
            <p:txBody>
              <a:bodyPr wrap="none" rtlCol="0">
                <a:spAutoFit/>
              </a:bodyPr>
              <a:lstStyle/>
              <a:p>
                <a:pPr algn="ctr"/>
                <a:r>
                  <a:rPr lang="en-US" sz="2000" dirty="0"/>
                  <a:t>debt</a:t>
                </a:r>
              </a:p>
            </p:txBody>
          </p:sp>
          <p:sp>
            <p:nvSpPr>
              <p:cNvPr id="48" name="Rectangle 47">
                <a:extLst>
                  <a:ext uri="{FF2B5EF4-FFF2-40B4-BE49-F238E27FC236}">
                    <a16:creationId xmlns:a16="http://schemas.microsoft.com/office/drawing/2014/main" id="{588018AB-6F80-4BAF-9B5E-FFB0625AFBBE}"/>
                  </a:ext>
                </a:extLst>
              </p:cNvPr>
              <p:cNvSpPr/>
              <p:nvPr/>
            </p:nvSpPr>
            <p:spPr>
              <a:xfrm>
                <a:off x="5048166" y="2583013"/>
                <a:ext cx="851628"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0" name="TextBox 49">
            <a:extLst>
              <a:ext uri="{FF2B5EF4-FFF2-40B4-BE49-F238E27FC236}">
                <a16:creationId xmlns:a16="http://schemas.microsoft.com/office/drawing/2014/main" id="{031BC797-56EE-4AB3-ACFF-1F222A47E3E5}"/>
              </a:ext>
            </a:extLst>
          </p:cNvPr>
          <p:cNvSpPr txBox="1"/>
          <p:nvPr/>
        </p:nvSpPr>
        <p:spPr>
          <a:xfrm>
            <a:off x="9062979" y="5477573"/>
            <a:ext cx="896720" cy="400110"/>
          </a:xfrm>
          <a:prstGeom prst="rect">
            <a:avLst/>
          </a:prstGeom>
          <a:noFill/>
        </p:spPr>
        <p:txBody>
          <a:bodyPr wrap="none" rtlCol="0">
            <a:spAutoFit/>
          </a:bodyPr>
          <a:lstStyle/>
          <a:p>
            <a:r>
              <a:rPr lang="en-US" sz="2000" dirty="0"/>
              <a:t>'Carey'</a:t>
            </a:r>
          </a:p>
        </p:txBody>
      </p:sp>
      <p:sp>
        <p:nvSpPr>
          <p:cNvPr id="51" name="TextBox 50">
            <a:extLst>
              <a:ext uri="{FF2B5EF4-FFF2-40B4-BE49-F238E27FC236}">
                <a16:creationId xmlns:a16="http://schemas.microsoft.com/office/drawing/2014/main" id="{B8834AF6-D9D8-4E2C-ABE9-3A789E8E4EBE}"/>
              </a:ext>
            </a:extLst>
          </p:cNvPr>
          <p:cNvSpPr txBox="1"/>
          <p:nvPr/>
        </p:nvSpPr>
        <p:spPr>
          <a:xfrm>
            <a:off x="9347283" y="5952622"/>
            <a:ext cx="325730" cy="400110"/>
          </a:xfrm>
          <a:prstGeom prst="rect">
            <a:avLst/>
          </a:prstGeom>
          <a:noFill/>
        </p:spPr>
        <p:txBody>
          <a:bodyPr wrap="none" rtlCol="0">
            <a:spAutoFit/>
          </a:bodyPr>
          <a:lstStyle/>
          <a:p>
            <a:r>
              <a:rPr lang="en-US" sz="2000" dirty="0">
                <a:latin typeface="Consolas" panose="020B0609020204030204" pitchFamily="49" charset="0"/>
              </a:rPr>
              <a:t>0</a:t>
            </a:r>
          </a:p>
        </p:txBody>
      </p:sp>
      <p:cxnSp>
        <p:nvCxnSpPr>
          <p:cNvPr id="52" name="Straight Arrow Connector 51">
            <a:extLst>
              <a:ext uri="{FF2B5EF4-FFF2-40B4-BE49-F238E27FC236}">
                <a16:creationId xmlns:a16="http://schemas.microsoft.com/office/drawing/2014/main" id="{2C8B58A5-2800-4678-830A-4BF9A922A0D7}"/>
              </a:ext>
            </a:extLst>
          </p:cNvPr>
          <p:cNvCxnSpPr>
            <a:cxnSpLocks/>
          </p:cNvCxnSpPr>
          <p:nvPr/>
        </p:nvCxnSpPr>
        <p:spPr>
          <a:xfrm>
            <a:off x="112276" y="59528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86F29D7-1E06-4EEF-8C66-7B28E0587AD2}"/>
              </a:ext>
            </a:extLst>
          </p:cNvPr>
          <p:cNvCxnSpPr>
            <a:cxnSpLocks/>
          </p:cNvCxnSpPr>
          <p:nvPr/>
        </p:nvCxnSpPr>
        <p:spPr>
          <a:xfrm>
            <a:off x="68717" y="39040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5C66A3FC-7EBA-42DF-9122-95799517A409}"/>
              </a:ext>
            </a:extLst>
          </p:cNvPr>
          <p:cNvGrpSpPr/>
          <p:nvPr/>
        </p:nvGrpSpPr>
        <p:grpSpPr>
          <a:xfrm>
            <a:off x="2991128" y="3708094"/>
            <a:ext cx="741792" cy="400110"/>
            <a:chOff x="6564570" y="5756255"/>
            <a:chExt cx="741792" cy="400110"/>
          </a:xfrm>
        </p:grpSpPr>
        <p:sp>
          <p:nvSpPr>
            <p:cNvPr id="57" name="TextBox 56">
              <a:extLst>
                <a:ext uri="{FF2B5EF4-FFF2-40B4-BE49-F238E27FC236}">
                  <a16:creationId xmlns:a16="http://schemas.microsoft.com/office/drawing/2014/main" id="{B39B77A8-ABBF-4114-8300-4EB5C79052EF}"/>
                </a:ext>
              </a:extLst>
            </p:cNvPr>
            <p:cNvSpPr txBox="1"/>
            <p:nvPr/>
          </p:nvSpPr>
          <p:spPr>
            <a:xfrm>
              <a:off x="6564570" y="5756255"/>
              <a:ext cx="288861" cy="400110"/>
            </a:xfrm>
            <a:prstGeom prst="rect">
              <a:avLst/>
            </a:prstGeom>
            <a:noFill/>
          </p:spPr>
          <p:txBody>
            <a:bodyPr wrap="none" rtlCol="0">
              <a:spAutoFit/>
            </a:bodyPr>
            <a:lstStyle/>
            <a:p>
              <a:pPr algn="ctr"/>
              <a:r>
                <a:rPr lang="en-US" sz="2000" dirty="0">
                  <a:solidFill>
                    <a:schemeClr val="bg1"/>
                  </a:solidFill>
                </a:rPr>
                <a:t>s</a:t>
              </a:r>
            </a:p>
          </p:txBody>
        </p:sp>
        <p:sp>
          <p:nvSpPr>
            <p:cNvPr id="58" name="Rectangle 57">
              <a:extLst>
                <a:ext uri="{FF2B5EF4-FFF2-40B4-BE49-F238E27FC236}">
                  <a16:creationId xmlns:a16="http://schemas.microsoft.com/office/drawing/2014/main" id="{76487EA6-DC0C-4E18-A4C8-8537B84FF6B6}"/>
                </a:ext>
              </a:extLst>
            </p:cNvPr>
            <p:cNvSpPr/>
            <p:nvPr/>
          </p:nvSpPr>
          <p:spPr>
            <a:xfrm>
              <a:off x="6812453" y="5808481"/>
              <a:ext cx="493909" cy="3318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2" name="Straight Arrow Connector 61">
            <a:extLst>
              <a:ext uri="{FF2B5EF4-FFF2-40B4-BE49-F238E27FC236}">
                <a16:creationId xmlns:a16="http://schemas.microsoft.com/office/drawing/2014/main" id="{2FCE38F4-A00C-4F4D-A18D-300D217EA9AE}"/>
              </a:ext>
            </a:extLst>
          </p:cNvPr>
          <p:cNvCxnSpPr>
            <a:cxnSpLocks/>
          </p:cNvCxnSpPr>
          <p:nvPr/>
        </p:nvCxnSpPr>
        <p:spPr>
          <a:xfrm>
            <a:off x="3496001" y="3919113"/>
            <a:ext cx="4875598" cy="14905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B6DCB5-D6BF-4B3E-B88C-A3AE7A76E68D}"/>
              </a:ext>
            </a:extLst>
          </p:cNvPr>
          <p:cNvCxnSpPr>
            <a:cxnSpLocks/>
          </p:cNvCxnSpPr>
          <p:nvPr/>
        </p:nvCxnSpPr>
        <p:spPr>
          <a:xfrm>
            <a:off x="235932" y="422638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DE42A5B-4D8C-4B2C-A1A5-B3306FAE658D}"/>
              </a:ext>
            </a:extLst>
          </p:cNvPr>
          <p:cNvCxnSpPr>
            <a:cxnSpLocks/>
          </p:cNvCxnSpPr>
          <p:nvPr/>
        </p:nvCxnSpPr>
        <p:spPr>
          <a:xfrm>
            <a:off x="247369" y="18937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40FE48D-A77D-4DD7-84C9-1153BA742BA2}"/>
              </a:ext>
            </a:extLst>
          </p:cNvPr>
          <p:cNvCxnSpPr>
            <a:cxnSpLocks/>
          </p:cNvCxnSpPr>
          <p:nvPr/>
        </p:nvCxnSpPr>
        <p:spPr>
          <a:xfrm>
            <a:off x="345126" y="22419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50C0862-AD1B-45D6-9195-1D469F07C067}"/>
              </a:ext>
            </a:extLst>
          </p:cNvPr>
          <p:cNvSpPr txBox="1"/>
          <p:nvPr/>
        </p:nvSpPr>
        <p:spPr>
          <a:xfrm>
            <a:off x="9021741" y="5952705"/>
            <a:ext cx="820866" cy="400110"/>
          </a:xfrm>
          <a:prstGeom prst="rect">
            <a:avLst/>
          </a:prstGeom>
          <a:noFill/>
        </p:spPr>
        <p:txBody>
          <a:bodyPr wrap="none" rtlCol="0">
            <a:spAutoFit/>
          </a:bodyPr>
          <a:lstStyle/>
          <a:p>
            <a:r>
              <a:rPr lang="en-US" sz="2000" dirty="0">
                <a:solidFill>
                  <a:srgbClr val="FF0000"/>
                </a:solidFill>
              </a:rPr>
              <a:t>12000</a:t>
            </a:r>
          </a:p>
        </p:txBody>
      </p:sp>
      <p:cxnSp>
        <p:nvCxnSpPr>
          <p:cNvPr id="67" name="Straight Arrow Connector 66">
            <a:extLst>
              <a:ext uri="{FF2B5EF4-FFF2-40B4-BE49-F238E27FC236}">
                <a16:creationId xmlns:a16="http://schemas.microsoft.com/office/drawing/2014/main" id="{45F3EF74-8AED-4ECF-868E-B49D3A23783E}"/>
              </a:ext>
            </a:extLst>
          </p:cNvPr>
          <p:cNvCxnSpPr>
            <a:cxnSpLocks/>
          </p:cNvCxnSpPr>
          <p:nvPr/>
        </p:nvCxnSpPr>
        <p:spPr>
          <a:xfrm>
            <a:off x="240224" y="481485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80E02D20-B99B-431E-A638-677CC097631B}"/>
              </a:ext>
            </a:extLst>
          </p:cNvPr>
          <p:cNvGrpSpPr/>
          <p:nvPr/>
        </p:nvGrpSpPr>
        <p:grpSpPr>
          <a:xfrm>
            <a:off x="3470432" y="3206930"/>
            <a:ext cx="3650027" cy="1040971"/>
            <a:chOff x="6501119" y="5584665"/>
            <a:chExt cx="3650027" cy="1040971"/>
          </a:xfrm>
        </p:grpSpPr>
        <p:grpSp>
          <p:nvGrpSpPr>
            <p:cNvPr id="70" name="Group 69">
              <a:extLst>
                <a:ext uri="{FF2B5EF4-FFF2-40B4-BE49-F238E27FC236}">
                  <a16:creationId xmlns:a16="http://schemas.microsoft.com/office/drawing/2014/main" id="{74EAF9C5-E61B-4E79-90EA-0EB26CF60221}"/>
                </a:ext>
              </a:extLst>
            </p:cNvPr>
            <p:cNvGrpSpPr/>
            <p:nvPr/>
          </p:nvGrpSpPr>
          <p:grpSpPr>
            <a:xfrm>
              <a:off x="6501119" y="5584665"/>
              <a:ext cx="3650027" cy="1040971"/>
              <a:chOff x="6152072" y="5165935"/>
              <a:chExt cx="3650027" cy="1040971"/>
            </a:xfrm>
          </p:grpSpPr>
          <p:sp>
            <p:nvSpPr>
              <p:cNvPr id="72" name="Rectangle 71">
                <a:extLst>
                  <a:ext uri="{FF2B5EF4-FFF2-40B4-BE49-F238E27FC236}">
                    <a16:creationId xmlns:a16="http://schemas.microsoft.com/office/drawing/2014/main" id="{83780184-05F5-44B1-9F9E-A1FDF7228406}"/>
                  </a:ext>
                </a:extLst>
              </p:cNvPr>
              <p:cNvSpPr/>
              <p:nvPr/>
            </p:nvSpPr>
            <p:spPr>
              <a:xfrm>
                <a:off x="8157602" y="5165935"/>
                <a:ext cx="1644497"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E791A0E4-287B-49B4-BEFD-D467268348A4}"/>
                  </a:ext>
                </a:extLst>
              </p:cNvPr>
              <p:cNvCxnSpPr>
                <a:cxnSpLocks/>
              </p:cNvCxnSpPr>
              <p:nvPr/>
            </p:nvCxnSpPr>
            <p:spPr>
              <a:xfrm flipV="1">
                <a:off x="6152072" y="5178415"/>
                <a:ext cx="2005531" cy="6997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E044FC4-E927-42C0-897C-68D959C40820}"/>
                  </a:ext>
                </a:extLst>
              </p:cNvPr>
              <p:cNvGrpSpPr/>
              <p:nvPr/>
            </p:nvGrpSpPr>
            <p:grpSpPr>
              <a:xfrm>
                <a:off x="8095000" y="5178414"/>
                <a:ext cx="1597648" cy="400110"/>
                <a:chOff x="4302146" y="2533132"/>
                <a:chExt cx="1597648" cy="400110"/>
              </a:xfrm>
            </p:grpSpPr>
            <p:sp>
              <p:nvSpPr>
                <p:cNvPr id="78" name="TextBox 77">
                  <a:extLst>
                    <a:ext uri="{FF2B5EF4-FFF2-40B4-BE49-F238E27FC236}">
                      <a16:creationId xmlns:a16="http://schemas.microsoft.com/office/drawing/2014/main" id="{7D8F8317-D516-436A-BD16-FB6E41D5088A}"/>
                    </a:ext>
                  </a:extLst>
                </p:cNvPr>
                <p:cNvSpPr txBox="1"/>
                <p:nvPr/>
              </p:nvSpPr>
              <p:spPr>
                <a:xfrm>
                  <a:off x="4302146" y="2533132"/>
                  <a:ext cx="785793" cy="400110"/>
                </a:xfrm>
                <a:prstGeom prst="rect">
                  <a:avLst/>
                </a:prstGeom>
                <a:noFill/>
              </p:spPr>
              <p:txBody>
                <a:bodyPr wrap="none" rtlCol="0">
                  <a:spAutoFit/>
                </a:bodyPr>
                <a:lstStyle/>
                <a:p>
                  <a:pPr algn="ctr"/>
                  <a:r>
                    <a:rPr lang="en-US" sz="2000" dirty="0"/>
                    <a:t>name</a:t>
                  </a:r>
                </a:p>
              </p:txBody>
            </p:sp>
            <p:sp>
              <p:nvSpPr>
                <p:cNvPr id="79" name="Rectangle 78">
                  <a:extLst>
                    <a:ext uri="{FF2B5EF4-FFF2-40B4-BE49-F238E27FC236}">
                      <a16:creationId xmlns:a16="http://schemas.microsoft.com/office/drawing/2014/main" id="{F2E197BB-2B20-4D5D-BEFD-A382943DAD94}"/>
                    </a:ext>
                  </a:extLst>
                </p:cNvPr>
                <p:cNvSpPr/>
                <p:nvPr/>
              </p:nvSpPr>
              <p:spPr>
                <a:xfrm>
                  <a:off x="5048166" y="2583013"/>
                  <a:ext cx="851628"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B25FF8A8-A387-4335-9DB2-B3CD45D66954}"/>
                  </a:ext>
                </a:extLst>
              </p:cNvPr>
              <p:cNvGrpSpPr/>
              <p:nvPr/>
            </p:nvGrpSpPr>
            <p:grpSpPr>
              <a:xfrm>
                <a:off x="8159653" y="5697273"/>
                <a:ext cx="1543947" cy="400110"/>
                <a:chOff x="4355847" y="2533132"/>
                <a:chExt cx="1543947" cy="400110"/>
              </a:xfrm>
            </p:grpSpPr>
            <p:sp>
              <p:nvSpPr>
                <p:cNvPr id="76" name="TextBox 75">
                  <a:extLst>
                    <a:ext uri="{FF2B5EF4-FFF2-40B4-BE49-F238E27FC236}">
                      <a16:creationId xmlns:a16="http://schemas.microsoft.com/office/drawing/2014/main" id="{ADEAE1BE-19E1-412A-8FCD-C933EBEFAFF1}"/>
                    </a:ext>
                  </a:extLst>
                </p:cNvPr>
                <p:cNvSpPr txBox="1"/>
                <p:nvPr/>
              </p:nvSpPr>
              <p:spPr>
                <a:xfrm>
                  <a:off x="4355847" y="2533132"/>
                  <a:ext cx="678391" cy="400110"/>
                </a:xfrm>
                <a:prstGeom prst="rect">
                  <a:avLst/>
                </a:prstGeom>
                <a:noFill/>
              </p:spPr>
              <p:txBody>
                <a:bodyPr wrap="none" rtlCol="0">
                  <a:spAutoFit/>
                </a:bodyPr>
                <a:lstStyle/>
                <a:p>
                  <a:pPr algn="ctr"/>
                  <a:r>
                    <a:rPr lang="en-US" sz="2000" dirty="0"/>
                    <a:t>debt</a:t>
                  </a:r>
                </a:p>
              </p:txBody>
            </p:sp>
            <p:sp>
              <p:nvSpPr>
                <p:cNvPr id="77" name="Rectangle 76">
                  <a:extLst>
                    <a:ext uri="{FF2B5EF4-FFF2-40B4-BE49-F238E27FC236}">
                      <a16:creationId xmlns:a16="http://schemas.microsoft.com/office/drawing/2014/main" id="{E480B17D-B69F-4FED-BEEF-C9D2CB41321E}"/>
                    </a:ext>
                  </a:extLst>
                </p:cNvPr>
                <p:cNvSpPr/>
                <p:nvPr/>
              </p:nvSpPr>
              <p:spPr>
                <a:xfrm>
                  <a:off x="5048166" y="2583013"/>
                  <a:ext cx="851628"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2" name="TextBox 81">
              <a:extLst>
                <a:ext uri="{FF2B5EF4-FFF2-40B4-BE49-F238E27FC236}">
                  <a16:creationId xmlns:a16="http://schemas.microsoft.com/office/drawing/2014/main" id="{644C7648-D7BA-4354-BD8A-8F5A3199D8E2}"/>
                </a:ext>
              </a:extLst>
            </p:cNvPr>
            <p:cNvSpPr txBox="1"/>
            <p:nvPr/>
          </p:nvSpPr>
          <p:spPr>
            <a:xfrm>
              <a:off x="9215379" y="5629973"/>
              <a:ext cx="894797" cy="400110"/>
            </a:xfrm>
            <a:prstGeom prst="rect">
              <a:avLst/>
            </a:prstGeom>
            <a:noFill/>
          </p:spPr>
          <p:txBody>
            <a:bodyPr wrap="none" rtlCol="0">
              <a:spAutoFit/>
            </a:bodyPr>
            <a:lstStyle/>
            <a:p>
              <a:r>
                <a:rPr lang="en-US" sz="2000" dirty="0"/>
                <a:t>'</a:t>
              </a:r>
              <a:r>
                <a:rPr lang="en-US" sz="2000" dirty="0" err="1"/>
                <a:t>Kippy</a:t>
              </a:r>
              <a:r>
                <a:rPr lang="en-US" sz="2000" dirty="0"/>
                <a:t>'</a:t>
              </a:r>
            </a:p>
          </p:txBody>
        </p:sp>
        <p:sp>
          <p:nvSpPr>
            <p:cNvPr id="83" name="TextBox 82">
              <a:extLst>
                <a:ext uri="{FF2B5EF4-FFF2-40B4-BE49-F238E27FC236}">
                  <a16:creationId xmlns:a16="http://schemas.microsoft.com/office/drawing/2014/main" id="{5B91F5AB-803A-4068-8A83-70DCF52BEEEA}"/>
                </a:ext>
              </a:extLst>
            </p:cNvPr>
            <p:cNvSpPr txBox="1"/>
            <p:nvPr/>
          </p:nvSpPr>
          <p:spPr>
            <a:xfrm>
              <a:off x="9499683" y="6105022"/>
              <a:ext cx="325730" cy="400110"/>
            </a:xfrm>
            <a:prstGeom prst="rect">
              <a:avLst/>
            </a:prstGeom>
            <a:noFill/>
          </p:spPr>
          <p:txBody>
            <a:bodyPr wrap="none" rtlCol="0">
              <a:spAutoFit/>
            </a:bodyPr>
            <a:lstStyle/>
            <a:p>
              <a:r>
                <a:rPr lang="en-US" sz="2000" dirty="0">
                  <a:latin typeface="Consolas" panose="020B0609020204030204" pitchFamily="49" charset="0"/>
                </a:rPr>
                <a:t>0</a:t>
              </a:r>
            </a:p>
          </p:txBody>
        </p:sp>
      </p:grpSp>
      <p:cxnSp>
        <p:nvCxnSpPr>
          <p:cNvPr id="86" name="Straight Arrow Connector 85">
            <a:extLst>
              <a:ext uri="{FF2B5EF4-FFF2-40B4-BE49-F238E27FC236}">
                <a16:creationId xmlns:a16="http://schemas.microsoft.com/office/drawing/2014/main" id="{A185B656-CD39-4964-9E00-F822653E685B}"/>
              </a:ext>
            </a:extLst>
          </p:cNvPr>
          <p:cNvCxnSpPr>
            <a:cxnSpLocks/>
          </p:cNvCxnSpPr>
          <p:nvPr/>
        </p:nvCxnSpPr>
        <p:spPr>
          <a:xfrm>
            <a:off x="90912" y="62600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3DD5AF5-792C-42D9-98C2-8D83CA773573}"/>
              </a:ext>
            </a:extLst>
          </p:cNvPr>
          <p:cNvSpPr txBox="1"/>
          <p:nvPr/>
        </p:nvSpPr>
        <p:spPr>
          <a:xfrm>
            <a:off x="7820991" y="5750354"/>
            <a:ext cx="3841463" cy="769441"/>
          </a:xfrm>
          <a:prstGeom prst="rect">
            <a:avLst/>
          </a:prstGeom>
          <a:noFill/>
        </p:spPr>
        <p:txBody>
          <a:bodyPr wrap="square">
            <a:spAutoFit/>
          </a:bodyPr>
          <a:lstStyle/>
          <a:p>
            <a:r>
              <a:rPr lang="en-US" sz="4400" dirty="0">
                <a:latin typeface="Corbel" panose="020B0503020204020204" pitchFamily="34" charset="0"/>
              </a:rPr>
              <a:t>This is Python!</a:t>
            </a:r>
            <a:endParaRPr lang="en-US" sz="4400" dirty="0"/>
          </a:p>
        </p:txBody>
      </p:sp>
      <p:sp>
        <p:nvSpPr>
          <p:cNvPr id="90" name="Speech Bubble: Rectangle with Corners Rounded 89">
            <a:extLst>
              <a:ext uri="{FF2B5EF4-FFF2-40B4-BE49-F238E27FC236}">
                <a16:creationId xmlns:a16="http://schemas.microsoft.com/office/drawing/2014/main" id="{576A5136-A2FF-461D-915D-BD08D97D4DC6}"/>
              </a:ext>
            </a:extLst>
          </p:cNvPr>
          <p:cNvSpPr/>
          <p:nvPr/>
        </p:nvSpPr>
        <p:spPr>
          <a:xfrm>
            <a:off x="5730109" y="3094807"/>
            <a:ext cx="4363339" cy="1282023"/>
          </a:xfrm>
          <a:prstGeom prst="wedgeRoundRectCallout">
            <a:avLst>
              <a:gd name="adj1" fmla="val 39076"/>
              <a:gd name="adj2" fmla="val 817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Technically, in </a:t>
            </a:r>
            <a:r>
              <a:rPr lang="en-US" sz="2000" dirty="0">
                <a:solidFill>
                  <a:schemeClr val="accent2">
                    <a:lumMod val="40000"/>
                    <a:lumOff val="60000"/>
                  </a:schemeClr>
                </a:solidFill>
                <a:latin typeface="Corbel" panose="020B0503020204020204" pitchFamily="34" charset="0"/>
              </a:rPr>
              <a:t>Python</a:t>
            </a:r>
            <a:r>
              <a:rPr lang="en-US" sz="2000" dirty="0">
                <a:solidFill>
                  <a:schemeClr val="bg1"/>
                </a:solidFill>
                <a:latin typeface="Corbel" panose="020B0503020204020204" pitchFamily="34" charset="0"/>
              </a:rPr>
              <a:t> we call this </a:t>
            </a:r>
            <a:r>
              <a:rPr lang="en-US" sz="2000" dirty="0">
                <a:solidFill>
                  <a:schemeClr val="accent4">
                    <a:lumMod val="40000"/>
                    <a:lumOff val="60000"/>
                  </a:schemeClr>
                </a:solidFill>
                <a:latin typeface="Corbel" panose="020B0503020204020204" pitchFamily="34" charset="0"/>
              </a:rPr>
              <a:t>"pass by object reference," </a:t>
            </a:r>
            <a:r>
              <a:rPr lang="en-US" sz="2000" dirty="0">
                <a:solidFill>
                  <a:schemeClr val="bg1"/>
                </a:solidFill>
                <a:latin typeface="Corbel" panose="020B0503020204020204" pitchFamily="34" charset="0"/>
              </a:rPr>
              <a:t>but it's just like </a:t>
            </a:r>
            <a:r>
              <a:rPr lang="en-US" sz="2000" dirty="0">
                <a:solidFill>
                  <a:schemeClr val="accent4">
                    <a:lumMod val="40000"/>
                    <a:lumOff val="60000"/>
                  </a:schemeClr>
                </a:solidFill>
                <a:latin typeface="Corbel" panose="020B0503020204020204" pitchFamily="34" charset="0"/>
              </a:rPr>
              <a:t>passing by pointer </a:t>
            </a:r>
            <a:r>
              <a:rPr lang="en-US" sz="2000" dirty="0">
                <a:solidFill>
                  <a:schemeClr val="bg1"/>
                </a:solidFill>
                <a:latin typeface="Corbel" panose="020B0503020204020204" pitchFamily="34" charset="0"/>
              </a:rPr>
              <a:t>in </a:t>
            </a:r>
            <a:r>
              <a:rPr lang="en-US" sz="2000" dirty="0">
                <a:solidFill>
                  <a:schemeClr val="accent2">
                    <a:lumMod val="40000"/>
                    <a:lumOff val="60000"/>
                  </a:schemeClr>
                </a:solidFill>
                <a:latin typeface="Corbel" panose="020B0503020204020204" pitchFamily="34" charset="0"/>
              </a:rPr>
              <a:t>C++</a:t>
            </a:r>
            <a:r>
              <a:rPr lang="en-US" sz="2000" dirty="0">
                <a:solidFill>
                  <a:schemeClr val="bg1"/>
                </a:solidFill>
                <a:latin typeface="Corbel" panose="020B0503020204020204" pitchFamily="34" charset="0"/>
              </a:rPr>
              <a:t>!</a:t>
            </a:r>
          </a:p>
        </p:txBody>
      </p:sp>
      <p:sp>
        <p:nvSpPr>
          <p:cNvPr id="91" name="Speech Bubble: Rectangle with Corners Rounded 90">
            <a:extLst>
              <a:ext uri="{FF2B5EF4-FFF2-40B4-BE49-F238E27FC236}">
                <a16:creationId xmlns:a16="http://schemas.microsoft.com/office/drawing/2014/main" id="{4478F4D5-F872-41B5-9493-2D93D23AAE0A}"/>
              </a:ext>
            </a:extLst>
          </p:cNvPr>
          <p:cNvSpPr/>
          <p:nvPr/>
        </p:nvSpPr>
        <p:spPr>
          <a:xfrm>
            <a:off x="1889175" y="414589"/>
            <a:ext cx="3123012" cy="1095069"/>
          </a:xfrm>
          <a:prstGeom prst="wedgeRoundRectCallout">
            <a:avLst>
              <a:gd name="adj1" fmla="val -41339"/>
              <a:gd name="adj2" fmla="val 1043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updates the debt of our original object, through the pointer!</a:t>
            </a:r>
          </a:p>
        </p:txBody>
      </p:sp>
      <p:sp>
        <p:nvSpPr>
          <p:cNvPr id="92" name="Speech Bubble: Rectangle with Corners Rounded 91">
            <a:extLst>
              <a:ext uri="{FF2B5EF4-FFF2-40B4-BE49-F238E27FC236}">
                <a16:creationId xmlns:a16="http://schemas.microsoft.com/office/drawing/2014/main" id="{15659ED3-D9CA-43C9-AD72-C7E264277AB9}"/>
              </a:ext>
            </a:extLst>
          </p:cNvPr>
          <p:cNvSpPr/>
          <p:nvPr/>
        </p:nvSpPr>
        <p:spPr>
          <a:xfrm>
            <a:off x="68717" y="2482235"/>
            <a:ext cx="3123012" cy="1095069"/>
          </a:xfrm>
          <a:prstGeom prst="wedgeRoundRectCallout">
            <a:avLst>
              <a:gd name="adj1" fmla="val -22049"/>
              <a:gd name="adj2" fmla="val 1564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Reassigning </a:t>
            </a:r>
            <a:r>
              <a:rPr lang="en-US" sz="2000" dirty="0">
                <a:solidFill>
                  <a:schemeClr val="accent2">
                    <a:lumMod val="40000"/>
                    <a:lumOff val="60000"/>
                  </a:schemeClr>
                </a:solidFill>
                <a:latin typeface="Corbel" panose="020B0503020204020204" pitchFamily="34" charset="0"/>
              </a:rPr>
              <a:t>s</a:t>
            </a:r>
            <a:r>
              <a:rPr lang="en-US" sz="2000" dirty="0">
                <a:solidFill>
                  <a:schemeClr val="bg1"/>
                </a:solidFill>
                <a:latin typeface="Corbel" panose="020B0503020204020204" pitchFamily="34" charset="0"/>
              </a:rPr>
              <a:t> only changes the local pointer, not the original object!</a:t>
            </a:r>
          </a:p>
        </p:txBody>
      </p:sp>
      <p:sp>
        <p:nvSpPr>
          <p:cNvPr id="93" name="Speech Bubble: Rectangle with Corners Rounded 92">
            <a:extLst>
              <a:ext uri="{FF2B5EF4-FFF2-40B4-BE49-F238E27FC236}">
                <a16:creationId xmlns:a16="http://schemas.microsoft.com/office/drawing/2014/main" id="{AC501F24-CFB5-4326-B8D8-295128D6CE54}"/>
              </a:ext>
            </a:extLst>
          </p:cNvPr>
          <p:cNvSpPr/>
          <p:nvPr/>
        </p:nvSpPr>
        <p:spPr>
          <a:xfrm>
            <a:off x="487481" y="4261799"/>
            <a:ext cx="1800042" cy="892950"/>
          </a:xfrm>
          <a:prstGeom prst="wedgeRoundRectCallout">
            <a:avLst>
              <a:gd name="adj1" fmla="val -54002"/>
              <a:gd name="adj2" fmla="val 96911"/>
              <a:gd name="adj3" fmla="val 16667"/>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how it works!</a:t>
            </a:r>
          </a:p>
        </p:txBody>
      </p:sp>
    </p:spTree>
    <p:extLst>
      <p:ext uri="{BB962C8B-B14F-4D97-AF65-F5344CB8AC3E}">
        <p14:creationId xmlns:p14="http://schemas.microsoft.com/office/powerpoint/2010/main" val="42181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
                                            <p:txEl>
                                              <p:pRg st="12" end="12"/>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
                                            <p:txEl>
                                              <p:pRg st="13" end="1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
                                            <p:txEl>
                                              <p:pRg st="14" end="14"/>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xEl>
                                              <p:pRg st="17" end="17"/>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
                                            <p:txEl>
                                              <p:pRg st="18" end="18"/>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
                                            <p:txEl>
                                              <p:pRg st="19" end="19"/>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22" presetClass="entr" presetSubtype="8"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590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down)">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2" nodeType="clickEffect">
                                  <p:stCondLst>
                                    <p:cond delay="0"/>
                                  </p:stCondLst>
                                  <p:childTnLst>
                                    <p:animMotion origin="layout" path="M 4.58333E-6 4.44444E-6 L 0.59322 -0.24005 " pathEditMode="relative" rAng="0" ptsTypes="AA">
                                      <p:cBhvr>
                                        <p:cTn id="97" dur="2000" fill="hold"/>
                                        <p:tgtEl>
                                          <p:spTgt spid="23"/>
                                        </p:tgtEl>
                                        <p:attrNameLst>
                                          <p:attrName>ppt_x</p:attrName>
                                          <p:attrName>ppt_y</p:attrName>
                                        </p:attrNameLst>
                                      </p:cBhvr>
                                      <p:rCtr x="29661" y="-12014"/>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wipe(left)">
                                      <p:cBhvr>
                                        <p:cTn id="107" dur="500"/>
                                        <p:tgtEl>
                                          <p:spTgt spid="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4"/>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down)">
                                      <p:cBhvr>
                                        <p:cTn id="118" dur="500"/>
                                        <p:tgtEl>
                                          <p:spTgt spid="27"/>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2" nodeType="clickEffect">
                                  <p:stCondLst>
                                    <p:cond delay="0"/>
                                  </p:stCondLst>
                                  <p:childTnLst>
                                    <p:animMotion origin="layout" path="M 2.5E-6 3.33333E-6 L 0.60117 -0.33148 " pathEditMode="relative" rAng="0" ptsTypes="AA">
                                      <p:cBhvr>
                                        <p:cTn id="122" dur="2000" fill="hold"/>
                                        <p:tgtEl>
                                          <p:spTgt spid="27"/>
                                        </p:tgtEl>
                                        <p:attrNameLst>
                                          <p:attrName>ppt_x</p:attrName>
                                          <p:attrName>ppt_y</p:attrName>
                                        </p:attrNameLst>
                                      </p:cBhvr>
                                      <p:rCtr x="30052" y="-16574"/>
                                    </p:animMotion>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down)">
                                      <p:cBhvr>
                                        <p:cTn id="127" dur="500"/>
                                        <p:tgtEl>
                                          <p:spTgt spid="2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wipe(left)">
                                      <p:cBhvr>
                                        <p:cTn id="132" dur="500"/>
                                        <p:tgtEl>
                                          <p:spTgt spid="3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9"/>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2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left)">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wipe(down)">
                                      <p:cBhvr>
                                        <p:cTn id="148" dur="500"/>
                                        <p:tgtEl>
                                          <p:spTgt spid="93"/>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37"/>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9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49"/>
                                        </p:tgtEl>
                                        <p:attrNameLst>
                                          <p:attrName>style.visibility</p:attrName>
                                        </p:attrNameLst>
                                      </p:cBhvr>
                                      <p:to>
                                        <p:strVal val="visible"/>
                                      </p:to>
                                    </p:set>
                                    <p:animEffect transition="in" filter="wipe(left)">
                                      <p:cBhvr>
                                        <p:cTn id="161" dur="500"/>
                                        <p:tgtEl>
                                          <p:spTgt spid="49"/>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50"/>
                                        </p:tgtEl>
                                        <p:attrNameLst>
                                          <p:attrName>style.visibility</p:attrName>
                                        </p:attrNameLst>
                                      </p:cBhvr>
                                      <p:to>
                                        <p:strVal val="visible"/>
                                      </p:to>
                                    </p:set>
                                  </p:childTnLst>
                                </p:cTn>
                              </p:par>
                            </p:childTnLst>
                          </p:cTn>
                        </p:par>
                        <p:par>
                          <p:cTn id="165" fill="hold">
                            <p:stCondLst>
                              <p:cond delay="500"/>
                            </p:stCondLst>
                            <p:childTnLst>
                              <p:par>
                                <p:cTn id="166" presetID="1" presetClass="entr" presetSubtype="0" fill="hold" grpId="0" nodeType="afterEffect">
                                  <p:stCondLst>
                                    <p:cond delay="0"/>
                                  </p:stCondLst>
                                  <p:childTnLst>
                                    <p:set>
                                      <p:cBhvr>
                                        <p:cTn id="167" dur="1" fill="hold">
                                          <p:stCondLst>
                                            <p:cond delay="0"/>
                                          </p:stCondLst>
                                        </p:cTn>
                                        <p:tgtEl>
                                          <p:spTgt spid="51"/>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37"/>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52"/>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5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53"/>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60"/>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62"/>
                                        </p:tgtEl>
                                        <p:attrNameLst>
                                          <p:attrName>style.visibility</p:attrName>
                                        </p:attrNameLst>
                                      </p:cBhvr>
                                      <p:to>
                                        <p:strVal val="visible"/>
                                      </p:to>
                                    </p:set>
                                    <p:animEffect transition="in" filter="wipe(left)">
                                      <p:cBhvr>
                                        <p:cTn id="192" dur="500"/>
                                        <p:tgtEl>
                                          <p:spTgt spid="62"/>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53"/>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63"/>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63"/>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64"/>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nodeType="clickEffect">
                                  <p:stCondLst>
                                    <p:cond delay="0"/>
                                  </p:stCondLst>
                                  <p:childTnLst>
                                    <p:set>
                                      <p:cBhvr>
                                        <p:cTn id="212" dur="1" fill="hold">
                                          <p:stCondLst>
                                            <p:cond delay="0"/>
                                          </p:stCondLst>
                                        </p:cTn>
                                        <p:tgtEl>
                                          <p:spTgt spid="64"/>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6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91"/>
                                        </p:tgtEl>
                                        <p:attrNameLst>
                                          <p:attrName>style.visibility</p:attrName>
                                        </p:attrNameLst>
                                      </p:cBhvr>
                                      <p:to>
                                        <p:strVal val="visible"/>
                                      </p:to>
                                    </p:set>
                                    <p:animEffect transition="in" filter="wipe(down)">
                                      <p:cBhvr>
                                        <p:cTn id="221" dur="500"/>
                                        <p:tgtEl>
                                          <p:spTgt spid="91"/>
                                        </p:tgtEl>
                                      </p:cBhvr>
                                    </p:animEffect>
                                  </p:childTnLst>
                                </p:cTn>
                              </p:par>
                            </p:childTnLst>
                          </p:cTn>
                        </p:par>
                      </p:childTnLst>
                    </p:cTn>
                  </p:par>
                  <p:par>
                    <p:cTn id="222" fill="hold">
                      <p:stCondLst>
                        <p:cond delay="indefinite"/>
                      </p:stCondLst>
                      <p:childTnLst>
                        <p:par>
                          <p:cTn id="223" fill="hold">
                            <p:stCondLst>
                              <p:cond delay="0"/>
                            </p:stCondLst>
                            <p:childTnLst>
                              <p:par>
                                <p:cTn id="224" presetID="42" presetClass="path" presetSubtype="0" accel="50000" decel="50000" fill="hold" grpId="2" nodeType="clickEffect">
                                  <p:stCondLst>
                                    <p:cond delay="0"/>
                                  </p:stCondLst>
                                  <p:childTnLst>
                                    <p:animMotion origin="layout" path="M -2.70833E-6 2.22222E-6 L 0.59232 0.58287 " pathEditMode="relative" rAng="0" ptsTypes="AA">
                                      <p:cBhvr>
                                        <p:cTn id="225" dur="2000" fill="hold"/>
                                        <p:tgtEl>
                                          <p:spTgt spid="91"/>
                                        </p:tgtEl>
                                        <p:attrNameLst>
                                          <p:attrName>ppt_x</p:attrName>
                                          <p:attrName>ppt_y</p:attrName>
                                        </p:attrNameLst>
                                      </p:cBhvr>
                                      <p:rCtr x="29609" y="29144"/>
                                    </p:animMotion>
                                  </p:childTnLst>
                                </p:cTn>
                              </p:par>
                            </p:childTnLst>
                          </p:cTn>
                        </p:par>
                      </p:childTnLst>
                    </p:cTn>
                  </p:par>
                  <p:par>
                    <p:cTn id="226" fill="hold">
                      <p:stCondLst>
                        <p:cond delay="indefinite"/>
                      </p:stCondLst>
                      <p:childTnLst>
                        <p:par>
                          <p:cTn id="227" fill="hold">
                            <p:stCondLst>
                              <p:cond delay="0"/>
                            </p:stCondLst>
                            <p:childTnLst>
                              <p:par>
                                <p:cTn id="228" presetID="10" presetClass="exit" presetSubtype="0" fill="hold" grpId="1" nodeType="clickEffect">
                                  <p:stCondLst>
                                    <p:cond delay="0"/>
                                  </p:stCondLst>
                                  <p:childTnLst>
                                    <p:animEffect transition="out" filter="fade">
                                      <p:cBhvr>
                                        <p:cTn id="229" dur="500"/>
                                        <p:tgtEl>
                                          <p:spTgt spid="51"/>
                                        </p:tgtEl>
                                      </p:cBhvr>
                                    </p:animEffect>
                                    <p:set>
                                      <p:cBhvr>
                                        <p:cTn id="230" dur="1" fill="hold">
                                          <p:stCondLst>
                                            <p:cond delay="499"/>
                                          </p:stCondLst>
                                        </p:cTn>
                                        <p:tgtEl>
                                          <p:spTgt spid="51"/>
                                        </p:tgtEl>
                                        <p:attrNameLst>
                                          <p:attrName>style.visibility</p:attrName>
                                        </p:attrNameLst>
                                      </p:cBhvr>
                                      <p:to>
                                        <p:strVal val="hidden"/>
                                      </p:to>
                                    </p:set>
                                  </p:childTnLst>
                                </p:cTn>
                              </p:par>
                              <p:par>
                                <p:cTn id="231" presetID="10" presetClass="entr" presetSubtype="0" fill="hold" grpId="0" nodeType="withEffect">
                                  <p:stCondLst>
                                    <p:cond delay="0"/>
                                  </p:stCondLst>
                                  <p:childTnLst>
                                    <p:set>
                                      <p:cBhvr>
                                        <p:cTn id="232" dur="1" fill="hold">
                                          <p:stCondLst>
                                            <p:cond delay="0"/>
                                          </p:stCondLst>
                                        </p:cTn>
                                        <p:tgtEl>
                                          <p:spTgt spid="66"/>
                                        </p:tgtEl>
                                        <p:attrNameLst>
                                          <p:attrName>style.visibility</p:attrName>
                                        </p:attrNameLst>
                                      </p:cBhvr>
                                      <p:to>
                                        <p:strVal val="visible"/>
                                      </p:to>
                                    </p:set>
                                    <p:animEffect transition="in" filter="fade">
                                      <p:cBhvr>
                                        <p:cTn id="233" dur="500"/>
                                        <p:tgtEl>
                                          <p:spTgt spid="66"/>
                                        </p:tgtEl>
                                      </p:cBhvr>
                                    </p:animEffec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grpId="1" nodeType="clickEffect">
                                  <p:stCondLst>
                                    <p:cond delay="0"/>
                                  </p:stCondLst>
                                  <p:childTnLst>
                                    <p:set>
                                      <p:cBhvr>
                                        <p:cTn id="237" dur="1" fill="hold">
                                          <p:stCondLst>
                                            <p:cond delay="0"/>
                                          </p:stCondLst>
                                        </p:cTn>
                                        <p:tgtEl>
                                          <p:spTgt spid="91"/>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nodeType="clickEffect">
                                  <p:stCondLst>
                                    <p:cond delay="0"/>
                                  </p:stCondLst>
                                  <p:childTnLst>
                                    <p:set>
                                      <p:cBhvr>
                                        <p:cTn id="241" dur="1" fill="hold">
                                          <p:stCondLst>
                                            <p:cond delay="0"/>
                                          </p:stCondLst>
                                        </p:cTn>
                                        <p:tgtEl>
                                          <p:spTgt spid="65"/>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nodeType="clickEffect">
                                  <p:stCondLst>
                                    <p:cond delay="0"/>
                                  </p:stCondLst>
                                  <p:childTnLst>
                                    <p:set>
                                      <p:cBhvr>
                                        <p:cTn id="245" dur="1" fill="hold">
                                          <p:stCondLst>
                                            <p:cond delay="0"/>
                                          </p:stCondLst>
                                        </p:cTn>
                                        <p:tgtEl>
                                          <p:spTgt spid="67"/>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grpId="0" nodeType="clickEffect">
                                  <p:stCondLst>
                                    <p:cond delay="0"/>
                                  </p:stCondLst>
                                  <p:childTnLst>
                                    <p:set>
                                      <p:cBhvr>
                                        <p:cTn id="249" dur="1" fill="hold">
                                          <p:stCondLst>
                                            <p:cond delay="0"/>
                                          </p:stCondLst>
                                        </p:cTn>
                                        <p:tgtEl>
                                          <p:spTgt spid="92"/>
                                        </p:tgtEl>
                                        <p:attrNameLst>
                                          <p:attrName>style.visibility</p:attrName>
                                        </p:attrNameLst>
                                      </p:cBhvr>
                                      <p:to>
                                        <p:strVal val="visible"/>
                                      </p:to>
                                    </p:set>
                                    <p:animEffect transition="in" filter="wipe(down)">
                                      <p:cBhvr>
                                        <p:cTn id="250" dur="500"/>
                                        <p:tgtEl>
                                          <p:spTgt spid="92"/>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path" presetSubtype="0" accel="50000" decel="50000" fill="hold" grpId="2" nodeType="clickEffect">
                                  <p:stCondLst>
                                    <p:cond delay="0"/>
                                  </p:stCondLst>
                                  <p:childTnLst>
                                    <p:animMotion origin="layout" path="M -3.95833E-6 3.33333E-6 L 0.20118 -0.12547 " pathEditMode="relative" rAng="0" ptsTypes="AA">
                                      <p:cBhvr>
                                        <p:cTn id="254" dur="2000" fill="hold"/>
                                        <p:tgtEl>
                                          <p:spTgt spid="92"/>
                                        </p:tgtEl>
                                        <p:attrNameLst>
                                          <p:attrName>ppt_x</p:attrName>
                                          <p:attrName>ppt_y</p:attrName>
                                        </p:attrNameLst>
                                      </p:cBhvr>
                                      <p:rCtr x="10052" y="-6273"/>
                                    </p:animMotion>
                                  </p:childTnLst>
                                </p:cTn>
                              </p:par>
                            </p:childTnLst>
                          </p:cTn>
                        </p:par>
                      </p:childTnLst>
                    </p:cTn>
                  </p:par>
                  <p:par>
                    <p:cTn id="255" fill="hold">
                      <p:stCondLst>
                        <p:cond delay="indefinite"/>
                      </p:stCondLst>
                      <p:childTnLst>
                        <p:par>
                          <p:cTn id="256" fill="hold">
                            <p:stCondLst>
                              <p:cond delay="0"/>
                            </p:stCondLst>
                            <p:childTnLst>
                              <p:par>
                                <p:cTn id="257" presetID="10" presetClass="exit" presetSubtype="0" fill="hold" nodeType="clickEffect">
                                  <p:stCondLst>
                                    <p:cond delay="0"/>
                                  </p:stCondLst>
                                  <p:childTnLst>
                                    <p:animEffect transition="out" filter="fade">
                                      <p:cBhvr>
                                        <p:cTn id="258" dur="500"/>
                                        <p:tgtEl>
                                          <p:spTgt spid="62"/>
                                        </p:tgtEl>
                                      </p:cBhvr>
                                    </p:animEffect>
                                    <p:set>
                                      <p:cBhvr>
                                        <p:cTn id="259" dur="1" fill="hold">
                                          <p:stCondLst>
                                            <p:cond delay="499"/>
                                          </p:stCondLst>
                                        </p:cTn>
                                        <p:tgtEl>
                                          <p:spTgt spid="62"/>
                                        </p:tgtEl>
                                        <p:attrNameLst>
                                          <p:attrName>style.visibility</p:attrName>
                                        </p:attrNameLst>
                                      </p:cBhvr>
                                      <p:to>
                                        <p:strVal val="hidden"/>
                                      </p:to>
                                    </p:set>
                                  </p:childTnLst>
                                </p:cTn>
                              </p:par>
                            </p:childTnLst>
                          </p:cTn>
                        </p:par>
                        <p:par>
                          <p:cTn id="260" fill="hold">
                            <p:stCondLst>
                              <p:cond delay="500"/>
                            </p:stCondLst>
                            <p:childTnLst>
                              <p:par>
                                <p:cTn id="261" presetID="22" presetClass="entr" presetSubtype="8" fill="hold" nodeType="afterEffect">
                                  <p:stCondLst>
                                    <p:cond delay="0"/>
                                  </p:stCondLst>
                                  <p:childTnLst>
                                    <p:set>
                                      <p:cBhvr>
                                        <p:cTn id="262" dur="1" fill="hold">
                                          <p:stCondLst>
                                            <p:cond delay="0"/>
                                          </p:stCondLst>
                                        </p:cTn>
                                        <p:tgtEl>
                                          <p:spTgt spid="84"/>
                                        </p:tgtEl>
                                        <p:attrNameLst>
                                          <p:attrName>style.visibility</p:attrName>
                                        </p:attrNameLst>
                                      </p:cBhvr>
                                      <p:to>
                                        <p:strVal val="visible"/>
                                      </p:to>
                                    </p:set>
                                    <p:animEffect transition="in" filter="wipe(left)">
                                      <p:cBhvr>
                                        <p:cTn id="263" dur="500"/>
                                        <p:tgtEl>
                                          <p:spTgt spid="84"/>
                                        </p:tgtEl>
                                      </p:cBhvr>
                                    </p:animEffec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92"/>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xit" presetSubtype="0" fill="hold" nodeType="clickEffect">
                                  <p:stCondLst>
                                    <p:cond delay="0"/>
                                  </p:stCondLst>
                                  <p:childTnLst>
                                    <p:set>
                                      <p:cBhvr>
                                        <p:cTn id="271" dur="1" fill="hold">
                                          <p:stCondLst>
                                            <p:cond delay="0"/>
                                          </p:stCondLst>
                                        </p:cTn>
                                        <p:tgtEl>
                                          <p:spTgt spid="67"/>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86"/>
                                        </p:tgtEl>
                                        <p:attrNameLst>
                                          <p:attrName>style.visibility</p:attrName>
                                        </p:attrNameLst>
                                      </p:cBhvr>
                                      <p:to>
                                        <p:strVal val="visible"/>
                                      </p:to>
                                    </p:set>
                                  </p:childTnLst>
                                </p:cTn>
                              </p:par>
                              <p:par>
                                <p:cTn id="276" presetID="10" presetClass="exit" presetSubtype="0" fill="hold" nodeType="withEffect">
                                  <p:stCondLst>
                                    <p:cond delay="0"/>
                                  </p:stCondLst>
                                  <p:childTnLst>
                                    <p:animEffect transition="out" filter="fade">
                                      <p:cBhvr>
                                        <p:cTn id="277" dur="500"/>
                                        <p:tgtEl>
                                          <p:spTgt spid="60"/>
                                        </p:tgtEl>
                                      </p:cBhvr>
                                    </p:animEffect>
                                    <p:set>
                                      <p:cBhvr>
                                        <p:cTn id="278" dur="1" fill="hold">
                                          <p:stCondLst>
                                            <p:cond delay="499"/>
                                          </p:stCondLst>
                                        </p:cTn>
                                        <p:tgtEl>
                                          <p:spTgt spid="60"/>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84"/>
                                        </p:tgtEl>
                                      </p:cBhvr>
                                    </p:animEffect>
                                    <p:set>
                                      <p:cBhvr>
                                        <p:cTn id="281" dur="1" fill="hold">
                                          <p:stCondLst>
                                            <p:cond delay="499"/>
                                          </p:stCondLst>
                                        </p:cTn>
                                        <p:tgtEl>
                                          <p:spTgt spid="84"/>
                                        </p:tgtEl>
                                        <p:attrNameLst>
                                          <p:attrName>style.visibility</p:attrName>
                                        </p:attrNameLst>
                                      </p:cBhvr>
                                      <p:to>
                                        <p:strVal val="hidden"/>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nodeType="clickEffect">
                                  <p:stCondLst>
                                    <p:cond delay="0"/>
                                  </p:stCondLst>
                                  <p:childTnLst>
                                    <p:set>
                                      <p:cBhvr>
                                        <p:cTn id="285" dur="1" fill="hold">
                                          <p:stCondLst>
                                            <p:cond delay="0"/>
                                          </p:stCondLst>
                                        </p:cTn>
                                        <p:tgtEl>
                                          <p:spTgt spid="86"/>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10" presetClass="exit" presetSubtype="0" fill="hold" nodeType="clickEffect">
                                  <p:stCondLst>
                                    <p:cond delay="0"/>
                                  </p:stCondLst>
                                  <p:childTnLst>
                                    <p:animEffect transition="out" filter="fade">
                                      <p:cBhvr>
                                        <p:cTn id="289" dur="500"/>
                                        <p:tgtEl>
                                          <p:spTgt spid="49"/>
                                        </p:tgtEl>
                                      </p:cBhvr>
                                    </p:animEffect>
                                    <p:set>
                                      <p:cBhvr>
                                        <p:cTn id="290" dur="1" fill="hold">
                                          <p:stCondLst>
                                            <p:cond delay="499"/>
                                          </p:stCondLst>
                                        </p:cTn>
                                        <p:tgtEl>
                                          <p:spTgt spid="49"/>
                                        </p:tgtEl>
                                        <p:attrNameLst>
                                          <p:attrName>style.visibility</p:attrName>
                                        </p:attrNameLst>
                                      </p:cBhvr>
                                      <p:to>
                                        <p:strVal val="hidden"/>
                                      </p:to>
                                    </p:set>
                                  </p:childTnLst>
                                </p:cTn>
                              </p:par>
                              <p:par>
                                <p:cTn id="291" presetID="10" presetClass="exit" presetSubtype="0" fill="hold" grpId="1" nodeType="withEffect">
                                  <p:stCondLst>
                                    <p:cond delay="0"/>
                                  </p:stCondLst>
                                  <p:childTnLst>
                                    <p:animEffect transition="out" filter="fade">
                                      <p:cBhvr>
                                        <p:cTn id="292" dur="500"/>
                                        <p:tgtEl>
                                          <p:spTgt spid="50"/>
                                        </p:tgtEl>
                                      </p:cBhvr>
                                    </p:animEffect>
                                    <p:set>
                                      <p:cBhvr>
                                        <p:cTn id="293" dur="1" fill="hold">
                                          <p:stCondLst>
                                            <p:cond delay="499"/>
                                          </p:stCondLst>
                                        </p:cTn>
                                        <p:tgtEl>
                                          <p:spTgt spid="50"/>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500"/>
                                        <p:tgtEl>
                                          <p:spTgt spid="66"/>
                                        </p:tgtEl>
                                      </p:cBhvr>
                                    </p:animEffect>
                                    <p:set>
                                      <p:cBhvr>
                                        <p:cTn id="296" dur="1" fill="hold">
                                          <p:stCondLst>
                                            <p:cond delay="499"/>
                                          </p:stCondLst>
                                        </p:cTn>
                                        <p:tgtEl>
                                          <p:spTgt spid="66"/>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87"/>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2" presetClass="entr" presetSubtype="4" fill="hold" grpId="0" nodeType="clickEffect">
                                  <p:stCondLst>
                                    <p:cond delay="0"/>
                                  </p:stCondLst>
                                  <p:childTnLst>
                                    <p:set>
                                      <p:cBhvr>
                                        <p:cTn id="304" dur="1" fill="hold">
                                          <p:stCondLst>
                                            <p:cond delay="0"/>
                                          </p:stCondLst>
                                        </p:cTn>
                                        <p:tgtEl>
                                          <p:spTgt spid="90"/>
                                        </p:tgtEl>
                                        <p:attrNameLst>
                                          <p:attrName>style.visibility</p:attrName>
                                        </p:attrNameLst>
                                      </p:cBhvr>
                                      <p:to>
                                        <p:strVal val="visible"/>
                                      </p:to>
                                    </p:set>
                                    <p:animEffect transition="in" filter="wipe(down)">
                                      <p:cBhvr>
                                        <p:cTn id="305" dur="500"/>
                                        <p:tgtEl>
                                          <p:spTgt spid="90"/>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grpId="1" nodeType="clickEffect">
                                  <p:stCondLst>
                                    <p:cond delay="0"/>
                                  </p:stCondLst>
                                  <p:childTnLst>
                                    <p:set>
                                      <p:cBhvr>
                                        <p:cTn id="309"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 grpId="0" uiExpand="1" build="p" animBg="1"/>
      <p:bldP spid="10" grpId="0"/>
      <p:bldP spid="14" grpId="0"/>
      <p:bldP spid="3" grpId="0" animBg="1"/>
      <p:bldP spid="19" grpId="0"/>
      <p:bldP spid="20" grpId="0" animBg="1"/>
      <p:bldP spid="20" grpId="1" animBg="1"/>
      <p:bldP spid="21" grpId="0" animBg="1"/>
      <p:bldP spid="21" grpId="1" animBg="1"/>
      <p:bldP spid="23" grpId="0" animBg="1"/>
      <p:bldP spid="23" grpId="1" animBg="1"/>
      <p:bldP spid="23" grpId="2" animBg="1"/>
      <p:bldP spid="24" grpId="0" animBg="1"/>
      <p:bldP spid="24" grpId="1" animBg="1"/>
      <p:bldP spid="27" grpId="0" animBg="1"/>
      <p:bldP spid="27" grpId="1" animBg="1"/>
      <p:bldP spid="27" grpId="2" animBg="1"/>
      <p:bldP spid="29" grpId="0" animBg="1"/>
      <p:bldP spid="29" grpId="1" animBg="1"/>
      <p:bldP spid="32" grpId="0" animBg="1"/>
      <p:bldP spid="50" grpId="0"/>
      <p:bldP spid="50" grpId="1"/>
      <p:bldP spid="51" grpId="0"/>
      <p:bldP spid="51" grpId="1"/>
      <p:bldP spid="66" grpId="0"/>
      <p:bldP spid="66" grpId="1"/>
      <p:bldP spid="87" grpId="0"/>
      <p:bldP spid="90" grpId="0" animBg="1"/>
      <p:bldP spid="90" grpId="1" animBg="1"/>
      <p:bldP spid="91" grpId="0" animBg="1"/>
      <p:bldP spid="91" grpId="1" animBg="1"/>
      <p:bldP spid="91" grpId="2" animBg="1"/>
      <p:bldP spid="92" grpId="0" animBg="1"/>
      <p:bldP spid="92" grpId="1" animBg="1"/>
      <p:bldP spid="92" grpId="2" animBg="1"/>
      <p:bldP spid="93" grpId="0" animBg="1"/>
      <p:bldP spid="9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448B-3111-4E7F-9916-01342195E336}"/>
              </a:ext>
            </a:extLst>
          </p:cNvPr>
          <p:cNvSpPr>
            <a:spLocks noGrp="1"/>
          </p:cNvSpPr>
          <p:nvPr>
            <p:ph type="title"/>
          </p:nvPr>
        </p:nvSpPr>
        <p:spPr/>
        <p:txBody>
          <a:bodyPr/>
          <a:lstStyle/>
          <a:p>
            <a:r>
              <a:rPr lang="en-US" dirty="0"/>
              <a:t>The "Right" Answer</a:t>
            </a:r>
          </a:p>
        </p:txBody>
      </p:sp>
      <p:sp>
        <p:nvSpPr>
          <p:cNvPr id="5" name="TextBox 4">
            <a:extLst>
              <a:ext uri="{FF2B5EF4-FFF2-40B4-BE49-F238E27FC236}">
                <a16:creationId xmlns:a16="http://schemas.microsoft.com/office/drawing/2014/main" id="{A89B6B91-E27C-43BC-A626-9404680DD610}"/>
              </a:ext>
            </a:extLst>
          </p:cNvPr>
          <p:cNvSpPr txBox="1"/>
          <p:nvPr/>
        </p:nvSpPr>
        <p:spPr>
          <a:xfrm>
            <a:off x="1286780" y="1009272"/>
            <a:ext cx="9470866" cy="461665"/>
          </a:xfrm>
          <a:prstGeom prst="rect">
            <a:avLst/>
          </a:prstGeom>
          <a:noFill/>
        </p:spPr>
        <p:txBody>
          <a:bodyPr wrap="square" rtlCol="0">
            <a:spAutoFit/>
          </a:bodyPr>
          <a:lstStyle/>
          <a:p>
            <a:pPr algn="ctr"/>
            <a:r>
              <a:rPr lang="en-US" sz="2400" dirty="0"/>
              <a:t>What's better? An O(</a:t>
            </a:r>
            <a:r>
              <a:rPr lang="en-US" sz="2400" dirty="0">
                <a:solidFill>
                  <a:srgbClr val="7030A0"/>
                </a:solidFill>
              </a:rPr>
              <a:t>N∙log</a:t>
            </a:r>
            <a:r>
              <a:rPr lang="en-US" sz="2400" baseline="-25000" dirty="0">
                <a:solidFill>
                  <a:srgbClr val="7030A0"/>
                </a:solidFill>
              </a:rPr>
              <a:t>2</a:t>
            </a:r>
            <a:r>
              <a:rPr lang="en-US" sz="2400" dirty="0">
                <a:solidFill>
                  <a:srgbClr val="7030A0"/>
                </a:solidFill>
              </a:rPr>
              <a:t>N</a:t>
            </a:r>
            <a:r>
              <a:rPr lang="en-US" sz="2400" dirty="0"/>
              <a:t>) sorting algorithm or a O(</a:t>
            </a:r>
            <a:r>
              <a:rPr lang="en-US" sz="2400" dirty="0">
                <a:solidFill>
                  <a:srgbClr val="7030A0"/>
                </a:solidFill>
              </a:rPr>
              <a:t>N</a:t>
            </a:r>
            <a:r>
              <a:rPr lang="en-US" sz="2400" baseline="30000" dirty="0">
                <a:solidFill>
                  <a:srgbClr val="7030A0"/>
                </a:solidFill>
              </a:rPr>
              <a:t>2</a:t>
            </a:r>
            <a:r>
              <a:rPr lang="en-US" sz="2400" dirty="0"/>
              <a:t>) version?</a:t>
            </a:r>
          </a:p>
        </p:txBody>
      </p:sp>
      <p:sp>
        <p:nvSpPr>
          <p:cNvPr id="7" name="TextBox 6">
            <a:extLst>
              <a:ext uri="{FF2B5EF4-FFF2-40B4-BE49-F238E27FC236}">
                <a16:creationId xmlns:a16="http://schemas.microsoft.com/office/drawing/2014/main" id="{1B7438BE-7485-430F-99CA-21370F55465B}"/>
              </a:ext>
            </a:extLst>
          </p:cNvPr>
          <p:cNvSpPr txBox="1"/>
          <p:nvPr/>
        </p:nvSpPr>
        <p:spPr>
          <a:xfrm>
            <a:off x="387552" y="1673097"/>
            <a:ext cx="11532748" cy="461665"/>
          </a:xfrm>
          <a:prstGeom prst="rect">
            <a:avLst/>
          </a:prstGeom>
          <a:noFill/>
        </p:spPr>
        <p:txBody>
          <a:bodyPr wrap="square" rtlCol="0">
            <a:spAutoFit/>
          </a:bodyPr>
          <a:lstStyle/>
          <a:p>
            <a:pPr algn="ctr"/>
            <a:r>
              <a:rPr lang="en-US" sz="2400" dirty="0"/>
              <a:t>What's better? Placing a return type </a:t>
            </a:r>
            <a:r>
              <a:rPr lang="en-US" sz="2400" dirty="0">
                <a:solidFill>
                  <a:srgbClr val="0070C0"/>
                </a:solidFill>
              </a:rPr>
              <a:t>before</a:t>
            </a:r>
            <a:r>
              <a:rPr lang="en-US" sz="2400" dirty="0"/>
              <a:t> a function's name/parameters or </a:t>
            </a:r>
            <a:r>
              <a:rPr lang="en-US" sz="2400" dirty="0">
                <a:solidFill>
                  <a:srgbClr val="00B050"/>
                </a:solidFill>
              </a:rPr>
              <a:t>after</a:t>
            </a:r>
            <a:r>
              <a:rPr lang="en-US" sz="2400" dirty="0"/>
              <a:t>? Why?</a:t>
            </a:r>
          </a:p>
        </p:txBody>
      </p:sp>
      <p:sp>
        <p:nvSpPr>
          <p:cNvPr id="22" name="TextBox 21">
            <a:extLst>
              <a:ext uri="{FF2B5EF4-FFF2-40B4-BE49-F238E27FC236}">
                <a16:creationId xmlns:a16="http://schemas.microsoft.com/office/drawing/2014/main" id="{B664AA3A-D3B9-40A3-81DC-F22398C4C21B}"/>
              </a:ext>
            </a:extLst>
          </p:cNvPr>
          <p:cNvSpPr txBox="1"/>
          <p:nvPr/>
        </p:nvSpPr>
        <p:spPr>
          <a:xfrm>
            <a:off x="776479" y="5214132"/>
            <a:ext cx="10097020" cy="461665"/>
          </a:xfrm>
          <a:prstGeom prst="rect">
            <a:avLst/>
          </a:prstGeom>
          <a:noFill/>
        </p:spPr>
        <p:txBody>
          <a:bodyPr wrap="square" rtlCol="0">
            <a:spAutoFit/>
          </a:bodyPr>
          <a:lstStyle/>
          <a:p>
            <a:pPr algn="ctr"/>
            <a:r>
              <a:rPr lang="en-US" sz="2400" dirty="0"/>
              <a:t>As we compare programming languages, there often won't be a "right" answer.</a:t>
            </a:r>
          </a:p>
        </p:txBody>
      </p:sp>
      <p:sp>
        <p:nvSpPr>
          <p:cNvPr id="23" name="TextBox 22">
            <a:extLst>
              <a:ext uri="{FF2B5EF4-FFF2-40B4-BE49-F238E27FC236}">
                <a16:creationId xmlns:a16="http://schemas.microsoft.com/office/drawing/2014/main" id="{65BF7859-9ECC-4473-A303-813B372D8555}"/>
              </a:ext>
            </a:extLst>
          </p:cNvPr>
          <p:cNvSpPr txBox="1"/>
          <p:nvPr/>
        </p:nvSpPr>
        <p:spPr>
          <a:xfrm>
            <a:off x="1501244" y="2349336"/>
            <a:ext cx="4237057" cy="923330"/>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 C++</a:t>
            </a:r>
          </a:p>
          <a:p>
            <a:r>
              <a:rPr lang="en-US" dirty="0">
                <a:solidFill>
                  <a:srgbClr val="0070C0"/>
                </a:solidFill>
                <a:latin typeface="Consolas" panose="020B0609020204030204" pitchFamily="49" charset="0"/>
              </a:rPr>
              <a:t>double</a:t>
            </a:r>
            <a:r>
              <a:rPr lang="en-US" dirty="0">
                <a:latin typeface="Consolas" panose="020B0609020204030204" pitchFamily="49" charset="0"/>
              </a:rPr>
              <a:t> sqrt(double </a:t>
            </a:r>
            <a:r>
              <a:rPr lang="en-US" dirty="0" err="1">
                <a:latin typeface="Consolas" panose="020B0609020204030204" pitchFamily="49" charset="0"/>
              </a:rPr>
              <a:t>val</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 ... }</a:t>
            </a:r>
          </a:p>
        </p:txBody>
      </p:sp>
      <p:sp>
        <p:nvSpPr>
          <p:cNvPr id="27" name="TextBox 26">
            <a:extLst>
              <a:ext uri="{FF2B5EF4-FFF2-40B4-BE49-F238E27FC236}">
                <a16:creationId xmlns:a16="http://schemas.microsoft.com/office/drawing/2014/main" id="{65DFC0E2-23B5-4FC3-84E2-C174BEC1D3F1}"/>
              </a:ext>
            </a:extLst>
          </p:cNvPr>
          <p:cNvSpPr txBox="1"/>
          <p:nvPr/>
        </p:nvSpPr>
        <p:spPr>
          <a:xfrm>
            <a:off x="6362873" y="2336922"/>
            <a:ext cx="4237057" cy="923330"/>
          </a:xfrm>
          <a:prstGeom prst="rect">
            <a:avLst/>
          </a:prstGeom>
          <a:solidFill>
            <a:schemeClr val="accent2">
              <a:lumMod val="20000"/>
              <a:lumOff val="80000"/>
            </a:schemeClr>
          </a:solidFill>
          <a:ln>
            <a:solidFill>
              <a:schemeClr val="tx1"/>
            </a:solidFill>
          </a:ln>
        </p:spPr>
        <p:txBody>
          <a:bodyPr wrap="none" rtlCol="0">
            <a:spAutoFit/>
          </a:bodyPr>
          <a:lstStyle/>
          <a:p>
            <a:r>
              <a:rPr lang="en-US" dirty="0">
                <a:latin typeface="Consolas" panose="020B0609020204030204" pitchFamily="49" charset="0"/>
              </a:rPr>
              <a:t>// Swift</a:t>
            </a:r>
          </a:p>
          <a:p>
            <a:r>
              <a:rPr lang="en-US" dirty="0" err="1">
                <a:latin typeface="Consolas" panose="020B0609020204030204" pitchFamily="49" charset="0"/>
              </a:rPr>
              <a:t>func</a:t>
            </a:r>
            <a:r>
              <a:rPr lang="en-US" dirty="0">
                <a:latin typeface="Consolas" panose="020B0609020204030204" pitchFamily="49" charset="0"/>
              </a:rPr>
              <a:t> sqrt(</a:t>
            </a:r>
            <a:r>
              <a:rPr lang="en-US" dirty="0" err="1">
                <a:latin typeface="Consolas" panose="020B0609020204030204" pitchFamily="49" charset="0"/>
              </a:rPr>
              <a:t>val</a:t>
            </a:r>
            <a:r>
              <a:rPr lang="en-US" dirty="0">
                <a:latin typeface="Consolas" panose="020B0609020204030204" pitchFamily="49" charset="0"/>
              </a:rPr>
              <a:t>: Double) -&gt; </a:t>
            </a:r>
            <a:r>
              <a:rPr lang="en-US" dirty="0">
                <a:solidFill>
                  <a:srgbClr val="00B050"/>
                </a:solidFill>
                <a:latin typeface="Consolas" panose="020B0609020204030204" pitchFamily="49" charset="0"/>
              </a:rPr>
              <a:t>Double</a:t>
            </a:r>
          </a:p>
          <a:p>
            <a:r>
              <a:rPr lang="en-US" dirty="0">
                <a:latin typeface="Consolas" panose="020B0609020204030204" pitchFamily="49" charset="0"/>
              </a:rPr>
              <a:t> { ... }</a:t>
            </a:r>
          </a:p>
        </p:txBody>
      </p:sp>
      <p:sp>
        <p:nvSpPr>
          <p:cNvPr id="28" name="Rectangle 27">
            <a:extLst>
              <a:ext uri="{FF2B5EF4-FFF2-40B4-BE49-F238E27FC236}">
                <a16:creationId xmlns:a16="http://schemas.microsoft.com/office/drawing/2014/main" id="{D86E6282-CEB6-42A9-A2F7-2FC60E6186C8}"/>
              </a:ext>
            </a:extLst>
          </p:cNvPr>
          <p:cNvSpPr/>
          <p:nvPr/>
        </p:nvSpPr>
        <p:spPr>
          <a:xfrm>
            <a:off x="2316934" y="3624441"/>
            <a:ext cx="755813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9" name="Rectangle 28">
            <a:extLst>
              <a:ext uri="{FF2B5EF4-FFF2-40B4-BE49-F238E27FC236}">
                <a16:creationId xmlns:a16="http://schemas.microsoft.com/office/drawing/2014/main" id="{6E397EFB-8BA4-42E7-9FFA-EEBED2F6B2A3}"/>
              </a:ext>
            </a:extLst>
          </p:cNvPr>
          <p:cNvSpPr/>
          <p:nvPr/>
        </p:nvSpPr>
        <p:spPr>
          <a:xfrm>
            <a:off x="2315527" y="3630010"/>
            <a:ext cx="75609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20F4AD08-EEDA-455C-B871-67161D6C9578}"/>
              </a:ext>
            </a:extLst>
          </p:cNvPr>
          <p:cNvSpPr txBox="1"/>
          <p:nvPr/>
        </p:nvSpPr>
        <p:spPr>
          <a:xfrm>
            <a:off x="776479" y="5928210"/>
            <a:ext cx="10097020" cy="461665"/>
          </a:xfrm>
          <a:prstGeom prst="rect">
            <a:avLst/>
          </a:prstGeom>
          <a:noFill/>
        </p:spPr>
        <p:txBody>
          <a:bodyPr wrap="square" rtlCol="0">
            <a:spAutoFit/>
          </a:bodyPr>
          <a:lstStyle/>
          <a:p>
            <a:pPr algn="ctr"/>
            <a:r>
              <a:rPr lang="en-US" sz="2400" dirty="0"/>
              <a:t>So what's important is being able to back up our answer with arguments.</a:t>
            </a:r>
          </a:p>
        </p:txBody>
      </p:sp>
      <p:pic>
        <p:nvPicPr>
          <p:cNvPr id="6" name="Picture 5">
            <a:extLst>
              <a:ext uri="{FF2B5EF4-FFF2-40B4-BE49-F238E27FC236}">
                <a16:creationId xmlns:a16="http://schemas.microsoft.com/office/drawing/2014/main" id="{E824F8C7-237C-4645-8D32-2E6F5C73DFCC}"/>
              </a:ext>
            </a:extLst>
          </p:cNvPr>
          <p:cNvPicPr>
            <a:picLocks noChangeAspect="1"/>
          </p:cNvPicPr>
          <p:nvPr/>
        </p:nvPicPr>
        <p:blipFill>
          <a:blip r:embed="rId2"/>
          <a:stretch>
            <a:fillRect/>
          </a:stretch>
        </p:blipFill>
        <p:spPr>
          <a:xfrm>
            <a:off x="5459134" y="3630010"/>
            <a:ext cx="1273732" cy="1279418"/>
          </a:xfrm>
          <a:prstGeom prst="rect">
            <a:avLst/>
          </a:prstGeom>
        </p:spPr>
      </p:pic>
      <p:grpSp>
        <p:nvGrpSpPr>
          <p:cNvPr id="8" name="Group 7">
            <a:extLst>
              <a:ext uri="{FF2B5EF4-FFF2-40B4-BE49-F238E27FC236}">
                <a16:creationId xmlns:a16="http://schemas.microsoft.com/office/drawing/2014/main" id="{84C7C936-53D0-4A10-8D31-17C4B64D8B32}"/>
              </a:ext>
            </a:extLst>
          </p:cNvPr>
          <p:cNvGrpSpPr/>
          <p:nvPr/>
        </p:nvGrpSpPr>
        <p:grpSpPr>
          <a:xfrm>
            <a:off x="1825187" y="3808203"/>
            <a:ext cx="8541627" cy="830997"/>
            <a:chOff x="1928519" y="3597749"/>
            <a:chExt cx="8541627" cy="830997"/>
          </a:xfrm>
        </p:grpSpPr>
        <p:sp>
          <p:nvSpPr>
            <p:cNvPr id="18" name="TextBox 17">
              <a:extLst>
                <a:ext uri="{FF2B5EF4-FFF2-40B4-BE49-F238E27FC236}">
                  <a16:creationId xmlns:a16="http://schemas.microsoft.com/office/drawing/2014/main" id="{6A1B317F-760E-431F-AA3E-00D9415DE59B}"/>
                </a:ext>
              </a:extLst>
            </p:cNvPr>
            <p:cNvSpPr txBox="1"/>
            <p:nvPr/>
          </p:nvSpPr>
          <p:spPr>
            <a:xfrm>
              <a:off x="1928519" y="3597749"/>
              <a:ext cx="3152402" cy="830997"/>
            </a:xfrm>
            <a:prstGeom prst="rect">
              <a:avLst/>
            </a:prstGeom>
            <a:noFill/>
          </p:spPr>
          <p:txBody>
            <a:bodyPr wrap="square" rtlCol="0">
              <a:spAutoFit/>
            </a:bodyPr>
            <a:lstStyle/>
            <a:p>
              <a:pPr algn="ctr"/>
              <a:r>
                <a:rPr lang="en-US" sz="2400" dirty="0"/>
                <a:t>Guess what? There's no right answer...</a:t>
              </a:r>
            </a:p>
          </p:txBody>
        </p:sp>
        <p:sp>
          <p:nvSpPr>
            <p:cNvPr id="15" name="TextBox 14">
              <a:extLst>
                <a:ext uri="{FF2B5EF4-FFF2-40B4-BE49-F238E27FC236}">
                  <a16:creationId xmlns:a16="http://schemas.microsoft.com/office/drawing/2014/main" id="{F8A135F6-38CC-41D8-9EAD-467ED654F157}"/>
                </a:ext>
              </a:extLst>
            </p:cNvPr>
            <p:cNvSpPr txBox="1"/>
            <p:nvPr/>
          </p:nvSpPr>
          <p:spPr>
            <a:xfrm>
              <a:off x="6882462" y="3597749"/>
              <a:ext cx="3587684" cy="830997"/>
            </a:xfrm>
            <a:prstGeom prst="rect">
              <a:avLst/>
            </a:prstGeom>
            <a:noFill/>
          </p:spPr>
          <p:txBody>
            <a:bodyPr wrap="square" rtlCol="0">
              <a:spAutoFit/>
            </a:bodyPr>
            <a:lstStyle/>
            <a:p>
              <a:pPr algn="ctr"/>
              <a:r>
                <a:rPr lang="en-US" sz="2400" dirty="0"/>
                <a:t>just arguments for/</a:t>
              </a:r>
              <a:br>
                <a:rPr lang="en-US" sz="2400" dirty="0"/>
              </a:br>
              <a:r>
                <a:rPr lang="en-US" sz="2400" dirty="0"/>
                <a:t>against each approach! </a:t>
              </a:r>
            </a:p>
          </p:txBody>
        </p:sp>
      </p:grpSp>
    </p:spTree>
    <p:extLst>
      <p:ext uri="{BB962C8B-B14F-4D97-AF65-F5344CB8AC3E}">
        <p14:creationId xmlns:p14="http://schemas.microsoft.com/office/powerpoint/2010/main" val="5119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90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8"/>
                                        </p:tgtEl>
                                      </p:cBhvr>
                                    </p:animEffect>
                                    <p:set>
                                      <p:cBhvr>
                                        <p:cTn id="30" dur="1" fill="hold">
                                          <p:stCondLst>
                                            <p:cond delay="499"/>
                                          </p:stCondLst>
                                        </p:cTn>
                                        <p:tgtEl>
                                          <p:spTgt spid="2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2" grpId="0"/>
      <p:bldP spid="23" grpId="0" animBg="1"/>
      <p:bldP spid="27" grpId="0" animBg="1"/>
      <p:bldP spid="28" grpId="0" animBg="1"/>
      <p:bldP spid="28" grpId="1" animBg="1"/>
      <p:bldP spid="29" grpId="0" animBg="1"/>
      <p:bldP spid="29" grpId="1"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7971"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5400" dirty="0">
                <a:solidFill>
                  <a:schemeClr val="tx2"/>
                </a:solidFill>
                <a:latin typeface="Corbel" panose="020B0503020204020204" pitchFamily="34" charset="0"/>
              </a:rPr>
              <a:t>What's CS131 About?</a:t>
            </a:r>
            <a:endParaRPr lang="en-US" sz="5400" dirty="0">
              <a:solidFill>
                <a:srgbClr val="FF0000"/>
              </a:solidFill>
              <a:latin typeface="Corbel" panose="020B0503020204020204" pitchFamily="34" charset="0"/>
            </a:endParaRPr>
          </a:p>
        </p:txBody>
      </p:sp>
      <p:sp>
        <p:nvSpPr>
          <p:cNvPr id="23" name="TextBox 22">
            <a:extLst>
              <a:ext uri="{FF2B5EF4-FFF2-40B4-BE49-F238E27FC236}">
                <a16:creationId xmlns:a16="http://schemas.microsoft.com/office/drawing/2014/main" id="{9B3697D2-D1B2-4E84-9BED-C3F328C336B0}"/>
              </a:ext>
            </a:extLst>
          </p:cNvPr>
          <p:cNvSpPr txBox="1"/>
          <p:nvPr/>
        </p:nvSpPr>
        <p:spPr>
          <a:xfrm>
            <a:off x="550480" y="4401928"/>
            <a:ext cx="112635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This will enable you to pick up new languages fast, select the best language for a problem, and even invent your own language!</a:t>
            </a:r>
          </a:p>
        </p:txBody>
      </p:sp>
      <p:grpSp>
        <p:nvGrpSpPr>
          <p:cNvPr id="16" name="Group 15">
            <a:extLst>
              <a:ext uri="{FF2B5EF4-FFF2-40B4-BE49-F238E27FC236}">
                <a16:creationId xmlns:a16="http://schemas.microsoft.com/office/drawing/2014/main" id="{3D41CD4B-4E55-43C8-82B4-F240649FFD3B}"/>
              </a:ext>
            </a:extLst>
          </p:cNvPr>
          <p:cNvGrpSpPr/>
          <p:nvPr/>
        </p:nvGrpSpPr>
        <p:grpSpPr>
          <a:xfrm>
            <a:off x="793035" y="1037772"/>
            <a:ext cx="10778390" cy="1501775"/>
            <a:chOff x="738555" y="1036563"/>
            <a:chExt cx="10778390" cy="1501775"/>
          </a:xfrm>
        </p:grpSpPr>
        <p:pic>
          <p:nvPicPr>
            <p:cNvPr id="4" name="Picture 3">
              <a:extLst>
                <a:ext uri="{FF2B5EF4-FFF2-40B4-BE49-F238E27FC236}">
                  <a16:creationId xmlns:a16="http://schemas.microsoft.com/office/drawing/2014/main" id="{E15863A9-4D32-4B1C-A8EF-EC5CA6880849}"/>
                </a:ext>
              </a:extLst>
            </p:cNvPr>
            <p:cNvPicPr>
              <a:picLocks noChangeAspect="1"/>
            </p:cNvPicPr>
            <p:nvPr/>
          </p:nvPicPr>
          <p:blipFill>
            <a:blip r:embed="rId3"/>
            <a:stretch>
              <a:fillRect/>
            </a:stretch>
          </p:blipFill>
          <p:spPr>
            <a:xfrm>
              <a:off x="738555" y="1036563"/>
              <a:ext cx="2263759" cy="1501775"/>
            </a:xfrm>
            <a:prstGeom prst="rect">
              <a:avLst/>
            </a:prstGeom>
          </p:spPr>
        </p:pic>
        <p:sp>
          <p:nvSpPr>
            <p:cNvPr id="24" name="TextBox 23">
              <a:extLst>
                <a:ext uri="{FF2B5EF4-FFF2-40B4-BE49-F238E27FC236}">
                  <a16:creationId xmlns:a16="http://schemas.microsoft.com/office/drawing/2014/main" id="{144333CE-1637-4882-9CEA-081F203A0FA7}"/>
                </a:ext>
              </a:extLst>
            </p:cNvPr>
            <p:cNvSpPr txBox="1"/>
            <p:nvPr/>
          </p:nvSpPr>
          <p:spPr>
            <a:xfrm>
              <a:off x="2819400" y="1378854"/>
              <a:ext cx="8697545" cy="1077218"/>
            </a:xfrm>
            <a:prstGeom prst="rect">
              <a:avLst/>
            </a:prstGeom>
            <a:noFill/>
          </p:spPr>
          <p:txBody>
            <a:bodyPr wrap="square" rtlCol="0">
              <a:spAutoFit/>
            </a:bodyPr>
            <a:lstStyle/>
            <a:p>
              <a:pPr algn="ctr"/>
              <a:r>
                <a:rPr lang="en-US" sz="3200" dirty="0"/>
                <a:t>Languages come and go, but they're all built upon a common set 0f </a:t>
              </a:r>
              <a:r>
                <a:rPr lang="en-US" sz="3200" dirty="0">
                  <a:solidFill>
                    <a:srgbClr val="7030A0"/>
                  </a:solidFill>
                </a:rPr>
                <a:t>paradigms</a:t>
              </a:r>
              <a:r>
                <a:rPr lang="en-US" sz="3200" dirty="0"/>
                <a:t> and </a:t>
              </a:r>
              <a:r>
                <a:rPr lang="en-US" sz="3200" dirty="0">
                  <a:solidFill>
                    <a:srgbClr val="7030A0"/>
                  </a:solidFill>
                </a:rPr>
                <a:t>building-blocks</a:t>
              </a:r>
              <a:r>
                <a:rPr lang="en-US" sz="3200" dirty="0"/>
                <a:t>. </a:t>
              </a:r>
            </a:p>
          </p:txBody>
        </p:sp>
      </p:grpSp>
      <p:grpSp>
        <p:nvGrpSpPr>
          <p:cNvPr id="15" name="Group 14">
            <a:extLst>
              <a:ext uri="{FF2B5EF4-FFF2-40B4-BE49-F238E27FC236}">
                <a16:creationId xmlns:a16="http://schemas.microsoft.com/office/drawing/2014/main" id="{FDED7E72-D399-47E4-83DD-B0C1BB39DC10}"/>
              </a:ext>
            </a:extLst>
          </p:cNvPr>
          <p:cNvGrpSpPr/>
          <p:nvPr/>
        </p:nvGrpSpPr>
        <p:grpSpPr>
          <a:xfrm>
            <a:off x="464250" y="2872939"/>
            <a:ext cx="11435961" cy="1195596"/>
            <a:chOff x="464250" y="3014211"/>
            <a:chExt cx="11435961" cy="1195596"/>
          </a:xfrm>
        </p:grpSpPr>
        <p:pic>
          <p:nvPicPr>
            <p:cNvPr id="11" name="Picture 10">
              <a:extLst>
                <a:ext uri="{FF2B5EF4-FFF2-40B4-BE49-F238E27FC236}">
                  <a16:creationId xmlns:a16="http://schemas.microsoft.com/office/drawing/2014/main" id="{6C2E2D62-9B53-4726-A519-265C44578782}"/>
                </a:ext>
              </a:extLst>
            </p:cNvPr>
            <p:cNvPicPr>
              <a:picLocks noChangeAspect="1"/>
            </p:cNvPicPr>
            <p:nvPr/>
          </p:nvPicPr>
          <p:blipFill>
            <a:blip r:embed="rId4"/>
            <a:stretch>
              <a:fillRect/>
            </a:stretch>
          </p:blipFill>
          <p:spPr>
            <a:xfrm>
              <a:off x="10103550" y="3014211"/>
              <a:ext cx="1796661" cy="1195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D04A85D-216C-4A07-92B9-9113C45BA524}"/>
                </a:ext>
              </a:extLst>
            </p:cNvPr>
            <p:cNvSpPr txBox="1"/>
            <p:nvPr/>
          </p:nvSpPr>
          <p:spPr>
            <a:xfrm>
              <a:off x="464250" y="3073400"/>
              <a:ext cx="964495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Our goal in CS131 is to learn these paradigms and building-blocks, understanding the implications of each.</a:t>
              </a:r>
            </a:p>
          </p:txBody>
        </p:sp>
      </p:grpSp>
      <p:pic>
        <p:nvPicPr>
          <p:cNvPr id="14" name="Picture 13">
            <a:extLst>
              <a:ext uri="{FF2B5EF4-FFF2-40B4-BE49-F238E27FC236}">
                <a16:creationId xmlns:a16="http://schemas.microsoft.com/office/drawing/2014/main" id="{26316DEC-2EA0-4C81-BE8F-A3A4D0427BFD}"/>
              </a:ext>
            </a:extLst>
          </p:cNvPr>
          <p:cNvPicPr>
            <a:picLocks noChangeAspect="1"/>
          </p:cNvPicPr>
          <p:nvPr/>
        </p:nvPicPr>
        <p:blipFill>
          <a:blip r:embed="rId5"/>
          <a:stretch>
            <a:fillRect/>
          </a:stretch>
        </p:blipFill>
        <p:spPr>
          <a:xfrm>
            <a:off x="3027714" y="5514280"/>
            <a:ext cx="1525236" cy="1237340"/>
          </a:xfrm>
          <a:prstGeom prst="rect">
            <a:avLst/>
          </a:prstGeom>
        </p:spPr>
      </p:pic>
      <p:pic>
        <p:nvPicPr>
          <p:cNvPr id="18" name="Picture 17">
            <a:extLst>
              <a:ext uri="{FF2B5EF4-FFF2-40B4-BE49-F238E27FC236}">
                <a16:creationId xmlns:a16="http://schemas.microsoft.com/office/drawing/2014/main" id="{518AAF04-D3F3-4536-8F87-FAB4E830EE5E}"/>
              </a:ext>
            </a:extLst>
          </p:cNvPr>
          <p:cNvPicPr>
            <a:picLocks noChangeAspect="1"/>
          </p:cNvPicPr>
          <p:nvPr/>
        </p:nvPicPr>
        <p:blipFill>
          <a:blip r:embed="rId6"/>
          <a:stretch>
            <a:fillRect/>
          </a:stretch>
        </p:blipFill>
        <p:spPr>
          <a:xfrm>
            <a:off x="5625812" y="5477075"/>
            <a:ext cx="1112837" cy="1311750"/>
          </a:xfrm>
          <a:prstGeom prst="rect">
            <a:avLst/>
          </a:prstGeom>
        </p:spPr>
      </p:pic>
      <p:pic>
        <p:nvPicPr>
          <p:cNvPr id="20" name="Picture 19">
            <a:extLst>
              <a:ext uri="{FF2B5EF4-FFF2-40B4-BE49-F238E27FC236}">
                <a16:creationId xmlns:a16="http://schemas.microsoft.com/office/drawing/2014/main" id="{3BA62153-BA27-4330-9DCC-440C450C5A5D}"/>
              </a:ext>
            </a:extLst>
          </p:cNvPr>
          <p:cNvPicPr>
            <a:picLocks noChangeAspect="1"/>
          </p:cNvPicPr>
          <p:nvPr/>
        </p:nvPicPr>
        <p:blipFill>
          <a:blip r:embed="rId7"/>
          <a:stretch>
            <a:fillRect/>
          </a:stretch>
        </p:blipFill>
        <p:spPr>
          <a:xfrm>
            <a:off x="7811511" y="5613747"/>
            <a:ext cx="2063750" cy="1038406"/>
          </a:xfrm>
          <a:prstGeom prst="rect">
            <a:avLst/>
          </a:prstGeom>
        </p:spPr>
      </p:pic>
    </p:spTree>
    <p:extLst>
      <p:ext uri="{BB962C8B-B14F-4D97-AF65-F5344CB8AC3E}">
        <p14:creationId xmlns:p14="http://schemas.microsoft.com/office/powerpoint/2010/main" val="32844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5400" dirty="0">
                <a:solidFill>
                  <a:schemeClr val="tx2"/>
                </a:solidFill>
                <a:latin typeface="Corbel" panose="020B0503020204020204" pitchFamily="34" charset="0"/>
              </a:rPr>
              <a:t>Your Goal by Week 10?</a:t>
            </a:r>
            <a:endParaRPr lang="en-US" sz="5400" dirty="0">
              <a:solidFill>
                <a:srgbClr val="FF0000"/>
              </a:solidFill>
              <a:latin typeface="Corbel" panose="020B0503020204020204" pitchFamily="34" charset="0"/>
            </a:endParaRPr>
          </a:p>
        </p:txBody>
      </p:sp>
      <p:sp>
        <p:nvSpPr>
          <p:cNvPr id="20" name="TextBox 19">
            <a:extLst>
              <a:ext uri="{FF2B5EF4-FFF2-40B4-BE49-F238E27FC236}">
                <a16:creationId xmlns:a16="http://schemas.microsoft.com/office/drawing/2014/main" id="{8470870F-E07B-480D-BCE3-C6EA0CE4801B}"/>
              </a:ext>
            </a:extLst>
          </p:cNvPr>
          <p:cNvSpPr txBox="1"/>
          <p:nvPr/>
        </p:nvSpPr>
        <p:spPr>
          <a:xfrm>
            <a:off x="288951" y="3128917"/>
            <a:ext cx="11693500" cy="1200329"/>
          </a:xfrm>
          <a:prstGeom prst="rect">
            <a:avLst/>
          </a:prstGeom>
          <a:noFill/>
        </p:spPr>
        <p:txBody>
          <a:bodyPr wrap="square" rtlCol="0">
            <a:spAutoFit/>
          </a:bodyPr>
          <a:lstStyle/>
          <a:p>
            <a:pPr algn="ctr"/>
            <a:r>
              <a:rPr lang="en-US" sz="3600" dirty="0"/>
              <a:t>Given any new language*, be able to </a:t>
            </a:r>
            <a:r>
              <a:rPr lang="en-US" sz="3600" dirty="0">
                <a:solidFill>
                  <a:srgbClr val="0070C0"/>
                </a:solidFill>
              </a:rPr>
              <a:t>grok how it works</a:t>
            </a:r>
            <a:r>
              <a:rPr lang="en-US" sz="3600" dirty="0"/>
              <a:t> and </a:t>
            </a:r>
            <a:r>
              <a:rPr lang="en-US" sz="3600" dirty="0">
                <a:solidFill>
                  <a:srgbClr val="0070C0"/>
                </a:solidFill>
              </a:rPr>
              <a:t>write correct, efficient code </a:t>
            </a:r>
            <a:r>
              <a:rPr lang="en-US" sz="3600" dirty="0"/>
              <a:t>in a matter of hours.</a:t>
            </a:r>
          </a:p>
        </p:txBody>
      </p:sp>
      <p:sp>
        <p:nvSpPr>
          <p:cNvPr id="6" name="TextBox 5">
            <a:extLst>
              <a:ext uri="{FF2B5EF4-FFF2-40B4-BE49-F238E27FC236}">
                <a16:creationId xmlns:a16="http://schemas.microsoft.com/office/drawing/2014/main" id="{C8C105AF-B097-4658-9350-E26FCD2F630C}"/>
              </a:ext>
            </a:extLst>
          </p:cNvPr>
          <p:cNvSpPr txBox="1"/>
          <p:nvPr/>
        </p:nvSpPr>
        <p:spPr>
          <a:xfrm>
            <a:off x="2105109" y="4878585"/>
            <a:ext cx="8061184" cy="1200329"/>
          </a:xfrm>
          <a:prstGeom prst="rect">
            <a:avLst/>
          </a:prstGeom>
          <a:noFill/>
        </p:spPr>
        <p:txBody>
          <a:bodyPr wrap="square" rtlCol="0">
            <a:spAutoFit/>
          </a:bodyPr>
          <a:lstStyle/>
          <a:p>
            <a:pPr algn="ctr"/>
            <a:r>
              <a:rPr lang="en-US" sz="3600" dirty="0"/>
              <a:t>Gain </a:t>
            </a:r>
            <a:r>
              <a:rPr lang="en-US" sz="3600" dirty="0">
                <a:solidFill>
                  <a:srgbClr val="00B050"/>
                </a:solidFill>
              </a:rPr>
              <a:t>fluency</a:t>
            </a:r>
            <a:r>
              <a:rPr lang="en-US" sz="3600" dirty="0"/>
              <a:t> in </a:t>
            </a:r>
            <a:r>
              <a:rPr lang="en-US" sz="3600" dirty="0">
                <a:solidFill>
                  <a:srgbClr val="7030A0"/>
                </a:solidFill>
              </a:rPr>
              <a:t>Python</a:t>
            </a:r>
            <a:r>
              <a:rPr lang="en-US" sz="3600" dirty="0"/>
              <a:t> and </a:t>
            </a:r>
            <a:br>
              <a:rPr lang="en-US" sz="3600" dirty="0"/>
            </a:br>
            <a:r>
              <a:rPr lang="en-US" sz="3600" dirty="0">
                <a:solidFill>
                  <a:srgbClr val="00B050"/>
                </a:solidFill>
              </a:rPr>
              <a:t>basic proficiency </a:t>
            </a:r>
            <a:r>
              <a:rPr lang="en-US" sz="3600" dirty="0"/>
              <a:t>with </a:t>
            </a:r>
            <a:r>
              <a:rPr lang="en-US" sz="3600" dirty="0">
                <a:solidFill>
                  <a:srgbClr val="7030A0"/>
                </a:solidFill>
              </a:rPr>
              <a:t>Haskell</a:t>
            </a:r>
            <a:r>
              <a:rPr lang="en-US" sz="3600" dirty="0"/>
              <a:t> and </a:t>
            </a:r>
            <a:r>
              <a:rPr lang="en-US" sz="3600" dirty="0">
                <a:solidFill>
                  <a:srgbClr val="7030A0"/>
                </a:solidFill>
              </a:rPr>
              <a:t>Prolog</a:t>
            </a:r>
            <a:r>
              <a:rPr lang="en-US" sz="3600" dirty="0"/>
              <a:t>.</a:t>
            </a:r>
          </a:p>
        </p:txBody>
      </p:sp>
      <p:sp>
        <p:nvSpPr>
          <p:cNvPr id="7" name="TextBox 6">
            <a:extLst>
              <a:ext uri="{FF2B5EF4-FFF2-40B4-BE49-F238E27FC236}">
                <a16:creationId xmlns:a16="http://schemas.microsoft.com/office/drawing/2014/main" id="{1D8B9DCE-3AEC-4BB5-9939-926F0117B292}"/>
              </a:ext>
            </a:extLst>
          </p:cNvPr>
          <p:cNvSpPr txBox="1"/>
          <p:nvPr/>
        </p:nvSpPr>
        <p:spPr>
          <a:xfrm>
            <a:off x="396902" y="1379250"/>
            <a:ext cx="11477599" cy="1200329"/>
          </a:xfrm>
          <a:prstGeom prst="rect">
            <a:avLst/>
          </a:prstGeom>
          <a:noFill/>
        </p:spPr>
        <p:txBody>
          <a:bodyPr wrap="square" rtlCol="0">
            <a:spAutoFit/>
          </a:bodyPr>
          <a:lstStyle/>
          <a:p>
            <a:pPr algn="ctr"/>
            <a:r>
              <a:rPr lang="en-US" sz="3600" dirty="0"/>
              <a:t>Be able to explain – in your own words - the major language </a:t>
            </a:r>
            <a:r>
              <a:rPr lang="en-US" sz="3600" dirty="0">
                <a:solidFill>
                  <a:srgbClr val="7030A0"/>
                </a:solidFill>
              </a:rPr>
              <a:t>paradigms </a:t>
            </a:r>
            <a:r>
              <a:rPr lang="en-US" sz="3600" dirty="0"/>
              <a:t>and </a:t>
            </a:r>
            <a:r>
              <a:rPr lang="en-US" sz="3600" dirty="0">
                <a:solidFill>
                  <a:srgbClr val="7030A0"/>
                </a:solidFill>
              </a:rPr>
              <a:t>building blocks</a:t>
            </a:r>
            <a:r>
              <a:rPr lang="en-US" sz="3600" dirty="0"/>
              <a:t>, and their tradeoffs.</a:t>
            </a:r>
          </a:p>
        </p:txBody>
      </p:sp>
      <p:sp>
        <p:nvSpPr>
          <p:cNvPr id="8" name="TextBox 7">
            <a:extLst>
              <a:ext uri="{FF2B5EF4-FFF2-40B4-BE49-F238E27FC236}">
                <a16:creationId xmlns:a16="http://schemas.microsoft.com/office/drawing/2014/main" id="{AE39F43B-0EF3-4595-AF03-EF27ED876B0F}"/>
              </a:ext>
            </a:extLst>
          </p:cNvPr>
          <p:cNvSpPr txBox="1"/>
          <p:nvPr/>
        </p:nvSpPr>
        <p:spPr>
          <a:xfrm>
            <a:off x="8892208" y="6457890"/>
            <a:ext cx="3299792" cy="400110"/>
          </a:xfrm>
          <a:prstGeom prst="rect">
            <a:avLst/>
          </a:prstGeom>
          <a:noFill/>
        </p:spPr>
        <p:txBody>
          <a:bodyPr wrap="square" rtlCol="0">
            <a:spAutoFit/>
          </a:bodyPr>
          <a:lstStyle/>
          <a:p>
            <a:r>
              <a:rPr lang="en-US" sz="2000" dirty="0"/>
              <a:t>* Except maybe Smalltalk </a:t>
            </a:r>
            <a:r>
              <a:rPr lang="en-US" sz="2000" dirty="0">
                <a:sym typeface="Wingdings" panose="05000000000000000000" pitchFamily="2" charset="2"/>
              </a:rPr>
              <a:t>😂</a:t>
            </a:r>
            <a:endParaRPr lang="en-US" sz="2000" dirty="0"/>
          </a:p>
        </p:txBody>
      </p:sp>
      <p:pic>
        <p:nvPicPr>
          <p:cNvPr id="3" name="Picture 2">
            <a:extLst>
              <a:ext uri="{FF2B5EF4-FFF2-40B4-BE49-F238E27FC236}">
                <a16:creationId xmlns:a16="http://schemas.microsoft.com/office/drawing/2014/main" id="{D0D2F1B8-6BE3-4AC7-ADB4-1A8AA3FD3885}"/>
              </a:ext>
            </a:extLst>
          </p:cNvPr>
          <p:cNvPicPr>
            <a:picLocks noChangeAspect="1"/>
          </p:cNvPicPr>
          <p:nvPr/>
        </p:nvPicPr>
        <p:blipFill>
          <a:blip r:embed="rId3"/>
          <a:stretch>
            <a:fillRect/>
          </a:stretch>
        </p:blipFill>
        <p:spPr>
          <a:xfrm>
            <a:off x="5656751" y="4534568"/>
            <a:ext cx="6505575" cy="2257425"/>
          </a:xfrm>
          <a:prstGeom prst="rect">
            <a:avLst/>
          </a:prstGeom>
        </p:spPr>
      </p:pic>
    </p:spTree>
    <p:extLst>
      <p:ext uri="{BB962C8B-B14F-4D97-AF65-F5344CB8AC3E}">
        <p14:creationId xmlns:p14="http://schemas.microsoft.com/office/powerpoint/2010/main" val="11729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xit" presetSubtype="4" fill="hold" grpId="1" nodeType="withEffect">
                                  <p:stCondLst>
                                    <p:cond delay="0"/>
                                  </p:stCondLst>
                                  <p:childTnLst>
                                    <p:anim calcmode="lin" valueType="num">
                                      <p:cBhvr additive="base">
                                        <p:cTn id="23" dur="500"/>
                                        <p:tgtEl>
                                          <p:spTgt spid="8"/>
                                        </p:tgtEl>
                                        <p:attrNameLst>
                                          <p:attrName>ppt_x</p:attrName>
                                        </p:attrNameLst>
                                      </p:cBhvr>
                                      <p:tavLst>
                                        <p:tav tm="0">
                                          <p:val>
                                            <p:strVal val="ppt_x"/>
                                          </p:val>
                                        </p:tav>
                                        <p:tav tm="100000">
                                          <p:val>
                                            <p:strVal val="ppt_x"/>
                                          </p:val>
                                        </p:tav>
                                      </p:tavLst>
                                    </p:anim>
                                    <p:anim calcmode="lin" valueType="num">
                                      <p:cBhvr additive="base">
                                        <p:cTn id="24" dur="500"/>
                                        <p:tgtEl>
                                          <p:spTgt spid="8"/>
                                        </p:tgtEl>
                                        <p:attrNameLst>
                                          <p:attrName>ppt_y</p:attrName>
                                        </p:attrNameLst>
                                      </p:cBhvr>
                                      <p:tavLst>
                                        <p:tav tm="0">
                                          <p:val>
                                            <p:strVal val="ppt_y"/>
                                          </p:val>
                                        </p:tav>
                                        <p:tav tm="100000">
                                          <p:val>
                                            <p:strVal val="1+ppt_h/2"/>
                                          </p:val>
                                        </p:tav>
                                      </p:tavLst>
                                    </p:anim>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3"/>
                                        </p:tgtEl>
                                        <p:attrNameLst>
                                          <p:attrName>ppt_x</p:attrName>
                                        </p:attrNameLst>
                                      </p:cBhvr>
                                      <p:tavLst>
                                        <p:tav tm="0">
                                          <p:val>
                                            <p:strVal val="ppt_x"/>
                                          </p:val>
                                        </p:tav>
                                        <p:tav tm="100000">
                                          <p:val>
                                            <p:strVal val="ppt_x"/>
                                          </p:val>
                                        </p:tav>
                                      </p:tavLst>
                                    </p:anim>
                                    <p:anim calcmode="lin" valueType="num">
                                      <p:cBhvr additive="base">
                                        <p:cTn id="30" dur="500"/>
                                        <p:tgtEl>
                                          <p:spTgt spid="3"/>
                                        </p:tgtEl>
                                        <p:attrNameLst>
                                          <p:attrName>ppt_y</p:attrName>
                                        </p:attrNameLst>
                                      </p:cBhvr>
                                      <p:tavLst>
                                        <p:tav tm="0">
                                          <p:val>
                                            <p:strVal val="ppt_y"/>
                                          </p:val>
                                        </p:tav>
                                        <p:tav tm="100000">
                                          <p:val>
                                            <p:strVal val="1+ppt_h/2"/>
                                          </p:val>
                                        </p:tav>
                                      </p:tavLst>
                                    </p:anim>
                                    <p:set>
                                      <p:cBhvr>
                                        <p:cTn id="31" dur="1" fill="hold">
                                          <p:stCondLst>
                                            <p:cond delay="499"/>
                                          </p:stCondLst>
                                        </p:cTn>
                                        <p:tgtEl>
                                          <p:spTgt spid="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7" grpId="0"/>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33836"/>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Assignments and Exams</a:t>
            </a:r>
            <a:endParaRPr lang="en-US" sz="40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grpSp>
        <p:nvGrpSpPr>
          <p:cNvPr id="19" name="Group 18">
            <a:extLst>
              <a:ext uri="{FF2B5EF4-FFF2-40B4-BE49-F238E27FC236}">
                <a16:creationId xmlns:a16="http://schemas.microsoft.com/office/drawing/2014/main" id="{3B4982DF-4555-47C1-9BCD-209D01171E82}"/>
              </a:ext>
            </a:extLst>
          </p:cNvPr>
          <p:cNvGrpSpPr/>
          <p:nvPr/>
        </p:nvGrpSpPr>
        <p:grpSpPr>
          <a:xfrm>
            <a:off x="1069296" y="2750760"/>
            <a:ext cx="10053408" cy="1731118"/>
            <a:chOff x="558207" y="2701661"/>
            <a:chExt cx="10053408" cy="1731118"/>
          </a:xfrm>
        </p:grpSpPr>
        <p:pic>
          <p:nvPicPr>
            <p:cNvPr id="18" name="Picture 17">
              <a:extLst>
                <a:ext uri="{FF2B5EF4-FFF2-40B4-BE49-F238E27FC236}">
                  <a16:creationId xmlns:a16="http://schemas.microsoft.com/office/drawing/2014/main" id="{3A2AEE04-AAB2-485A-95BC-D05B3CC1F99F}"/>
                </a:ext>
              </a:extLst>
            </p:cNvPr>
            <p:cNvPicPr>
              <a:picLocks noChangeAspect="1"/>
            </p:cNvPicPr>
            <p:nvPr/>
          </p:nvPicPr>
          <p:blipFill>
            <a:blip r:embed="rId3"/>
            <a:stretch>
              <a:fillRect/>
            </a:stretch>
          </p:blipFill>
          <p:spPr>
            <a:xfrm>
              <a:off x="558207" y="2701661"/>
              <a:ext cx="1731118" cy="1731118"/>
            </a:xfrm>
            <a:prstGeom prst="rect">
              <a:avLst/>
            </a:prstGeom>
          </p:spPr>
        </p:pic>
        <p:sp>
          <p:nvSpPr>
            <p:cNvPr id="7" name="TextBox 6">
              <a:extLst>
                <a:ext uri="{FF2B5EF4-FFF2-40B4-BE49-F238E27FC236}">
                  <a16:creationId xmlns:a16="http://schemas.microsoft.com/office/drawing/2014/main" id="{FF330D10-E691-4260-92D6-368B5949FF67}"/>
                </a:ext>
              </a:extLst>
            </p:cNvPr>
            <p:cNvSpPr txBox="1"/>
            <p:nvPr/>
          </p:nvSpPr>
          <p:spPr>
            <a:xfrm>
              <a:off x="2172315" y="3264062"/>
              <a:ext cx="8439300" cy="523220"/>
            </a:xfrm>
            <a:prstGeom prst="rect">
              <a:avLst/>
            </a:prstGeom>
            <a:noFill/>
          </p:spPr>
          <p:txBody>
            <a:bodyPr wrap="square" rtlCol="0">
              <a:spAutoFit/>
            </a:bodyPr>
            <a:lstStyle/>
            <a:p>
              <a:r>
                <a:rPr lang="en-US" sz="2800" dirty="0"/>
                <a:t>Projects require you to </a:t>
              </a:r>
              <a:r>
                <a:rPr lang="en-US" sz="2800" dirty="0">
                  <a:solidFill>
                    <a:srgbClr val="FF0000"/>
                  </a:solidFill>
                </a:rPr>
                <a:t>build</a:t>
              </a:r>
              <a:r>
                <a:rPr lang="en-US" sz="2800" dirty="0"/>
                <a:t> and </a:t>
              </a:r>
              <a:r>
                <a:rPr lang="en-US" sz="2800" dirty="0">
                  <a:solidFill>
                    <a:srgbClr val="FF0000"/>
                  </a:solidFill>
                </a:rPr>
                <a:t>evolve</a:t>
              </a:r>
              <a:r>
                <a:rPr lang="en-US" sz="2800" dirty="0"/>
                <a:t> a </a:t>
              </a:r>
              <a:r>
                <a:rPr lang="en-US" sz="2800" dirty="0">
                  <a:solidFill>
                    <a:srgbClr val="FF0000"/>
                  </a:solidFill>
                </a:rPr>
                <a:t>new language</a:t>
              </a:r>
              <a:r>
                <a:rPr lang="en-US" sz="2800" dirty="0"/>
                <a:t>!</a:t>
              </a:r>
            </a:p>
          </p:txBody>
        </p:sp>
      </p:grpSp>
      <p:sp>
        <p:nvSpPr>
          <p:cNvPr id="3" name="Rectangle: Rounded Corners 2">
            <a:extLst>
              <a:ext uri="{FF2B5EF4-FFF2-40B4-BE49-F238E27FC236}">
                <a16:creationId xmlns:a16="http://schemas.microsoft.com/office/drawing/2014/main" id="{0DFBC453-B342-4A9C-9E78-FA717C32F130}"/>
              </a:ext>
            </a:extLst>
          </p:cNvPr>
          <p:cNvSpPr/>
          <p:nvPr/>
        </p:nvSpPr>
        <p:spPr>
          <a:xfrm>
            <a:off x="426605" y="4715090"/>
            <a:ext cx="3717235" cy="2036899"/>
          </a:xfrm>
          <a:prstGeom prst="roundRect">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your understanding of key programming language concepts</a:t>
            </a:r>
          </a:p>
        </p:txBody>
      </p:sp>
      <p:sp>
        <p:nvSpPr>
          <p:cNvPr id="9" name="Rectangle: Rounded Corners 8">
            <a:extLst>
              <a:ext uri="{FF2B5EF4-FFF2-40B4-BE49-F238E27FC236}">
                <a16:creationId xmlns:a16="http://schemas.microsoft.com/office/drawing/2014/main" id="{2A2DBEAB-5326-4FFE-A1E1-C292C6C418EA}"/>
              </a:ext>
            </a:extLst>
          </p:cNvPr>
          <p:cNvSpPr/>
          <p:nvPr/>
        </p:nvSpPr>
        <p:spPr>
          <a:xfrm>
            <a:off x="4282058" y="4715090"/>
            <a:ext cx="3717235" cy="2036899"/>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your ability to analyze languages you've never seen before</a:t>
            </a:r>
          </a:p>
        </p:txBody>
      </p:sp>
      <p:sp>
        <p:nvSpPr>
          <p:cNvPr id="10" name="Rectangle: Rounded Corners 9">
            <a:extLst>
              <a:ext uri="{FF2B5EF4-FFF2-40B4-BE49-F238E27FC236}">
                <a16:creationId xmlns:a16="http://schemas.microsoft.com/office/drawing/2014/main" id="{9B979799-7DFA-4842-A58F-2CEABC54CDAC}"/>
              </a:ext>
            </a:extLst>
          </p:cNvPr>
          <p:cNvSpPr/>
          <p:nvPr/>
        </p:nvSpPr>
        <p:spPr>
          <a:xfrm>
            <a:off x="8137511" y="4715089"/>
            <a:ext cx="3717235" cy="2036899"/>
          </a:xfrm>
          <a:prstGeom prst="round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your ability to write correct code in our focus languages</a:t>
            </a:r>
          </a:p>
        </p:txBody>
      </p:sp>
      <p:sp>
        <p:nvSpPr>
          <p:cNvPr id="11" name="TextBox 10">
            <a:extLst>
              <a:ext uri="{FF2B5EF4-FFF2-40B4-BE49-F238E27FC236}">
                <a16:creationId xmlns:a16="http://schemas.microsoft.com/office/drawing/2014/main" id="{2AA0DA50-F039-430D-833D-3A46ACA0F4A5}"/>
              </a:ext>
            </a:extLst>
          </p:cNvPr>
          <p:cNvSpPr txBox="1"/>
          <p:nvPr/>
        </p:nvSpPr>
        <p:spPr>
          <a:xfrm>
            <a:off x="499866" y="4040785"/>
            <a:ext cx="11354880" cy="523220"/>
          </a:xfrm>
          <a:prstGeom prst="rect">
            <a:avLst/>
          </a:prstGeom>
          <a:noFill/>
        </p:spPr>
        <p:txBody>
          <a:bodyPr wrap="square" rtlCol="0">
            <a:spAutoFit/>
          </a:bodyPr>
          <a:lstStyle/>
          <a:p>
            <a:pPr algn="ctr"/>
            <a:r>
              <a:rPr lang="en-US" sz="2800" dirty="0"/>
              <a:t>Exams will evaluate:</a:t>
            </a:r>
          </a:p>
        </p:txBody>
      </p:sp>
      <p:grpSp>
        <p:nvGrpSpPr>
          <p:cNvPr id="13" name="Group 12">
            <a:extLst>
              <a:ext uri="{FF2B5EF4-FFF2-40B4-BE49-F238E27FC236}">
                <a16:creationId xmlns:a16="http://schemas.microsoft.com/office/drawing/2014/main" id="{B0AE1BCC-97CE-4198-AC24-DDE787886D4D}"/>
              </a:ext>
            </a:extLst>
          </p:cNvPr>
          <p:cNvGrpSpPr/>
          <p:nvPr/>
        </p:nvGrpSpPr>
        <p:grpSpPr>
          <a:xfrm>
            <a:off x="989392" y="1101892"/>
            <a:ext cx="10596251" cy="844794"/>
            <a:chOff x="549871" y="1101892"/>
            <a:chExt cx="10596251" cy="844794"/>
          </a:xfrm>
        </p:grpSpPr>
        <p:sp>
          <p:nvSpPr>
            <p:cNvPr id="2" name="TextBox 1">
              <a:extLst>
                <a:ext uri="{FF2B5EF4-FFF2-40B4-BE49-F238E27FC236}">
                  <a16:creationId xmlns:a16="http://schemas.microsoft.com/office/drawing/2014/main" id="{F7932C39-187A-4234-8F57-3DF068F519A8}"/>
                </a:ext>
              </a:extLst>
            </p:cNvPr>
            <p:cNvSpPr txBox="1"/>
            <p:nvPr/>
          </p:nvSpPr>
          <p:spPr>
            <a:xfrm>
              <a:off x="2128581" y="1221328"/>
              <a:ext cx="9017541" cy="523220"/>
            </a:xfrm>
            <a:prstGeom prst="rect">
              <a:avLst/>
            </a:prstGeom>
            <a:noFill/>
          </p:spPr>
          <p:txBody>
            <a:bodyPr wrap="square" rtlCol="0">
              <a:spAutoFit/>
            </a:bodyPr>
            <a:lstStyle/>
            <a:p>
              <a:r>
                <a:rPr lang="en-US" sz="2800" dirty="0"/>
                <a:t>CS131 has </a:t>
              </a:r>
              <a:r>
                <a:rPr lang="en-US" sz="2800" dirty="0">
                  <a:solidFill>
                    <a:srgbClr val="FF0000"/>
                  </a:solidFill>
                </a:rPr>
                <a:t>homework</a:t>
              </a:r>
              <a:r>
                <a:rPr lang="en-US" sz="2800" dirty="0"/>
                <a:t>, </a:t>
              </a:r>
              <a:r>
                <a:rPr lang="en-US" sz="2800" dirty="0">
                  <a:solidFill>
                    <a:srgbClr val="FF0000"/>
                  </a:solidFill>
                </a:rPr>
                <a:t>projects</a:t>
              </a:r>
              <a:r>
                <a:rPr lang="en-US" sz="2800" dirty="0"/>
                <a:t>, a </a:t>
              </a:r>
              <a:r>
                <a:rPr lang="en-US" sz="2800" dirty="0">
                  <a:solidFill>
                    <a:srgbClr val="FF0000"/>
                  </a:solidFill>
                </a:rPr>
                <a:t>midterm</a:t>
              </a:r>
              <a:r>
                <a:rPr lang="en-US" sz="2800" dirty="0"/>
                <a:t> and a </a:t>
              </a:r>
              <a:r>
                <a:rPr lang="en-US" sz="2800" dirty="0">
                  <a:solidFill>
                    <a:srgbClr val="FF0000"/>
                  </a:solidFill>
                </a:rPr>
                <a:t>final exam</a:t>
              </a:r>
              <a:r>
                <a:rPr lang="en-US" sz="2800" dirty="0"/>
                <a:t>.</a:t>
              </a:r>
            </a:p>
          </p:txBody>
        </p:sp>
        <p:grpSp>
          <p:nvGrpSpPr>
            <p:cNvPr id="12" name="Group 11">
              <a:extLst>
                <a:ext uri="{FF2B5EF4-FFF2-40B4-BE49-F238E27FC236}">
                  <a16:creationId xmlns:a16="http://schemas.microsoft.com/office/drawing/2014/main" id="{276358CE-AEC1-4F18-AE96-EAA759C03806}"/>
                </a:ext>
              </a:extLst>
            </p:cNvPr>
            <p:cNvGrpSpPr/>
            <p:nvPr/>
          </p:nvGrpSpPr>
          <p:grpSpPr>
            <a:xfrm>
              <a:off x="549871" y="1101892"/>
              <a:ext cx="1396850" cy="844794"/>
              <a:chOff x="741892" y="61738"/>
              <a:chExt cx="2363429" cy="1611009"/>
            </a:xfrm>
          </p:grpSpPr>
          <p:pic>
            <p:nvPicPr>
              <p:cNvPr id="6" name="Picture 5">
                <a:extLst>
                  <a:ext uri="{FF2B5EF4-FFF2-40B4-BE49-F238E27FC236}">
                    <a16:creationId xmlns:a16="http://schemas.microsoft.com/office/drawing/2014/main" id="{C9B9512D-D766-4DD6-82F7-4076B1B30EB1}"/>
                  </a:ext>
                </a:extLst>
              </p:cNvPr>
              <p:cNvPicPr>
                <a:picLocks noChangeAspect="1"/>
              </p:cNvPicPr>
              <p:nvPr/>
            </p:nvPicPr>
            <p:blipFill>
              <a:blip r:embed="rId4"/>
              <a:stretch>
                <a:fillRect/>
              </a:stretch>
            </p:blipFill>
            <p:spPr>
              <a:xfrm>
                <a:off x="741892" y="61738"/>
                <a:ext cx="2363429" cy="1611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E9F42D50-0C7F-47E4-BF64-E6D6A19014A7}"/>
                  </a:ext>
                </a:extLst>
              </p:cNvPr>
              <p:cNvSpPr/>
              <p:nvPr/>
            </p:nvSpPr>
            <p:spPr>
              <a:xfrm>
                <a:off x="2208944" y="1385640"/>
                <a:ext cx="287676" cy="45719"/>
              </a:xfrm>
              <a:prstGeom prst="rect">
                <a:avLst/>
              </a:prstGeom>
              <a:solidFill>
                <a:srgbClr val="B2B3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CD62DEE-4640-44A3-BBDB-139391E20460}"/>
              </a:ext>
            </a:extLst>
          </p:cNvPr>
          <p:cNvGrpSpPr/>
          <p:nvPr/>
        </p:nvGrpSpPr>
        <p:grpSpPr>
          <a:xfrm>
            <a:off x="1260813" y="2112927"/>
            <a:ext cx="10053408" cy="979426"/>
            <a:chOff x="3314491" y="2005480"/>
            <a:chExt cx="10053408" cy="979426"/>
          </a:xfrm>
        </p:grpSpPr>
        <p:sp>
          <p:nvSpPr>
            <p:cNvPr id="5" name="TextBox 4">
              <a:extLst>
                <a:ext uri="{FF2B5EF4-FFF2-40B4-BE49-F238E27FC236}">
                  <a16:creationId xmlns:a16="http://schemas.microsoft.com/office/drawing/2014/main" id="{3CA2414E-8BC8-42A1-822F-0D9ED4E4406A}"/>
                </a:ext>
              </a:extLst>
            </p:cNvPr>
            <p:cNvSpPr txBox="1"/>
            <p:nvPr/>
          </p:nvSpPr>
          <p:spPr>
            <a:xfrm>
              <a:off x="3314491" y="2199263"/>
              <a:ext cx="8581593" cy="523220"/>
            </a:xfrm>
            <a:prstGeom prst="rect">
              <a:avLst/>
            </a:prstGeom>
            <a:noFill/>
          </p:spPr>
          <p:txBody>
            <a:bodyPr wrap="square" rtlCol="0">
              <a:spAutoFit/>
            </a:bodyPr>
            <a:lstStyle/>
            <a:p>
              <a:pPr algn="ctr"/>
              <a:r>
                <a:rPr lang="en-US" sz="2800" dirty="0"/>
                <a:t>Homework will be graded by </a:t>
              </a:r>
              <a:r>
                <a:rPr lang="en-US" sz="2800" dirty="0">
                  <a:solidFill>
                    <a:srgbClr val="FF0000"/>
                  </a:solidFill>
                </a:rPr>
                <a:t>effort only </a:t>
              </a:r>
              <a:r>
                <a:rPr lang="en-US" sz="2800" dirty="0"/>
                <a:t>– use it to learn.</a:t>
              </a:r>
            </a:p>
          </p:txBody>
        </p:sp>
        <p:pic>
          <p:nvPicPr>
            <p:cNvPr id="15" name="Picture 14">
              <a:extLst>
                <a:ext uri="{FF2B5EF4-FFF2-40B4-BE49-F238E27FC236}">
                  <a16:creationId xmlns:a16="http://schemas.microsoft.com/office/drawing/2014/main" id="{152391C7-6941-4B7A-AA20-D2AEE9E51F7E}"/>
                </a:ext>
              </a:extLst>
            </p:cNvPr>
            <p:cNvPicPr>
              <a:picLocks noChangeAspect="1"/>
            </p:cNvPicPr>
            <p:nvPr/>
          </p:nvPicPr>
          <p:blipFill>
            <a:blip r:embed="rId5"/>
            <a:stretch>
              <a:fillRect/>
            </a:stretch>
          </p:blipFill>
          <p:spPr>
            <a:xfrm>
              <a:off x="11896084" y="2005480"/>
              <a:ext cx="1471815" cy="979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 name="TextBox 3">
            <a:extLst>
              <a:ext uri="{FF2B5EF4-FFF2-40B4-BE49-F238E27FC236}">
                <a16:creationId xmlns:a16="http://schemas.microsoft.com/office/drawing/2014/main" id="{29B4E245-B58B-47FC-BB5D-D64B9BCC536B}"/>
              </a:ext>
            </a:extLst>
          </p:cNvPr>
          <p:cNvSpPr txBox="1"/>
          <p:nvPr/>
        </p:nvSpPr>
        <p:spPr>
          <a:xfrm>
            <a:off x="4567539" y="838370"/>
            <a:ext cx="817853" cy="523220"/>
          </a:xfrm>
          <a:prstGeom prst="rect">
            <a:avLst/>
          </a:prstGeom>
          <a:noFill/>
        </p:spPr>
        <p:txBody>
          <a:bodyPr wrap="none" rtlCol="0">
            <a:spAutoFit/>
          </a:bodyPr>
          <a:lstStyle/>
          <a:p>
            <a:r>
              <a:rPr lang="en-US" sz="2800" dirty="0">
                <a:solidFill>
                  <a:srgbClr val="7030A0"/>
                </a:solidFill>
              </a:rPr>
              <a:t>10%</a:t>
            </a:r>
          </a:p>
        </p:txBody>
      </p:sp>
      <p:sp>
        <p:nvSpPr>
          <p:cNvPr id="14" name="TextBox 13">
            <a:extLst>
              <a:ext uri="{FF2B5EF4-FFF2-40B4-BE49-F238E27FC236}">
                <a16:creationId xmlns:a16="http://schemas.microsoft.com/office/drawing/2014/main" id="{6EA9C66B-F951-4C64-821C-61248A01AE59}"/>
              </a:ext>
            </a:extLst>
          </p:cNvPr>
          <p:cNvSpPr txBox="1"/>
          <p:nvPr/>
        </p:nvSpPr>
        <p:spPr>
          <a:xfrm>
            <a:off x="6055551" y="838370"/>
            <a:ext cx="821059" cy="523220"/>
          </a:xfrm>
          <a:prstGeom prst="rect">
            <a:avLst/>
          </a:prstGeom>
          <a:noFill/>
        </p:spPr>
        <p:txBody>
          <a:bodyPr wrap="none" rtlCol="0">
            <a:spAutoFit/>
          </a:bodyPr>
          <a:lstStyle/>
          <a:p>
            <a:r>
              <a:rPr lang="en-US" sz="2800" dirty="0">
                <a:solidFill>
                  <a:srgbClr val="7030A0"/>
                </a:solidFill>
              </a:rPr>
              <a:t>30%</a:t>
            </a:r>
          </a:p>
        </p:txBody>
      </p:sp>
      <p:sp>
        <p:nvSpPr>
          <p:cNvPr id="17" name="TextBox 16">
            <a:extLst>
              <a:ext uri="{FF2B5EF4-FFF2-40B4-BE49-F238E27FC236}">
                <a16:creationId xmlns:a16="http://schemas.microsoft.com/office/drawing/2014/main" id="{AD0451F3-E973-4197-8889-E6E195ACCAF5}"/>
              </a:ext>
            </a:extLst>
          </p:cNvPr>
          <p:cNvSpPr txBox="1"/>
          <p:nvPr/>
        </p:nvSpPr>
        <p:spPr>
          <a:xfrm>
            <a:off x="7718162" y="838370"/>
            <a:ext cx="818557" cy="523220"/>
          </a:xfrm>
          <a:prstGeom prst="rect">
            <a:avLst/>
          </a:prstGeom>
          <a:noFill/>
        </p:spPr>
        <p:txBody>
          <a:bodyPr wrap="none" rtlCol="0">
            <a:spAutoFit/>
          </a:bodyPr>
          <a:lstStyle/>
          <a:p>
            <a:r>
              <a:rPr lang="en-US" sz="2800" dirty="0">
                <a:solidFill>
                  <a:srgbClr val="7030A0"/>
                </a:solidFill>
              </a:rPr>
              <a:t>25%</a:t>
            </a:r>
          </a:p>
        </p:txBody>
      </p:sp>
      <p:sp>
        <p:nvSpPr>
          <p:cNvPr id="21" name="TextBox 20">
            <a:extLst>
              <a:ext uri="{FF2B5EF4-FFF2-40B4-BE49-F238E27FC236}">
                <a16:creationId xmlns:a16="http://schemas.microsoft.com/office/drawing/2014/main" id="{AEDFC4B3-466B-445D-A0A3-BA44BCE79FE4}"/>
              </a:ext>
            </a:extLst>
          </p:cNvPr>
          <p:cNvSpPr txBox="1"/>
          <p:nvPr/>
        </p:nvSpPr>
        <p:spPr>
          <a:xfrm>
            <a:off x="10084427" y="838370"/>
            <a:ext cx="809837" cy="523220"/>
          </a:xfrm>
          <a:prstGeom prst="rect">
            <a:avLst/>
          </a:prstGeom>
          <a:noFill/>
        </p:spPr>
        <p:txBody>
          <a:bodyPr wrap="none" rtlCol="0">
            <a:spAutoFit/>
          </a:bodyPr>
          <a:lstStyle/>
          <a:p>
            <a:r>
              <a:rPr lang="en-US" sz="2800" dirty="0">
                <a:solidFill>
                  <a:srgbClr val="7030A0"/>
                </a:solidFill>
              </a:rPr>
              <a:t>35%</a:t>
            </a:r>
          </a:p>
        </p:txBody>
      </p:sp>
      <p:grpSp>
        <p:nvGrpSpPr>
          <p:cNvPr id="25" name="Group 24">
            <a:extLst>
              <a:ext uri="{FF2B5EF4-FFF2-40B4-BE49-F238E27FC236}">
                <a16:creationId xmlns:a16="http://schemas.microsoft.com/office/drawing/2014/main" id="{4A8AB2DC-6B89-4AE1-A54F-EE01CB48751E}"/>
              </a:ext>
            </a:extLst>
          </p:cNvPr>
          <p:cNvGrpSpPr/>
          <p:nvPr/>
        </p:nvGrpSpPr>
        <p:grpSpPr>
          <a:xfrm>
            <a:off x="2774769" y="2112926"/>
            <a:ext cx="6343365" cy="2333469"/>
            <a:chOff x="2774769" y="2112926"/>
            <a:chExt cx="6343365" cy="2333469"/>
          </a:xfrm>
        </p:grpSpPr>
        <p:sp>
          <p:nvSpPr>
            <p:cNvPr id="20" name="Rectangle 19">
              <a:extLst>
                <a:ext uri="{FF2B5EF4-FFF2-40B4-BE49-F238E27FC236}">
                  <a16:creationId xmlns:a16="http://schemas.microsoft.com/office/drawing/2014/main" id="{A89D4AD0-BD83-48FD-8C6A-0BA67FE8DC16}"/>
                </a:ext>
              </a:extLst>
            </p:cNvPr>
            <p:cNvSpPr/>
            <p:nvPr/>
          </p:nvSpPr>
          <p:spPr>
            <a:xfrm>
              <a:off x="2774769" y="2112926"/>
              <a:ext cx="6343365" cy="233346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DD7843F-F9DD-45C8-AF4C-1F1D4DA98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273" y="2299189"/>
              <a:ext cx="1025141" cy="1025141"/>
            </a:xfrm>
            <a:prstGeom prst="rect">
              <a:avLst/>
            </a:prstGeom>
          </p:spPr>
        </p:pic>
        <p:sp>
          <p:nvSpPr>
            <p:cNvPr id="24" name="TextBox 23">
              <a:extLst>
                <a:ext uri="{FF2B5EF4-FFF2-40B4-BE49-F238E27FC236}">
                  <a16:creationId xmlns:a16="http://schemas.microsoft.com/office/drawing/2014/main" id="{465D3FE7-FF1D-46D2-AE5F-4D9CF05ACE26}"/>
                </a:ext>
              </a:extLst>
            </p:cNvPr>
            <p:cNvSpPr txBox="1"/>
            <p:nvPr/>
          </p:nvSpPr>
          <p:spPr>
            <a:xfrm>
              <a:off x="3952242" y="2428238"/>
              <a:ext cx="4683758" cy="1754326"/>
            </a:xfrm>
            <a:prstGeom prst="rect">
              <a:avLst/>
            </a:prstGeom>
            <a:noFill/>
          </p:spPr>
          <p:txBody>
            <a:bodyPr wrap="square" rtlCol="0">
              <a:spAutoFit/>
            </a:bodyPr>
            <a:lstStyle/>
            <a:p>
              <a:pPr algn="ctr"/>
              <a:r>
                <a:rPr lang="en-US" sz="3600" dirty="0"/>
                <a:t>Our Midterm is on Thursday, Nov 7</a:t>
              </a:r>
              <a:r>
                <a:rPr lang="en-US" sz="3600" baseline="30000" dirty="0"/>
                <a:t>th</a:t>
              </a:r>
              <a:r>
                <a:rPr lang="en-US" sz="3600" dirty="0"/>
                <a:t> from </a:t>
              </a:r>
              <a:r>
                <a:rPr lang="en-US" sz="3600" dirty="0">
                  <a:solidFill>
                    <a:srgbClr val="FF0000"/>
                  </a:solidFill>
                </a:rPr>
                <a:t>6 to 8pm</a:t>
              </a:r>
              <a:r>
                <a:rPr lang="en-US" sz="3600" dirty="0"/>
                <a:t>!</a:t>
              </a:r>
            </a:p>
          </p:txBody>
        </p:sp>
      </p:grpSp>
    </p:spTree>
    <p:extLst>
      <p:ext uri="{BB962C8B-B14F-4D97-AF65-F5344CB8AC3E}">
        <p14:creationId xmlns:p14="http://schemas.microsoft.com/office/powerpoint/2010/main" val="416873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0"/>
                                        <p:tgtEl>
                                          <p:spTgt spid="3"/>
                                        </p:tgtEl>
                                      </p:cBhvr>
                                    </p:animEffect>
                                    <p:anim calcmode="lin" valueType="num">
                                      <p:cBhvr>
                                        <p:cTn id="65" dur="1000" fill="hold"/>
                                        <p:tgtEl>
                                          <p:spTgt spid="3"/>
                                        </p:tgtEl>
                                        <p:attrNameLst>
                                          <p:attrName>ppt_x</p:attrName>
                                        </p:attrNameLst>
                                      </p:cBhvr>
                                      <p:tavLst>
                                        <p:tav tm="0">
                                          <p:val>
                                            <p:strVal val="#ppt_x"/>
                                          </p:val>
                                        </p:tav>
                                        <p:tav tm="100000">
                                          <p:val>
                                            <p:strVal val="#ppt_x"/>
                                          </p:val>
                                        </p:tav>
                                      </p:tavLst>
                                    </p:anim>
                                    <p:anim calcmode="lin" valueType="num">
                                      <p:cBhvr>
                                        <p:cTn id="6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1000"/>
                                        <p:tgtEl>
                                          <p:spTgt spid="10"/>
                                        </p:tgtEl>
                                      </p:cBhvr>
                                    </p:animEffect>
                                    <p:anim calcmode="lin" valueType="num">
                                      <p:cBhvr>
                                        <p:cTn id="79" dur="1000" fill="hold"/>
                                        <p:tgtEl>
                                          <p:spTgt spid="10"/>
                                        </p:tgtEl>
                                        <p:attrNameLst>
                                          <p:attrName>ppt_x</p:attrName>
                                        </p:attrNameLst>
                                      </p:cBhvr>
                                      <p:tavLst>
                                        <p:tav tm="0">
                                          <p:val>
                                            <p:strVal val="#ppt_x"/>
                                          </p:val>
                                        </p:tav>
                                        <p:tav tm="100000">
                                          <p:val>
                                            <p:strVal val="#ppt_x"/>
                                          </p:val>
                                        </p:tav>
                                      </p:tavLst>
                                    </p:anim>
                                    <p:anim calcmode="lin" valueType="num">
                                      <p:cBhvr>
                                        <p:cTn id="8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000"/>
                                        <p:tgtEl>
                                          <p:spTgt spid="25"/>
                                        </p:tgtEl>
                                      </p:cBhvr>
                                    </p:animEffect>
                                    <p:anim calcmode="lin" valueType="num">
                                      <p:cBhvr>
                                        <p:cTn id="86" dur="1000" fill="hold"/>
                                        <p:tgtEl>
                                          <p:spTgt spid="25"/>
                                        </p:tgtEl>
                                        <p:attrNameLst>
                                          <p:attrName>ppt_x</p:attrName>
                                        </p:attrNameLst>
                                      </p:cBhvr>
                                      <p:tavLst>
                                        <p:tav tm="0">
                                          <p:val>
                                            <p:strVal val="#ppt_x"/>
                                          </p:val>
                                        </p:tav>
                                        <p:tav tm="100000">
                                          <p:val>
                                            <p:strVal val="#ppt_x"/>
                                          </p:val>
                                        </p:tav>
                                      </p:tavLst>
                                    </p:anim>
                                    <p:anim calcmode="lin" valueType="num">
                                      <p:cBhvr>
                                        <p:cTn id="8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 grpId="0" animBg="1"/>
      <p:bldP spid="9" grpId="0" animBg="1"/>
      <p:bldP spid="10" grpId="0" animBg="1"/>
      <p:bldP spid="11" grpId="0"/>
      <p:bldP spid="4" grpId="0"/>
      <p:bldP spid="14" grpId="0"/>
      <p:bldP spid="17"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029730" y="0"/>
            <a:ext cx="10132539"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800" dirty="0">
                <a:solidFill>
                  <a:schemeClr val="tx2"/>
                </a:solidFill>
                <a:latin typeface="+mj-lt"/>
              </a:rPr>
              <a:t>Be Wary of Online Resources</a:t>
            </a:r>
            <a:endParaRPr lang="en-US" sz="4800" dirty="0">
              <a:solidFill>
                <a:srgbClr val="FF0000"/>
              </a:solidFill>
              <a:latin typeface="+mj-lt"/>
            </a:endParaRPr>
          </a:p>
        </p:txBody>
      </p:sp>
      <p:sp>
        <p:nvSpPr>
          <p:cNvPr id="8" name="Rectangle 11">
            <a:extLst>
              <a:ext uri="{FF2B5EF4-FFF2-40B4-BE49-F238E27FC236}">
                <a16:creationId xmlns:a16="http://schemas.microsoft.com/office/drawing/2014/main" id="{15E72D0B-5184-408C-99E6-984A5262FCB5}"/>
              </a:ext>
            </a:extLst>
          </p:cNvPr>
          <p:cNvSpPr>
            <a:spLocks noChangeArrowheads="1"/>
          </p:cNvSpPr>
          <p:nvPr/>
        </p:nvSpPr>
        <p:spPr bwMode="auto">
          <a:xfrm>
            <a:off x="2197171" y="3307605"/>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endParaRPr lang="en-US" sz="5400" dirty="0">
              <a:solidFill>
                <a:srgbClr val="FF0000"/>
              </a:solidFill>
              <a:latin typeface="Comic Sans MS" panose="030F0702030302020204" pitchFamily="66" charset="0"/>
            </a:endParaRPr>
          </a:p>
        </p:txBody>
      </p:sp>
      <p:grpSp>
        <p:nvGrpSpPr>
          <p:cNvPr id="13312" name="Group 13311">
            <a:extLst>
              <a:ext uri="{FF2B5EF4-FFF2-40B4-BE49-F238E27FC236}">
                <a16:creationId xmlns:a16="http://schemas.microsoft.com/office/drawing/2014/main" id="{FD0FB88F-D884-4CAC-8B63-CB131A07343E}"/>
              </a:ext>
            </a:extLst>
          </p:cNvPr>
          <p:cNvGrpSpPr/>
          <p:nvPr/>
        </p:nvGrpSpPr>
        <p:grpSpPr>
          <a:xfrm>
            <a:off x="1805147" y="1074036"/>
            <a:ext cx="8791558" cy="1710731"/>
            <a:chOff x="1805003" y="1074036"/>
            <a:chExt cx="8791558" cy="1710731"/>
          </a:xfrm>
        </p:grpSpPr>
        <p:sp>
          <p:nvSpPr>
            <p:cNvPr id="16" name="Rectangle 11">
              <a:extLst>
                <a:ext uri="{FF2B5EF4-FFF2-40B4-BE49-F238E27FC236}">
                  <a16:creationId xmlns:a16="http://schemas.microsoft.com/office/drawing/2014/main" id="{12B36537-A2E9-4D3C-9F2F-8453FCCC797A}"/>
                </a:ext>
              </a:extLst>
            </p:cNvPr>
            <p:cNvSpPr>
              <a:spLocks noChangeArrowheads="1"/>
            </p:cNvSpPr>
            <p:nvPr/>
          </p:nvSpPr>
          <p:spPr bwMode="auto">
            <a:xfrm>
              <a:off x="1805003" y="1369256"/>
              <a:ext cx="722034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There's still a ton of debate about programming language terms/theory!</a:t>
              </a:r>
              <a:endParaRPr lang="en-US" sz="3200" dirty="0">
                <a:solidFill>
                  <a:srgbClr val="FF0000"/>
                </a:solidFill>
                <a:latin typeface="+mj-lt"/>
              </a:endParaRPr>
            </a:p>
          </p:txBody>
        </p:sp>
        <p:pic>
          <p:nvPicPr>
            <p:cNvPr id="31" name="Picture 30">
              <a:extLst>
                <a:ext uri="{FF2B5EF4-FFF2-40B4-BE49-F238E27FC236}">
                  <a16:creationId xmlns:a16="http://schemas.microsoft.com/office/drawing/2014/main" id="{1E72922F-6231-4F41-9C0F-AE3C79F4157E}"/>
                </a:ext>
              </a:extLst>
            </p:cNvPr>
            <p:cNvPicPr>
              <a:picLocks noChangeAspect="1"/>
            </p:cNvPicPr>
            <p:nvPr/>
          </p:nvPicPr>
          <p:blipFill>
            <a:blip r:embed="rId3"/>
            <a:stretch>
              <a:fillRect/>
            </a:stretch>
          </p:blipFill>
          <p:spPr>
            <a:xfrm>
              <a:off x="8885830" y="1074036"/>
              <a:ext cx="1710731" cy="1710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3315" name="Group 13314">
            <a:extLst>
              <a:ext uri="{FF2B5EF4-FFF2-40B4-BE49-F238E27FC236}">
                <a16:creationId xmlns:a16="http://schemas.microsoft.com/office/drawing/2014/main" id="{15647333-E442-42A0-B48D-775F6157770D}"/>
              </a:ext>
            </a:extLst>
          </p:cNvPr>
          <p:cNvGrpSpPr/>
          <p:nvPr/>
        </p:nvGrpSpPr>
        <p:grpSpPr>
          <a:xfrm>
            <a:off x="1359830" y="2724193"/>
            <a:ext cx="9682192" cy="1514475"/>
            <a:chOff x="414355" y="2671763"/>
            <a:chExt cx="9682192" cy="1514475"/>
          </a:xfrm>
        </p:grpSpPr>
        <p:sp>
          <p:nvSpPr>
            <p:cNvPr id="27" name="Rectangle 11">
              <a:extLst>
                <a:ext uri="{FF2B5EF4-FFF2-40B4-BE49-F238E27FC236}">
                  <a16:creationId xmlns:a16="http://schemas.microsoft.com/office/drawing/2014/main" id="{3CF17793-061D-4B73-9CB6-45471EC06C5E}"/>
                </a:ext>
              </a:extLst>
            </p:cNvPr>
            <p:cNvSpPr>
              <a:spLocks noChangeArrowheads="1"/>
            </p:cNvSpPr>
            <p:nvPr/>
          </p:nvSpPr>
          <p:spPr bwMode="auto">
            <a:xfrm>
              <a:off x="3385682" y="2877804"/>
              <a:ext cx="6710865"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So, for this class, please use our slides as a canonical source of information.</a:t>
              </a:r>
              <a:endParaRPr lang="en-US" sz="3200" dirty="0">
                <a:solidFill>
                  <a:srgbClr val="FF0000"/>
                </a:solidFill>
                <a:latin typeface="+mj-lt"/>
              </a:endParaRPr>
            </a:p>
          </p:txBody>
        </p:sp>
        <p:pic>
          <p:nvPicPr>
            <p:cNvPr id="13314" name="Picture 13313">
              <a:extLst>
                <a:ext uri="{FF2B5EF4-FFF2-40B4-BE49-F238E27FC236}">
                  <a16:creationId xmlns:a16="http://schemas.microsoft.com/office/drawing/2014/main" id="{0B21F1E9-F234-48A9-B452-00668B232BC7}"/>
                </a:ext>
              </a:extLst>
            </p:cNvPr>
            <p:cNvPicPr>
              <a:picLocks noChangeAspect="1"/>
            </p:cNvPicPr>
            <p:nvPr/>
          </p:nvPicPr>
          <p:blipFill>
            <a:blip r:embed="rId4"/>
            <a:stretch>
              <a:fillRect/>
            </a:stretch>
          </p:blipFill>
          <p:spPr>
            <a:xfrm>
              <a:off x="414355" y="2671763"/>
              <a:ext cx="3028950" cy="1514475"/>
            </a:xfrm>
            <a:prstGeom prst="rect">
              <a:avLst/>
            </a:prstGeom>
          </p:spPr>
        </p:pic>
      </p:grpSp>
      <p:grpSp>
        <p:nvGrpSpPr>
          <p:cNvPr id="13318" name="Group 13317">
            <a:extLst>
              <a:ext uri="{FF2B5EF4-FFF2-40B4-BE49-F238E27FC236}">
                <a16:creationId xmlns:a16="http://schemas.microsoft.com/office/drawing/2014/main" id="{2D359A4D-9A97-48CC-B576-9398B4477215}"/>
              </a:ext>
            </a:extLst>
          </p:cNvPr>
          <p:cNvGrpSpPr/>
          <p:nvPr/>
        </p:nvGrpSpPr>
        <p:grpSpPr>
          <a:xfrm>
            <a:off x="854681" y="4462909"/>
            <a:ext cx="10692491" cy="1257130"/>
            <a:chOff x="1681658" y="4245507"/>
            <a:chExt cx="10692491" cy="1257130"/>
          </a:xfrm>
        </p:grpSpPr>
        <p:sp>
          <p:nvSpPr>
            <p:cNvPr id="28" name="Rectangle 11">
              <a:extLst>
                <a:ext uri="{FF2B5EF4-FFF2-40B4-BE49-F238E27FC236}">
                  <a16:creationId xmlns:a16="http://schemas.microsoft.com/office/drawing/2014/main" id="{0E9625E7-2FDE-4D78-AFF9-2F36DFD823FA}"/>
                </a:ext>
              </a:extLst>
            </p:cNvPr>
            <p:cNvSpPr>
              <a:spLocks noChangeArrowheads="1"/>
            </p:cNvSpPr>
            <p:nvPr/>
          </p:nvSpPr>
          <p:spPr bwMode="auto">
            <a:xfrm>
              <a:off x="1681658" y="4267829"/>
              <a:ext cx="757106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If you want more details, limit searches to lecture notes from major universities.</a:t>
              </a:r>
              <a:endParaRPr lang="en-US" sz="3200" dirty="0">
                <a:solidFill>
                  <a:srgbClr val="FF0000"/>
                </a:solidFill>
                <a:latin typeface="+mj-lt"/>
              </a:endParaRPr>
            </a:p>
          </p:txBody>
        </p:sp>
        <p:pic>
          <p:nvPicPr>
            <p:cNvPr id="13317" name="Picture 13316">
              <a:extLst>
                <a:ext uri="{FF2B5EF4-FFF2-40B4-BE49-F238E27FC236}">
                  <a16:creationId xmlns:a16="http://schemas.microsoft.com/office/drawing/2014/main" id="{09286611-598F-437B-83D9-30E82FC0FC3D}"/>
                </a:ext>
              </a:extLst>
            </p:cNvPr>
            <p:cNvPicPr>
              <a:picLocks noChangeAspect="1"/>
            </p:cNvPicPr>
            <p:nvPr/>
          </p:nvPicPr>
          <p:blipFill>
            <a:blip r:embed="rId5"/>
            <a:stretch>
              <a:fillRect/>
            </a:stretch>
          </p:blipFill>
          <p:spPr>
            <a:xfrm>
              <a:off x="9318625" y="4245507"/>
              <a:ext cx="3055524" cy="1257130"/>
            </a:xfrm>
            <a:prstGeom prst="rect">
              <a:avLst/>
            </a:prstGeom>
          </p:spPr>
        </p:pic>
      </p:grpSp>
      <p:grpSp>
        <p:nvGrpSpPr>
          <p:cNvPr id="13321" name="Group 13320">
            <a:extLst>
              <a:ext uri="{FF2B5EF4-FFF2-40B4-BE49-F238E27FC236}">
                <a16:creationId xmlns:a16="http://schemas.microsoft.com/office/drawing/2014/main" id="{B9A0D76D-FC42-4A67-AD68-9E89A0F1137D}"/>
              </a:ext>
            </a:extLst>
          </p:cNvPr>
          <p:cNvGrpSpPr/>
          <p:nvPr/>
        </p:nvGrpSpPr>
        <p:grpSpPr>
          <a:xfrm>
            <a:off x="1983722" y="5732343"/>
            <a:ext cx="8434409" cy="1143000"/>
            <a:chOff x="1950530" y="5689702"/>
            <a:chExt cx="8434409" cy="1143000"/>
          </a:xfrm>
        </p:grpSpPr>
        <p:pic>
          <p:nvPicPr>
            <p:cNvPr id="13320" name="Picture 13319">
              <a:extLst>
                <a:ext uri="{FF2B5EF4-FFF2-40B4-BE49-F238E27FC236}">
                  <a16:creationId xmlns:a16="http://schemas.microsoft.com/office/drawing/2014/main" id="{8448E517-E05C-44DA-9C92-5119BBCE2016}"/>
                </a:ext>
              </a:extLst>
            </p:cNvPr>
            <p:cNvPicPr>
              <a:picLocks noChangeAspect="1"/>
            </p:cNvPicPr>
            <p:nvPr/>
          </p:nvPicPr>
          <p:blipFill>
            <a:blip r:embed="rId6"/>
            <a:stretch>
              <a:fillRect/>
            </a:stretch>
          </p:blipFill>
          <p:spPr>
            <a:xfrm>
              <a:off x="1950530" y="5689702"/>
              <a:ext cx="1450394" cy="1049338"/>
            </a:xfrm>
            <a:prstGeom prst="rect">
              <a:avLst/>
            </a:prstGeom>
          </p:spPr>
        </p:pic>
        <p:sp>
          <p:nvSpPr>
            <p:cNvPr id="29" name="Rectangle 11">
              <a:extLst>
                <a:ext uri="{FF2B5EF4-FFF2-40B4-BE49-F238E27FC236}">
                  <a16:creationId xmlns:a16="http://schemas.microsoft.com/office/drawing/2014/main" id="{DD5A4633-0569-42B1-9F12-55919F5873C2}"/>
                </a:ext>
              </a:extLst>
            </p:cNvPr>
            <p:cNvSpPr>
              <a:spLocks noChangeArrowheads="1"/>
            </p:cNvSpPr>
            <p:nvPr/>
          </p:nvSpPr>
          <p:spPr bwMode="auto">
            <a:xfrm>
              <a:off x="3455769" y="5689702"/>
              <a:ext cx="692917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mj-lt"/>
                </a:rPr>
                <a:t>Warning: Stack Overflow, Medium, etc. have lots of incorrect explanations!</a:t>
              </a:r>
              <a:endParaRPr lang="en-US" sz="3200" dirty="0">
                <a:solidFill>
                  <a:srgbClr val="FF0000"/>
                </a:solidFill>
                <a:latin typeface="+mj-lt"/>
              </a:endParaRPr>
            </a:p>
          </p:txBody>
        </p:sp>
      </p:grpSp>
      <p:sp>
        <p:nvSpPr>
          <p:cNvPr id="4" name="Rectangle 3">
            <a:extLst>
              <a:ext uri="{FF2B5EF4-FFF2-40B4-BE49-F238E27FC236}">
                <a16:creationId xmlns:a16="http://schemas.microsoft.com/office/drawing/2014/main" id="{548BCBB3-393F-4286-B771-4A6E9E3B8840}"/>
              </a:ext>
            </a:extLst>
          </p:cNvPr>
          <p:cNvSpPr/>
          <p:nvPr/>
        </p:nvSpPr>
        <p:spPr>
          <a:xfrm>
            <a:off x="246185" y="862099"/>
            <a:ext cx="11761595" cy="4921865"/>
          </a:xfrm>
          <a:prstGeom prst="rect">
            <a:avLst/>
          </a:prstGeom>
          <a:solidFill>
            <a:srgbClr val="FFFFFF">
              <a:alpha val="9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06D6ED6-3A91-4A42-9B48-4C405ACE28D7}"/>
              </a:ext>
            </a:extLst>
          </p:cNvPr>
          <p:cNvPicPr>
            <a:picLocks noChangeAspect="1"/>
          </p:cNvPicPr>
          <p:nvPr/>
        </p:nvPicPr>
        <p:blipFill rotWithShape="1">
          <a:blip r:embed="rId7"/>
          <a:srcRect b="23027"/>
          <a:stretch/>
        </p:blipFill>
        <p:spPr>
          <a:xfrm>
            <a:off x="769615" y="1940756"/>
            <a:ext cx="10898691" cy="2670049"/>
          </a:xfrm>
          <a:prstGeom prst="rect">
            <a:avLst/>
          </a:prstGeom>
          <a:ln w="57150">
            <a:solidFill>
              <a:schemeClr val="accent2">
                <a:lumMod val="75000"/>
              </a:schemeClr>
            </a:solidFill>
          </a:ln>
        </p:spPr>
      </p:pic>
    </p:spTree>
    <p:extLst>
      <p:ext uri="{BB962C8B-B14F-4D97-AF65-F5344CB8AC3E}">
        <p14:creationId xmlns:p14="http://schemas.microsoft.com/office/powerpoint/2010/main" val="249589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136749</TotalTime>
  <Words>8722</Words>
  <Application>Microsoft Office PowerPoint</Application>
  <PresentationFormat>Widescreen</PresentationFormat>
  <Paragraphs>1135</Paragraphs>
  <Slides>56</Slides>
  <Notes>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-apple-system</vt:lpstr>
      <vt:lpstr>Arial</vt:lpstr>
      <vt:lpstr>Calibri</vt:lpstr>
      <vt:lpstr>Caveat</vt:lpstr>
      <vt:lpstr>Comic Sans MS</vt:lpstr>
      <vt:lpstr>Consolas</vt:lpstr>
      <vt:lpstr>Consolas-Bold</vt:lpstr>
      <vt:lpstr>Corbel</vt:lpstr>
      <vt:lpstr>Corbel (Body)</vt:lpstr>
      <vt:lpstr>Helvetica</vt:lpstr>
      <vt:lpstr>Ink Free</vt:lpstr>
      <vt:lpstr>Times-Roman</vt:lpstr>
      <vt:lpstr>Office Theme</vt:lpstr>
      <vt:lpstr>PowerPoint Presentation</vt:lpstr>
      <vt:lpstr>Useful Information</vt:lpstr>
      <vt:lpstr>Meet 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Course Roadmap</vt:lpstr>
      <vt:lpstr>Ok, let's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and Starbucks?!?!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a Compiler? What's a Linker?</vt:lpstr>
      <vt:lpstr>How Does a Compiler Work?</vt:lpstr>
      <vt:lpstr>For Funzies</vt:lpstr>
      <vt:lpstr>For Funzies, Part 2</vt:lpstr>
      <vt:lpstr>What's an Interpreter?</vt:lpstr>
      <vt:lpstr>What's an Interpreter?</vt:lpstr>
      <vt:lpstr>An Interpreter In One Slide!</vt:lpstr>
      <vt:lpstr>Interpreters are Soooo Cool</vt:lpstr>
      <vt:lpstr>A Few Final Things...</vt:lpstr>
      <vt:lpstr>A Few Final Things...</vt:lpstr>
      <vt:lpstr>Onward to Functional Programming With Haskell!</vt:lpstr>
      <vt:lpstr>Appendix</vt:lpstr>
      <vt:lpstr>Syntax or Semantic Error?</vt:lpstr>
      <vt:lpstr>PowerPoint Presentation</vt:lpstr>
      <vt:lpstr>What's a Transpiler?</vt:lpstr>
      <vt:lpstr>PowerPoint Presentation</vt:lpstr>
      <vt:lpstr>PowerPoint Presentation</vt:lpstr>
      <vt:lpstr>PowerPoint Presentation</vt:lpstr>
      <vt:lpstr>PowerPoint Presentation</vt:lpstr>
      <vt:lpstr>How Does a Compiler Work?</vt:lpstr>
      <vt:lpstr>PowerPoint Presentation</vt:lpstr>
      <vt:lpstr>PowerPoint Presentation</vt:lpstr>
      <vt:lpstr>The "Right"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Tejas Kamtam</cp:lastModifiedBy>
  <cp:revision>5894</cp:revision>
  <dcterms:created xsi:type="dcterms:W3CDTF">2021-09-28T21:38:18Z</dcterms:created>
  <dcterms:modified xsi:type="dcterms:W3CDTF">2023-11-08T00:55:28Z</dcterms:modified>
</cp:coreProperties>
</file>